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34" roundtripDataSignature="AMtx7mgImzPB6LWlMqAbfivJALJGsmPBN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D6C0F6B-E96F-4E3D-9C92-3253C4488592}">
  <a:tblStyle styleId="{ED6C0F6B-E96F-4E3D-9C92-3253C4488592}"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6BDCFAB1-8423-41CD-A400-F4B5A8B8083F}" styleName="Table_1">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34" Type="http://customschemas.google.com/relationships/presentationmetadata" Target="meta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3" name="Google Shape;73;p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2ee7ef5009_4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Brian will probably do this slide (Ufuk will if he is on but probably not)</a:t>
            </a:r>
            <a:endParaRPr/>
          </a:p>
        </p:txBody>
      </p:sp>
      <p:sp>
        <p:nvSpPr>
          <p:cNvPr id="128" name="Google Shape;128;g22ee7ef5009_4_1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22ee7ef5009_4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Mona</a:t>
            </a:r>
            <a:endParaRPr/>
          </a:p>
        </p:txBody>
      </p:sp>
      <p:sp>
        <p:nvSpPr>
          <p:cNvPr id="134" name="Google Shape;134;g22ee7ef5009_4_1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22ee7ef5009_4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g22ee7ef5009_4_12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257cb760513_0_1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Housekeeping - Accounting / Reimbursements</a:t>
            </a:r>
            <a:endParaRPr/>
          </a:p>
        </p:txBody>
      </p:sp>
      <p:sp>
        <p:nvSpPr>
          <p:cNvPr id="147" name="Google Shape;147;g257cb760513_0_13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257cb760513_0_1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2" name="Google Shape;152;g257cb760513_0_1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57cb760513_0_15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6" name="Google Shape;166;g257cb760513_0_1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125e8872e58_0_5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2" name="Google Shape;172;g125e8872e58_0_5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231367f054b_4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1" name="Google Shape;181;g231367f054b_4_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the Department of Commerce’s National Telecommunications and Information Administration (NTIA) launched a request for comment (RFC) to advance its efforts to ensure artificial intelligence (AI) systems work as claimed – and without causing harm. The insights gathered through this RFC will inform the Biden Administration’s ongoing work to ensure a cohesive and comprehensive federal government approach to AI-related risks and opportunities.</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22ee7ef5009_2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7" name="Google Shape;187;g22ee7ef5009_2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23e9276edfa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4" name="Google Shape;194;g23e9276edfa_0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125e8872e58_0_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9" name="Google Shape;79;g125e8872e58_0_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231367f054b_4_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9" name="Google Shape;199;g231367f054b_4_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the Department of Commerce’s National Telecommunications and Information Administration (NTIA) launched a request for comment (RFC) to advance its efforts to ensure artificial intelligence (AI) systems work as claimed – and without causing harm. The insights gathered through this RFC will inform the Biden Administration’s ongoing work to ensure a cohesive and comprehensive federal government approach to AI-related risks and opportunities.</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22ee7ef5009_2_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5" name="Google Shape;205;g22ee7ef5009_2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g258815d400f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1" name="Google Shape;211;g258815d400f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258815d400f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7" name="Google Shape;217;g258815d400f_0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125e8872e58_0_3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3" name="Google Shape;223;g125e8872e58_0_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g22ee7ef5009_2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9" name="Google Shape;229;g22ee7ef5009_2_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22ee7ef5009_2_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4" name="Google Shape;234;g22ee7ef5009_2_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the Department of Commerce’s National Telecommunications and Information Administration (NTIA) launched a request for comment (RFC) to advance its efforts to ensure artificial intelligence (AI) systems work as claimed – and without causing harm. The insights gathered through this RFC will inform the Biden Administration’s ongoing work to ensure a cohesive and comprehensive federal government approach to AI-related risks and opportunities.</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22ee7ef5009_2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0" name="Google Shape;240;g22ee7ef5009_2_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Housekeeping - Accounting / Reimbursements</a:t>
            </a:r>
            <a:endParaRPr/>
          </a:p>
        </p:txBody>
      </p:sp>
      <p:sp>
        <p:nvSpPr>
          <p:cNvPr id="85" name="Google Shape;85;p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1230b6b408a_0_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1" name="Google Shape;91;g1230b6b408a_0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125e8872e58_0_2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8" name="Google Shape;98;g125e8872e58_0_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22ee7ef5009_2_3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4" name="Google Shape;104;g22ee7ef5009_2_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22ee7ef5009_4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g22ee7ef5009_4_10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22ee7ef5009_4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g22ee7ef5009_4_10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22ee7ef5009_4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g22ee7ef5009_4_1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 Id="rId3" Type="http://schemas.openxmlformats.org/officeDocument/2006/relationships/image" Target="../media/image8.jp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 Id="rId3" Type="http://schemas.openxmlformats.org/officeDocument/2006/relationships/image" Target="../media/image7.jp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 Id="rId3" Type="http://schemas.openxmlformats.org/officeDocument/2006/relationships/image" Target="../media/image7.jp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A6093D"/>
        </a:solidFill>
      </p:bgPr>
    </p:bg>
    <p:spTree>
      <p:nvGrpSpPr>
        <p:cNvPr id="11" name="Shape 11"/>
        <p:cNvGrpSpPr/>
        <p:nvPr/>
      </p:nvGrpSpPr>
      <p:grpSpPr>
        <a:xfrm>
          <a:off x="0" y="0"/>
          <a:ext cx="0" cy="0"/>
          <a:chOff x="0" y="0"/>
          <a:chExt cx="0" cy="0"/>
        </a:xfrm>
      </p:grpSpPr>
      <p:sp>
        <p:nvSpPr>
          <p:cNvPr id="12" name="Google Shape;12;p7"/>
          <p:cNvSpPr txBox="1"/>
          <p:nvPr>
            <p:ph type="ctrTitle"/>
          </p:nvPr>
        </p:nvSpPr>
        <p:spPr>
          <a:xfrm>
            <a:off x="0" y="2198706"/>
            <a:ext cx="9144000" cy="8496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FFFFFF"/>
              </a:buClr>
              <a:buSzPts val="3400"/>
              <a:buFont typeface="Arial"/>
              <a:buNone/>
              <a:defRPr b="1" i="0" sz="3400" cap="none">
                <a:solidFill>
                  <a:srgbClr val="FFFFFF"/>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7"/>
          <p:cNvSpPr txBox="1"/>
          <p:nvPr>
            <p:ph idx="1" type="subTitle"/>
          </p:nvPr>
        </p:nvSpPr>
        <p:spPr>
          <a:xfrm>
            <a:off x="1371600" y="2959603"/>
            <a:ext cx="6400800" cy="1752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480"/>
              </a:spcBef>
              <a:spcAft>
                <a:spcPts val="0"/>
              </a:spcAft>
              <a:buClr>
                <a:srgbClr val="000000"/>
              </a:buClr>
              <a:buSzPts val="2400"/>
              <a:buNone/>
              <a:defRPr b="0" i="1" sz="2400">
                <a:solidFill>
                  <a:srgbClr val="000000"/>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pic>
        <p:nvPicPr>
          <p:cNvPr descr="topbar.jpg" id="14" name="Google Shape;14;p7"/>
          <p:cNvPicPr preferRelativeResize="0"/>
          <p:nvPr/>
        </p:nvPicPr>
        <p:blipFill rotWithShape="1">
          <a:blip r:embed="rId2">
            <a:alphaModFix/>
          </a:blip>
          <a:srcRect b="0" l="0" r="0" t="0"/>
          <a:stretch/>
        </p:blipFill>
        <p:spPr>
          <a:xfrm>
            <a:off x="0" y="0"/>
            <a:ext cx="9144000" cy="127000"/>
          </a:xfrm>
          <a:prstGeom prst="rect">
            <a:avLst/>
          </a:prstGeom>
          <a:noFill/>
          <a:ln>
            <a:noFill/>
          </a:ln>
        </p:spPr>
      </p:pic>
      <p:pic>
        <p:nvPicPr>
          <p:cNvPr descr="bottombar.jpg" id="15" name="Google Shape;15;p7"/>
          <p:cNvPicPr preferRelativeResize="0"/>
          <p:nvPr/>
        </p:nvPicPr>
        <p:blipFill rotWithShape="1">
          <a:blip r:embed="rId3">
            <a:alphaModFix/>
          </a:blip>
          <a:srcRect b="0" l="0" r="0" t="0"/>
          <a:stretch/>
        </p:blipFill>
        <p:spPr>
          <a:xfrm>
            <a:off x="0" y="5657032"/>
            <a:ext cx="9144000" cy="1119909"/>
          </a:xfrm>
          <a:prstGeom prst="rect">
            <a:avLst/>
          </a:prstGeom>
          <a:noFill/>
          <a:ln>
            <a:noFill/>
          </a:ln>
        </p:spPr>
      </p:pic>
      <p:pic>
        <p:nvPicPr>
          <p:cNvPr id="16" name="Google Shape;16;p7"/>
          <p:cNvPicPr preferRelativeResize="0"/>
          <p:nvPr/>
        </p:nvPicPr>
        <p:blipFill rotWithShape="1">
          <a:blip r:embed="rId4">
            <a:alphaModFix/>
          </a:blip>
          <a:srcRect b="0" l="0" r="0" t="0"/>
          <a:stretch/>
        </p:blipFill>
        <p:spPr>
          <a:xfrm>
            <a:off x="6774425" y="5893948"/>
            <a:ext cx="2091541" cy="704638"/>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5" name="Shape 65"/>
        <p:cNvGrpSpPr/>
        <p:nvPr/>
      </p:nvGrpSpPr>
      <p:grpSpPr>
        <a:xfrm>
          <a:off x="0" y="0"/>
          <a:ext cx="0" cy="0"/>
          <a:chOff x="0" y="0"/>
          <a:chExt cx="0" cy="0"/>
        </a:xfrm>
      </p:grpSpPr>
      <p:sp>
        <p:nvSpPr>
          <p:cNvPr id="66" name="Google Shape;66;p15"/>
          <p:cNvSpPr txBox="1"/>
          <p:nvPr>
            <p:ph type="title"/>
          </p:nvPr>
        </p:nvSpPr>
        <p:spPr>
          <a:xfrm rot="5400000">
            <a:off x="4732349" y="2171688"/>
            <a:ext cx="5851500"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5"/>
          <p:cNvSpPr txBox="1"/>
          <p:nvPr>
            <p:ph idx="1" type="body"/>
          </p:nvPr>
        </p:nvSpPr>
        <p:spPr>
          <a:xfrm rot="5400000">
            <a:off x="541350" y="190488"/>
            <a:ext cx="5851500"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8" name="Google Shape;68;p15"/>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5"/>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5"/>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Title and Text">
    <p:bg>
      <p:bgPr>
        <a:blipFill>
          <a:blip r:embed="rId2">
            <a:alphaModFix/>
          </a:blip>
          <a:stretch>
            <a:fillRect/>
          </a:stretch>
        </a:blipFill>
      </p:bgPr>
    </p:bg>
    <p:spTree>
      <p:nvGrpSpPr>
        <p:cNvPr id="17" name="Shape 17"/>
        <p:cNvGrpSpPr/>
        <p:nvPr/>
      </p:nvGrpSpPr>
      <p:grpSpPr>
        <a:xfrm>
          <a:off x="0" y="0"/>
          <a:ext cx="0" cy="0"/>
          <a:chOff x="0" y="0"/>
          <a:chExt cx="0" cy="0"/>
        </a:xfrm>
      </p:grpSpPr>
      <p:sp>
        <p:nvSpPr>
          <p:cNvPr id="18" name="Google Shape;18;gf2086c36ed_0_114"/>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A6093D"/>
              </a:buClr>
              <a:buSzPts val="3200"/>
              <a:buFont typeface="Arial"/>
              <a:buNone/>
              <a:defRPr b="1" i="0" sz="3200" cap="none">
                <a:solidFill>
                  <a:srgbClr val="A6093D"/>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gf2086c36ed_0_114"/>
          <p:cNvSpPr txBox="1"/>
          <p:nvPr>
            <p:ph idx="1" type="body"/>
          </p:nvPr>
        </p:nvSpPr>
        <p:spPr>
          <a:xfrm>
            <a:off x="457200" y="1598720"/>
            <a:ext cx="8229600" cy="4115700"/>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rgbClr val="A6093D"/>
              </a:buClr>
              <a:buSzPts val="2400"/>
              <a:buChar char="•"/>
              <a:defRPr sz="2400">
                <a:solidFill>
                  <a:schemeClr val="dk1"/>
                </a:solidFill>
                <a:latin typeface="Arial"/>
                <a:ea typeface="Arial"/>
                <a:cs typeface="Arial"/>
                <a:sym typeface="Arial"/>
              </a:defRPr>
            </a:lvl1pPr>
            <a:lvl2pPr indent="-355600" lvl="1" marL="914400" algn="l">
              <a:lnSpc>
                <a:spcPct val="100000"/>
              </a:lnSpc>
              <a:spcBef>
                <a:spcPts val="400"/>
              </a:spcBef>
              <a:spcAft>
                <a:spcPts val="0"/>
              </a:spcAft>
              <a:buClr>
                <a:srgbClr val="A6093D"/>
              </a:buClr>
              <a:buSzPts val="2000"/>
              <a:buChar char="–"/>
              <a:defRPr sz="2000">
                <a:solidFill>
                  <a:schemeClr val="dk1"/>
                </a:solidFill>
                <a:latin typeface="Arial"/>
                <a:ea typeface="Arial"/>
                <a:cs typeface="Arial"/>
                <a:sym typeface="Arial"/>
              </a:defRPr>
            </a:lvl2pPr>
            <a:lvl3pPr indent="-342900" lvl="2" marL="1371600" algn="l">
              <a:lnSpc>
                <a:spcPct val="100000"/>
              </a:lnSpc>
              <a:spcBef>
                <a:spcPts val="360"/>
              </a:spcBef>
              <a:spcAft>
                <a:spcPts val="0"/>
              </a:spcAft>
              <a:buClr>
                <a:srgbClr val="A6093D"/>
              </a:buClr>
              <a:buSzPts val="1800"/>
              <a:buChar char="•"/>
              <a:defRPr sz="1800">
                <a:solidFill>
                  <a:schemeClr val="dk1"/>
                </a:solidFill>
                <a:latin typeface="Arial"/>
                <a:ea typeface="Arial"/>
                <a:cs typeface="Arial"/>
                <a:sym typeface="Arial"/>
              </a:defRPr>
            </a:lvl3pPr>
            <a:lvl4pPr indent="-342900" lvl="3" marL="1828800" algn="l">
              <a:lnSpc>
                <a:spcPct val="100000"/>
              </a:lnSpc>
              <a:spcBef>
                <a:spcPts val="360"/>
              </a:spcBef>
              <a:spcAft>
                <a:spcPts val="0"/>
              </a:spcAft>
              <a:buClr>
                <a:srgbClr val="A6093D"/>
              </a:buClr>
              <a:buSzPts val="1800"/>
              <a:buChar char="–"/>
              <a:defRPr sz="1800">
                <a:solidFill>
                  <a:schemeClr val="dk1"/>
                </a:solidFill>
                <a:latin typeface="Arial"/>
                <a:ea typeface="Arial"/>
                <a:cs typeface="Arial"/>
                <a:sym typeface="Arial"/>
              </a:defRPr>
            </a:lvl4pPr>
            <a:lvl5pPr indent="-342900" lvl="4" marL="2286000" algn="l">
              <a:lnSpc>
                <a:spcPct val="100000"/>
              </a:lnSpc>
              <a:spcBef>
                <a:spcPts val="360"/>
              </a:spcBef>
              <a:spcAft>
                <a:spcPts val="0"/>
              </a:spcAft>
              <a:buClr>
                <a:srgbClr val="A6093D"/>
              </a:buClr>
              <a:buSzPts val="1800"/>
              <a:buChar char="»"/>
              <a:defRPr sz="1800">
                <a:solidFill>
                  <a:schemeClr val="dk1"/>
                </a:solidFill>
                <a:latin typeface="Arial"/>
                <a:ea typeface="Arial"/>
                <a:cs typeface="Arial"/>
                <a:sym typeface="Arial"/>
              </a:defRPr>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pic>
        <p:nvPicPr>
          <p:cNvPr descr="topbar.jpg" id="20" name="Google Shape;20;gf2086c36ed_0_114"/>
          <p:cNvPicPr preferRelativeResize="0"/>
          <p:nvPr/>
        </p:nvPicPr>
        <p:blipFill rotWithShape="1">
          <a:blip r:embed="rId3">
            <a:alphaModFix/>
          </a:blip>
          <a:srcRect b="0" l="0" r="0" t="0"/>
          <a:stretch/>
        </p:blipFill>
        <p:spPr>
          <a:xfrm>
            <a:off x="0" y="0"/>
            <a:ext cx="6857999" cy="95250"/>
          </a:xfrm>
          <a:prstGeom prst="rect">
            <a:avLst/>
          </a:prstGeom>
          <a:noFill/>
          <a:ln>
            <a:noFill/>
          </a:ln>
        </p:spPr>
      </p:pic>
      <p:sp>
        <p:nvSpPr>
          <p:cNvPr id="21" name="Google Shape;21;gf2086c36ed_0_114"/>
          <p:cNvSpPr/>
          <p:nvPr/>
        </p:nvSpPr>
        <p:spPr>
          <a:xfrm>
            <a:off x="0" y="6780329"/>
            <a:ext cx="9144000" cy="77700"/>
          </a:xfrm>
          <a:prstGeom prst="rect">
            <a:avLst/>
          </a:prstGeom>
          <a:solidFill>
            <a:srgbClr val="A6093D"/>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22" name="Google Shape;22;gf2086c36ed_0_114"/>
          <p:cNvPicPr preferRelativeResize="0"/>
          <p:nvPr/>
        </p:nvPicPr>
        <p:blipFill rotWithShape="1">
          <a:blip r:embed="rId4">
            <a:alphaModFix/>
          </a:blip>
          <a:srcRect b="0" l="0" r="0" t="0"/>
          <a:stretch/>
        </p:blipFill>
        <p:spPr>
          <a:xfrm>
            <a:off x="6774425" y="5893948"/>
            <a:ext cx="1568658" cy="528477"/>
          </a:xfrm>
          <a:prstGeom prst="rect">
            <a:avLst/>
          </a:prstGeom>
          <a:noFill/>
          <a:ln>
            <a:noFill/>
          </a:ln>
        </p:spPr>
      </p:pic>
      <p:sp>
        <p:nvSpPr>
          <p:cNvPr id="23" name="Google Shape;23;gf2086c36ed_0_114"/>
          <p:cNvSpPr txBox="1"/>
          <p:nvPr>
            <p:ph idx="12" type="sldNum"/>
          </p:nvPr>
        </p:nvSpPr>
        <p:spPr>
          <a:xfrm>
            <a:off x="0" y="6356351"/>
            <a:ext cx="21336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bg>
      <p:bgPr>
        <a:blipFill>
          <a:blip r:embed="rId2">
            <a:alphaModFix/>
          </a:blip>
          <a:stretch>
            <a:fillRect/>
          </a:stretch>
        </a:blipFill>
      </p:bgPr>
    </p:bg>
    <p:spTree>
      <p:nvGrpSpPr>
        <p:cNvPr id="24" name="Shape 24"/>
        <p:cNvGrpSpPr/>
        <p:nvPr/>
      </p:nvGrpSpPr>
      <p:grpSpPr>
        <a:xfrm>
          <a:off x="0" y="0"/>
          <a:ext cx="0" cy="0"/>
          <a:chOff x="0" y="0"/>
          <a:chExt cx="0" cy="0"/>
        </a:xfrm>
      </p:grpSpPr>
      <p:sp>
        <p:nvSpPr>
          <p:cNvPr id="25" name="Google Shape;25;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rgbClr val="A6093D"/>
              </a:buClr>
              <a:buSzPts val="2400"/>
              <a:buFont typeface="Arial"/>
              <a:buNone/>
              <a:defRPr b="1" i="0" sz="2400" cap="none">
                <a:solidFill>
                  <a:srgbClr val="A6093D"/>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9"/>
          <p:cNvSpPr txBox="1"/>
          <p:nvPr>
            <p:ph idx="1" type="body"/>
          </p:nvPr>
        </p:nvSpPr>
        <p:spPr>
          <a:xfrm>
            <a:off x="457200" y="1535113"/>
            <a:ext cx="4040100" cy="63990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360"/>
              </a:spcBef>
              <a:spcAft>
                <a:spcPts val="0"/>
              </a:spcAft>
              <a:buClr>
                <a:srgbClr val="000000"/>
              </a:buClr>
              <a:buSzPts val="1800"/>
              <a:buNone/>
              <a:defRPr b="0" i="1" sz="1800">
                <a:solidFill>
                  <a:srgbClr val="000000"/>
                </a:solidFill>
                <a:latin typeface="Arial"/>
                <a:ea typeface="Arial"/>
                <a:cs typeface="Arial"/>
                <a:sym typeface="Arial"/>
              </a:defRPr>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27" name="Google Shape;27;p9"/>
          <p:cNvSpPr txBox="1"/>
          <p:nvPr>
            <p:ph idx="2" type="body"/>
          </p:nvPr>
        </p:nvSpPr>
        <p:spPr>
          <a:xfrm>
            <a:off x="457200" y="2174875"/>
            <a:ext cx="4040100" cy="39513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sz="1800">
                <a:latin typeface="Arial"/>
                <a:ea typeface="Arial"/>
                <a:cs typeface="Arial"/>
                <a:sym typeface="Arial"/>
              </a:defRPr>
            </a:lvl1pPr>
            <a:lvl2pPr indent="-342900" lvl="1" marL="914400" algn="l">
              <a:lnSpc>
                <a:spcPct val="100000"/>
              </a:lnSpc>
              <a:spcBef>
                <a:spcPts val="360"/>
              </a:spcBef>
              <a:spcAft>
                <a:spcPts val="0"/>
              </a:spcAft>
              <a:buClr>
                <a:schemeClr val="dk1"/>
              </a:buClr>
              <a:buSzPts val="1800"/>
              <a:buChar char="–"/>
              <a:defRPr sz="1800">
                <a:latin typeface="Arial"/>
                <a:ea typeface="Arial"/>
                <a:cs typeface="Arial"/>
                <a:sym typeface="Arial"/>
              </a:defRPr>
            </a:lvl2pPr>
            <a:lvl3pPr indent="-342900" lvl="2" marL="1371600" algn="l">
              <a:lnSpc>
                <a:spcPct val="100000"/>
              </a:lnSpc>
              <a:spcBef>
                <a:spcPts val="360"/>
              </a:spcBef>
              <a:spcAft>
                <a:spcPts val="0"/>
              </a:spcAft>
              <a:buClr>
                <a:schemeClr val="dk1"/>
              </a:buClr>
              <a:buSzPts val="1800"/>
              <a:buChar char="•"/>
              <a:defRPr sz="1800">
                <a:latin typeface="Arial"/>
                <a:ea typeface="Arial"/>
                <a:cs typeface="Arial"/>
                <a:sym typeface="Arial"/>
              </a:defRPr>
            </a:lvl3pPr>
            <a:lvl4pPr indent="-342900" lvl="3" marL="1828800" algn="l">
              <a:lnSpc>
                <a:spcPct val="100000"/>
              </a:lnSpc>
              <a:spcBef>
                <a:spcPts val="360"/>
              </a:spcBef>
              <a:spcAft>
                <a:spcPts val="0"/>
              </a:spcAft>
              <a:buClr>
                <a:schemeClr val="dk1"/>
              </a:buClr>
              <a:buSzPts val="1800"/>
              <a:buChar char="–"/>
              <a:defRPr sz="1800">
                <a:latin typeface="Arial"/>
                <a:ea typeface="Arial"/>
                <a:cs typeface="Arial"/>
                <a:sym typeface="Arial"/>
              </a:defRPr>
            </a:lvl4pPr>
            <a:lvl5pPr indent="-342900" lvl="4" marL="2286000" algn="l">
              <a:lnSpc>
                <a:spcPct val="100000"/>
              </a:lnSpc>
              <a:spcBef>
                <a:spcPts val="360"/>
              </a:spcBef>
              <a:spcAft>
                <a:spcPts val="0"/>
              </a:spcAft>
              <a:buClr>
                <a:schemeClr val="dk1"/>
              </a:buClr>
              <a:buSzPts val="1800"/>
              <a:buChar char="»"/>
              <a:defRPr sz="1800">
                <a:latin typeface="Arial"/>
                <a:ea typeface="Arial"/>
                <a:cs typeface="Arial"/>
                <a:sym typeface="Arial"/>
              </a:defRPr>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28" name="Google Shape;28;p9"/>
          <p:cNvSpPr txBox="1"/>
          <p:nvPr>
            <p:ph idx="3" type="body"/>
          </p:nvPr>
        </p:nvSpPr>
        <p:spPr>
          <a:xfrm>
            <a:off x="4645025" y="1535113"/>
            <a:ext cx="4041900" cy="63990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360"/>
              </a:spcBef>
              <a:spcAft>
                <a:spcPts val="0"/>
              </a:spcAft>
              <a:buClr>
                <a:srgbClr val="000000"/>
              </a:buClr>
              <a:buSzPts val="1800"/>
              <a:buNone/>
              <a:defRPr b="0" i="1" sz="1800">
                <a:solidFill>
                  <a:srgbClr val="000000"/>
                </a:solidFill>
                <a:latin typeface="Arial"/>
                <a:ea typeface="Arial"/>
                <a:cs typeface="Arial"/>
                <a:sym typeface="Arial"/>
              </a:defRPr>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29" name="Google Shape;29;p9"/>
          <p:cNvSpPr txBox="1"/>
          <p:nvPr>
            <p:ph idx="4" type="body"/>
          </p:nvPr>
        </p:nvSpPr>
        <p:spPr>
          <a:xfrm>
            <a:off x="4645025" y="2174875"/>
            <a:ext cx="4041900" cy="39513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b="0" i="0" sz="1800">
                <a:latin typeface="Arial"/>
                <a:ea typeface="Arial"/>
                <a:cs typeface="Arial"/>
                <a:sym typeface="Arial"/>
              </a:defRPr>
            </a:lvl1pPr>
            <a:lvl2pPr indent="-342900" lvl="1" marL="914400" algn="l">
              <a:lnSpc>
                <a:spcPct val="100000"/>
              </a:lnSpc>
              <a:spcBef>
                <a:spcPts val="360"/>
              </a:spcBef>
              <a:spcAft>
                <a:spcPts val="0"/>
              </a:spcAft>
              <a:buClr>
                <a:schemeClr val="dk1"/>
              </a:buClr>
              <a:buSzPts val="1800"/>
              <a:buChar char="–"/>
              <a:defRPr b="0" i="0" sz="1800">
                <a:latin typeface="Arial"/>
                <a:ea typeface="Arial"/>
                <a:cs typeface="Arial"/>
                <a:sym typeface="Arial"/>
              </a:defRPr>
            </a:lvl2pPr>
            <a:lvl3pPr indent="-342900" lvl="2" marL="1371600" algn="l">
              <a:lnSpc>
                <a:spcPct val="100000"/>
              </a:lnSpc>
              <a:spcBef>
                <a:spcPts val="360"/>
              </a:spcBef>
              <a:spcAft>
                <a:spcPts val="0"/>
              </a:spcAft>
              <a:buClr>
                <a:schemeClr val="dk1"/>
              </a:buClr>
              <a:buSzPts val="1800"/>
              <a:buChar char="•"/>
              <a:defRPr b="0" i="0" sz="1800">
                <a:latin typeface="Arial"/>
                <a:ea typeface="Arial"/>
                <a:cs typeface="Arial"/>
                <a:sym typeface="Arial"/>
              </a:defRPr>
            </a:lvl3pPr>
            <a:lvl4pPr indent="-342900" lvl="3" marL="1828800" algn="l">
              <a:lnSpc>
                <a:spcPct val="100000"/>
              </a:lnSpc>
              <a:spcBef>
                <a:spcPts val="360"/>
              </a:spcBef>
              <a:spcAft>
                <a:spcPts val="0"/>
              </a:spcAft>
              <a:buClr>
                <a:schemeClr val="dk1"/>
              </a:buClr>
              <a:buSzPts val="1800"/>
              <a:buChar char="–"/>
              <a:defRPr b="0" i="0" sz="1800">
                <a:latin typeface="Arial"/>
                <a:ea typeface="Arial"/>
                <a:cs typeface="Arial"/>
                <a:sym typeface="Arial"/>
              </a:defRPr>
            </a:lvl4pPr>
            <a:lvl5pPr indent="-342900" lvl="4" marL="2286000" algn="l">
              <a:lnSpc>
                <a:spcPct val="100000"/>
              </a:lnSpc>
              <a:spcBef>
                <a:spcPts val="360"/>
              </a:spcBef>
              <a:spcAft>
                <a:spcPts val="0"/>
              </a:spcAft>
              <a:buClr>
                <a:schemeClr val="dk1"/>
              </a:buClr>
              <a:buSzPts val="1800"/>
              <a:buChar char="»"/>
              <a:defRPr b="0" i="0" sz="1800">
                <a:latin typeface="Arial"/>
                <a:ea typeface="Arial"/>
                <a:cs typeface="Arial"/>
                <a:sym typeface="Arial"/>
              </a:defRPr>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pic>
        <p:nvPicPr>
          <p:cNvPr descr="topbar.jpg" id="30" name="Google Shape;30;p9"/>
          <p:cNvPicPr preferRelativeResize="0"/>
          <p:nvPr/>
        </p:nvPicPr>
        <p:blipFill rotWithShape="1">
          <a:blip r:embed="rId3">
            <a:alphaModFix/>
          </a:blip>
          <a:srcRect b="0" l="0" r="0" t="0"/>
          <a:stretch/>
        </p:blipFill>
        <p:spPr>
          <a:xfrm>
            <a:off x="0" y="0"/>
            <a:ext cx="9144000" cy="127000"/>
          </a:xfrm>
          <a:prstGeom prst="rect">
            <a:avLst/>
          </a:prstGeom>
          <a:noFill/>
          <a:ln>
            <a:noFill/>
          </a:ln>
        </p:spPr>
      </p:pic>
      <p:sp>
        <p:nvSpPr>
          <p:cNvPr id="31" name="Google Shape;31;p9"/>
          <p:cNvSpPr/>
          <p:nvPr/>
        </p:nvSpPr>
        <p:spPr>
          <a:xfrm>
            <a:off x="0" y="6780330"/>
            <a:ext cx="9144000" cy="77700"/>
          </a:xfrm>
          <a:prstGeom prst="rect">
            <a:avLst/>
          </a:prstGeom>
          <a:solidFill>
            <a:srgbClr val="A6093D"/>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32" name="Google Shape;32;p9"/>
          <p:cNvPicPr preferRelativeResize="0"/>
          <p:nvPr/>
        </p:nvPicPr>
        <p:blipFill rotWithShape="1">
          <a:blip r:embed="rId4">
            <a:alphaModFix/>
          </a:blip>
          <a:srcRect b="0" l="0" r="0" t="0"/>
          <a:stretch/>
        </p:blipFill>
        <p:spPr>
          <a:xfrm>
            <a:off x="6774425" y="5893948"/>
            <a:ext cx="2091541" cy="704638"/>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bg>
      <p:bgPr>
        <a:solidFill>
          <a:srgbClr val="A6093D"/>
        </a:solidFill>
      </p:bgPr>
    </p:bg>
    <p:spTree>
      <p:nvGrpSpPr>
        <p:cNvPr id="33" name="Shape 33"/>
        <p:cNvGrpSpPr/>
        <p:nvPr/>
      </p:nvGrpSpPr>
      <p:grpSpPr>
        <a:xfrm>
          <a:off x="0" y="0"/>
          <a:ext cx="0" cy="0"/>
          <a:chOff x="0" y="0"/>
          <a:chExt cx="0" cy="0"/>
        </a:xfrm>
      </p:grpSpPr>
      <p:sp>
        <p:nvSpPr>
          <p:cNvPr id="34" name="Google Shape;34;p8"/>
          <p:cNvSpPr txBox="1"/>
          <p:nvPr>
            <p:ph type="title"/>
          </p:nvPr>
        </p:nvSpPr>
        <p:spPr>
          <a:xfrm>
            <a:off x="722313" y="3216047"/>
            <a:ext cx="7772400" cy="7845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0"/>
              </a:spcBef>
              <a:spcAft>
                <a:spcPts val="0"/>
              </a:spcAft>
              <a:buClr>
                <a:srgbClr val="FFFFFF"/>
              </a:buClr>
              <a:buSzPts val="2800"/>
              <a:buFont typeface="Arial"/>
              <a:buNone/>
              <a:defRPr b="1" i="0" sz="2800" cap="none">
                <a:solidFill>
                  <a:srgbClr val="FFFFFF"/>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descr="topbar.jpg" id="35" name="Google Shape;35;p8"/>
          <p:cNvPicPr preferRelativeResize="0"/>
          <p:nvPr/>
        </p:nvPicPr>
        <p:blipFill rotWithShape="1">
          <a:blip r:embed="rId2">
            <a:alphaModFix/>
          </a:blip>
          <a:srcRect b="0" l="0" r="0" t="0"/>
          <a:stretch/>
        </p:blipFill>
        <p:spPr>
          <a:xfrm>
            <a:off x="0" y="0"/>
            <a:ext cx="9144000" cy="12700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6" name="Shape 36"/>
        <p:cNvGrpSpPr/>
        <p:nvPr/>
      </p:nvGrpSpPr>
      <p:grpSpPr>
        <a:xfrm>
          <a:off x="0" y="0"/>
          <a:ext cx="0" cy="0"/>
          <a:chOff x="0" y="0"/>
          <a:chExt cx="0" cy="0"/>
        </a:xfrm>
      </p:grpSpPr>
      <p:sp>
        <p:nvSpPr>
          <p:cNvPr id="37" name="Google Shape;37;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0"/>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0"/>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0"/>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1" name="Shape 41"/>
        <p:cNvGrpSpPr/>
        <p:nvPr/>
      </p:nvGrpSpPr>
      <p:grpSpPr>
        <a:xfrm>
          <a:off x="0" y="0"/>
          <a:ext cx="0" cy="0"/>
          <a:chOff x="0" y="0"/>
          <a:chExt cx="0" cy="0"/>
        </a:xfrm>
      </p:grpSpPr>
      <p:sp>
        <p:nvSpPr>
          <p:cNvPr id="42" name="Google Shape;42;p11"/>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1"/>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5" name="Shape 45"/>
        <p:cNvGrpSpPr/>
        <p:nvPr/>
      </p:nvGrpSpPr>
      <p:grpSpPr>
        <a:xfrm>
          <a:off x="0" y="0"/>
          <a:ext cx="0" cy="0"/>
          <a:chOff x="0" y="0"/>
          <a:chExt cx="0" cy="0"/>
        </a:xfrm>
      </p:grpSpPr>
      <p:sp>
        <p:nvSpPr>
          <p:cNvPr id="46" name="Google Shape;46;p12"/>
          <p:cNvSpPr txBox="1"/>
          <p:nvPr>
            <p:ph type="title"/>
          </p:nvPr>
        </p:nvSpPr>
        <p:spPr>
          <a:xfrm>
            <a:off x="457200" y="273050"/>
            <a:ext cx="3008400" cy="11622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2"/>
          <p:cNvSpPr txBox="1"/>
          <p:nvPr>
            <p:ph idx="1" type="body"/>
          </p:nvPr>
        </p:nvSpPr>
        <p:spPr>
          <a:xfrm>
            <a:off x="3575050" y="273050"/>
            <a:ext cx="5111700" cy="5853000"/>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48" name="Google Shape;48;p12"/>
          <p:cNvSpPr txBox="1"/>
          <p:nvPr>
            <p:ph idx="2" type="body"/>
          </p:nvPr>
        </p:nvSpPr>
        <p:spPr>
          <a:xfrm>
            <a:off x="457200" y="1435100"/>
            <a:ext cx="3008400" cy="46911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49" name="Google Shape;49;p12"/>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12"/>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2"/>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2" name="Shape 52"/>
        <p:cNvGrpSpPr/>
        <p:nvPr/>
      </p:nvGrpSpPr>
      <p:grpSpPr>
        <a:xfrm>
          <a:off x="0" y="0"/>
          <a:ext cx="0" cy="0"/>
          <a:chOff x="0" y="0"/>
          <a:chExt cx="0" cy="0"/>
        </a:xfrm>
      </p:grpSpPr>
      <p:sp>
        <p:nvSpPr>
          <p:cNvPr id="53" name="Google Shape;53;p13"/>
          <p:cNvSpPr txBox="1"/>
          <p:nvPr>
            <p:ph type="title"/>
          </p:nvPr>
        </p:nvSpPr>
        <p:spPr>
          <a:xfrm>
            <a:off x="1792288" y="4800600"/>
            <a:ext cx="5486400" cy="5667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13"/>
          <p:cNvSpPr/>
          <p:nvPr>
            <p:ph idx="2" type="pic"/>
          </p:nvPr>
        </p:nvSpPr>
        <p:spPr>
          <a:xfrm>
            <a:off x="1792288" y="612775"/>
            <a:ext cx="5486400" cy="4114800"/>
          </a:xfrm>
          <a:prstGeom prst="rect">
            <a:avLst/>
          </a:prstGeom>
          <a:noFill/>
          <a:ln>
            <a:noFill/>
          </a:ln>
        </p:spPr>
      </p:sp>
      <p:sp>
        <p:nvSpPr>
          <p:cNvPr id="55" name="Google Shape;55;p13"/>
          <p:cNvSpPr txBox="1"/>
          <p:nvPr>
            <p:ph idx="1" type="body"/>
          </p:nvPr>
        </p:nvSpPr>
        <p:spPr>
          <a:xfrm>
            <a:off x="1792288" y="5367338"/>
            <a:ext cx="5486400" cy="8049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6" name="Google Shape;56;p13"/>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3"/>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13"/>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59" name="Shape 59"/>
        <p:cNvGrpSpPr/>
        <p:nvPr/>
      </p:nvGrpSpPr>
      <p:grpSpPr>
        <a:xfrm>
          <a:off x="0" y="0"/>
          <a:ext cx="0" cy="0"/>
          <a:chOff x="0" y="0"/>
          <a:chExt cx="0" cy="0"/>
        </a:xfrm>
      </p:grpSpPr>
      <p:sp>
        <p:nvSpPr>
          <p:cNvPr id="60" name="Google Shape;60;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4"/>
          <p:cNvSpPr txBox="1"/>
          <p:nvPr>
            <p:ph idx="1" type="body"/>
          </p:nvPr>
        </p:nvSpPr>
        <p:spPr>
          <a:xfrm rot="5400000">
            <a:off x="2308949" y="-251550"/>
            <a:ext cx="4526100"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2" name="Google Shape;62;p14"/>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4"/>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4"/>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6"/>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6"/>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6"/>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6"/>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13.png"/><Relationship Id="rId4" Type="http://schemas.openxmlformats.org/officeDocument/2006/relationships/image" Target="../media/image10.png"/><Relationship Id="rId5" Type="http://schemas.openxmlformats.org/officeDocument/2006/relationships/image" Target="../media/image11.png"/><Relationship Id="rId6"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s://app.mural.co/t/computingcommunityconsortium5164/m/computingcommunityconsortium5164/1688659714107/1391c397a39e1350af95b6afb82e97fc681094a6?sender=ccc2421" TargetMode="Externa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hyperlink" Target="https://app.mural.co/t/computingcommunityconsortium5164/m/computingcommunityconsortium5164/1688659714107/1391c397a39e1350af95b6afb82e97fc681094a6?sender=ccc2421"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regulations.gov/document/OSTP-TECH-2023-0007-0001" TargetMode="External"/><Relationship Id="rId4" Type="http://schemas.openxmlformats.org/officeDocument/2006/relationships/hyperlink" Target="https://www.whitehouse.gov/pcast/briefing-room/2023/05/13/pcast-working-group-on-generative-ai-invites-public-input/"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form.jotform.com/231794819872169"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
          <p:cNvSpPr txBox="1"/>
          <p:nvPr>
            <p:ph type="ctrTitle"/>
          </p:nvPr>
        </p:nvSpPr>
        <p:spPr>
          <a:xfrm>
            <a:off x="0" y="2198706"/>
            <a:ext cx="9144000" cy="849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400"/>
              <a:buFont typeface="Arial"/>
              <a:buNone/>
            </a:pPr>
            <a:r>
              <a:rPr lang="en-US"/>
              <a:t>CCC Council Meeting</a:t>
            </a:r>
            <a:endParaRPr/>
          </a:p>
        </p:txBody>
      </p:sp>
      <p:sp>
        <p:nvSpPr>
          <p:cNvPr id="76" name="Google Shape;76;p1"/>
          <p:cNvSpPr txBox="1"/>
          <p:nvPr>
            <p:ph idx="1" type="subTitle"/>
          </p:nvPr>
        </p:nvSpPr>
        <p:spPr>
          <a:xfrm>
            <a:off x="1371600" y="2959603"/>
            <a:ext cx="6400800" cy="1752600"/>
          </a:xfrm>
          <a:prstGeom prst="rect">
            <a:avLst/>
          </a:prstGeom>
          <a:noFill/>
          <a:ln>
            <a:noFill/>
          </a:ln>
        </p:spPr>
        <p:txBody>
          <a:bodyPr anchorCtr="0" anchor="t" bIns="45700" lIns="91425" spcFirstLastPara="1" rIns="91425" wrap="square" tIns="45700">
            <a:normAutofit/>
          </a:bodyPr>
          <a:lstStyle/>
          <a:p>
            <a:pPr indent="0" lvl="0" marL="0" rtl="0" algn="ctr">
              <a:lnSpc>
                <a:spcPct val="100000"/>
              </a:lnSpc>
              <a:spcBef>
                <a:spcPts val="480"/>
              </a:spcBef>
              <a:spcAft>
                <a:spcPts val="0"/>
              </a:spcAft>
              <a:buClr>
                <a:schemeClr val="lt1"/>
              </a:buClr>
              <a:buSzPts val="2400"/>
              <a:buNone/>
            </a:pPr>
            <a:r>
              <a:rPr lang="en-US">
                <a:solidFill>
                  <a:schemeClr val="lt1"/>
                </a:solidFill>
              </a:rPr>
              <a:t>July 12-13</a:t>
            </a:r>
            <a:r>
              <a:rPr lang="en-US">
                <a:solidFill>
                  <a:schemeClr val="lt1"/>
                </a:solidFill>
              </a:rPr>
              <a:t>, 2023</a:t>
            </a:r>
            <a:endParaRPr>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g22ee7ef5009_4_116"/>
          <p:cNvSpPr txBox="1"/>
          <p:nvPr>
            <p:ph type="title"/>
          </p:nvPr>
        </p:nvSpPr>
        <p:spPr>
          <a:xfrm>
            <a:off x="457200" y="434288"/>
            <a:ext cx="82296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rgbClr val="A6093D"/>
              </a:buClr>
              <a:buSzPts val="2400"/>
              <a:buFont typeface="Arial"/>
              <a:buNone/>
            </a:pPr>
            <a:r>
              <a:rPr lang="en-US" sz="3200"/>
              <a:t>Socio Technical Resilience</a:t>
            </a:r>
            <a:endParaRPr sz="3200"/>
          </a:p>
        </p:txBody>
      </p:sp>
      <p:sp>
        <p:nvSpPr>
          <p:cNvPr id="131" name="Google Shape;131;g22ee7ef5009_4_116"/>
          <p:cNvSpPr txBox="1"/>
          <p:nvPr/>
        </p:nvSpPr>
        <p:spPr>
          <a:xfrm>
            <a:off x="635325" y="1372350"/>
            <a:ext cx="8295900" cy="4759500"/>
          </a:xfrm>
          <a:prstGeom prst="rect">
            <a:avLst/>
          </a:prstGeom>
          <a:noFill/>
          <a:ln>
            <a:noFill/>
          </a:ln>
        </p:spPr>
        <p:txBody>
          <a:bodyPr anchorCtr="0" anchor="t" bIns="91425" lIns="91425" spcFirstLastPara="1" rIns="91425" wrap="square" tIns="91425">
            <a:noAutofit/>
          </a:bodyPr>
          <a:lstStyle/>
          <a:p>
            <a:pPr indent="-368300" lvl="0" marL="914400" rtl="0" algn="l">
              <a:spcBef>
                <a:spcPts val="0"/>
              </a:spcBef>
              <a:spcAft>
                <a:spcPts val="0"/>
              </a:spcAft>
              <a:buClr>
                <a:schemeClr val="dk1"/>
              </a:buClr>
              <a:buSzPts val="2200"/>
              <a:buChar char="●"/>
            </a:pPr>
            <a:r>
              <a:rPr b="1" lang="en-US" sz="2200">
                <a:solidFill>
                  <a:schemeClr val="dk1"/>
                </a:solidFill>
              </a:rPr>
              <a:t>What we’re working on</a:t>
            </a:r>
            <a:endParaRPr b="1" sz="2200">
              <a:solidFill>
                <a:schemeClr val="dk1"/>
              </a:solidFill>
            </a:endParaRPr>
          </a:p>
          <a:p>
            <a:pPr indent="-368300" lvl="1" marL="1371600" rtl="0" algn="l">
              <a:lnSpc>
                <a:spcPct val="115000"/>
              </a:lnSpc>
              <a:spcBef>
                <a:spcPts val="0"/>
              </a:spcBef>
              <a:spcAft>
                <a:spcPts val="0"/>
              </a:spcAft>
              <a:buClr>
                <a:schemeClr val="dk1"/>
              </a:buClr>
              <a:buSzPts val="2200"/>
              <a:buChar char="○"/>
            </a:pPr>
            <a:r>
              <a:rPr lang="en-US" sz="2200">
                <a:solidFill>
                  <a:schemeClr val="dk1"/>
                </a:solidFill>
              </a:rPr>
              <a:t>Algorithmic Robustness paper (aiming to finalize during working time of Council Meeting)</a:t>
            </a:r>
            <a:endParaRPr sz="2200">
              <a:solidFill>
                <a:schemeClr val="dk1"/>
              </a:solidFill>
            </a:endParaRPr>
          </a:p>
          <a:p>
            <a:pPr indent="-368300" lvl="1" marL="1371600" rtl="0" algn="l">
              <a:lnSpc>
                <a:spcPct val="115000"/>
              </a:lnSpc>
              <a:spcBef>
                <a:spcPts val="0"/>
              </a:spcBef>
              <a:spcAft>
                <a:spcPts val="0"/>
              </a:spcAft>
              <a:buClr>
                <a:schemeClr val="dk1"/>
              </a:buClr>
              <a:buSzPts val="2200"/>
              <a:buChar char="○"/>
            </a:pPr>
            <a:r>
              <a:rPr lang="en-US" sz="2200">
                <a:solidFill>
                  <a:schemeClr val="dk1"/>
                </a:solidFill>
              </a:rPr>
              <a:t>CDARTS workshop report is underway (aiming to finalize in early September)</a:t>
            </a:r>
            <a:endParaRPr sz="2200">
              <a:solidFill>
                <a:schemeClr val="dk1"/>
              </a:solidFill>
            </a:endParaRPr>
          </a:p>
          <a:p>
            <a:pPr indent="-368300" lvl="0" marL="914400" rtl="0" algn="l">
              <a:spcBef>
                <a:spcPts val="0"/>
              </a:spcBef>
              <a:spcAft>
                <a:spcPts val="0"/>
              </a:spcAft>
              <a:buClr>
                <a:schemeClr val="dk1"/>
              </a:buClr>
              <a:buSzPts val="2200"/>
              <a:buChar char="●"/>
            </a:pPr>
            <a:r>
              <a:rPr b="1" lang="en-US" sz="2200">
                <a:solidFill>
                  <a:schemeClr val="dk1"/>
                </a:solidFill>
              </a:rPr>
              <a:t>What’s planned/in flight</a:t>
            </a:r>
            <a:endParaRPr b="1" sz="2200">
              <a:solidFill>
                <a:schemeClr val="dk1"/>
              </a:solidFill>
            </a:endParaRPr>
          </a:p>
          <a:p>
            <a:pPr indent="-368300" lvl="1" marL="1371600" rtl="0" algn="l">
              <a:lnSpc>
                <a:spcPct val="115000"/>
              </a:lnSpc>
              <a:spcBef>
                <a:spcPts val="0"/>
              </a:spcBef>
              <a:spcAft>
                <a:spcPts val="0"/>
              </a:spcAft>
              <a:buClr>
                <a:schemeClr val="dk1"/>
              </a:buClr>
              <a:buSzPts val="2200"/>
              <a:buChar char="○"/>
            </a:pPr>
            <a:r>
              <a:rPr lang="en-US" sz="2200">
                <a:solidFill>
                  <a:schemeClr val="dk1"/>
                </a:solidFill>
              </a:rPr>
              <a:t>Pam is leading the </a:t>
            </a:r>
            <a:r>
              <a:rPr b="1" lang="en-US" sz="2200">
                <a:solidFill>
                  <a:schemeClr val="dk1"/>
                </a:solidFill>
              </a:rPr>
              <a:t>Digital Resilience of Youth</a:t>
            </a:r>
            <a:r>
              <a:rPr lang="en-US" sz="2200">
                <a:solidFill>
                  <a:schemeClr val="dk1"/>
                </a:solidFill>
              </a:rPr>
              <a:t> Workshop </a:t>
            </a:r>
            <a:endParaRPr b="1" sz="2200">
              <a:solidFill>
                <a:schemeClr val="dk1"/>
              </a:solidFill>
            </a:endParaRPr>
          </a:p>
          <a:p>
            <a:pPr indent="0" lvl="0" marL="0" rtl="0" algn="l">
              <a:lnSpc>
                <a:spcPct val="115000"/>
              </a:lnSpc>
              <a:spcBef>
                <a:spcPts val="0"/>
              </a:spcBef>
              <a:spcAft>
                <a:spcPts val="0"/>
              </a:spcAft>
              <a:buNone/>
            </a:pPr>
            <a:r>
              <a:t/>
            </a:r>
            <a:endParaRPr sz="22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g22ee7ef5009_4_121"/>
          <p:cNvSpPr txBox="1"/>
          <p:nvPr>
            <p:ph type="title"/>
          </p:nvPr>
        </p:nvSpPr>
        <p:spPr>
          <a:xfrm>
            <a:off x="457200" y="434288"/>
            <a:ext cx="82296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rgbClr val="A6093D"/>
              </a:buClr>
              <a:buSzPts val="2400"/>
              <a:buFont typeface="Arial"/>
              <a:buNone/>
            </a:pPr>
            <a:r>
              <a:rPr lang="en-US" sz="3200"/>
              <a:t>Computational Challenges in Healthcare</a:t>
            </a:r>
            <a:endParaRPr sz="3200"/>
          </a:p>
        </p:txBody>
      </p:sp>
      <p:sp>
        <p:nvSpPr>
          <p:cNvPr id="137" name="Google Shape;137;g22ee7ef5009_4_121"/>
          <p:cNvSpPr txBox="1"/>
          <p:nvPr/>
        </p:nvSpPr>
        <p:spPr>
          <a:xfrm>
            <a:off x="1490425" y="5838500"/>
            <a:ext cx="4300200" cy="431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600"/>
          </a:p>
        </p:txBody>
      </p:sp>
      <p:sp>
        <p:nvSpPr>
          <p:cNvPr id="138" name="Google Shape;138;g22ee7ef5009_4_121"/>
          <p:cNvSpPr txBox="1"/>
          <p:nvPr/>
        </p:nvSpPr>
        <p:spPr>
          <a:xfrm>
            <a:off x="0" y="1633050"/>
            <a:ext cx="8624700" cy="4005900"/>
          </a:xfrm>
          <a:prstGeom prst="rect">
            <a:avLst/>
          </a:prstGeom>
          <a:noFill/>
          <a:ln>
            <a:noFill/>
          </a:ln>
        </p:spPr>
        <p:txBody>
          <a:bodyPr anchorCtr="0" anchor="t" bIns="91425" lIns="91425" spcFirstLastPara="1" rIns="91425" wrap="square" tIns="91425">
            <a:noAutofit/>
          </a:bodyPr>
          <a:lstStyle/>
          <a:p>
            <a:pPr indent="-368300" lvl="0" marL="914400" rtl="0" algn="l">
              <a:spcBef>
                <a:spcPts val="0"/>
              </a:spcBef>
              <a:spcAft>
                <a:spcPts val="0"/>
              </a:spcAft>
              <a:buClr>
                <a:schemeClr val="dk1"/>
              </a:buClr>
              <a:buSzPts val="2200"/>
              <a:buChar char="●"/>
            </a:pPr>
            <a:r>
              <a:rPr b="1" lang="en-US" sz="2200">
                <a:solidFill>
                  <a:schemeClr val="dk1"/>
                </a:solidFill>
              </a:rPr>
              <a:t>What’s planned/in flight</a:t>
            </a:r>
            <a:endParaRPr b="1" sz="2200">
              <a:solidFill>
                <a:schemeClr val="dk1"/>
              </a:solidFill>
            </a:endParaRPr>
          </a:p>
          <a:p>
            <a:pPr indent="-368300" lvl="1" marL="1371600" rtl="0" algn="l">
              <a:lnSpc>
                <a:spcPct val="115000"/>
              </a:lnSpc>
              <a:spcBef>
                <a:spcPts val="0"/>
              </a:spcBef>
              <a:spcAft>
                <a:spcPts val="0"/>
              </a:spcAft>
              <a:buClr>
                <a:schemeClr val="dk1"/>
              </a:buClr>
              <a:buSzPts val="2200"/>
              <a:buChar char="○"/>
            </a:pPr>
            <a:r>
              <a:rPr lang="en-US" sz="2100">
                <a:solidFill>
                  <a:schemeClr val="dk1"/>
                </a:solidFill>
              </a:rPr>
              <a:t>Future of Pandemic Prevention and Response </a:t>
            </a:r>
            <a:r>
              <a:rPr lang="en-US" sz="2000">
                <a:solidFill>
                  <a:schemeClr val="dk1"/>
                </a:solidFill>
              </a:rPr>
              <a:t>Workshop</a:t>
            </a:r>
            <a:r>
              <a:rPr lang="en-US" sz="2200">
                <a:solidFill>
                  <a:schemeClr val="dk1"/>
                </a:solidFill>
              </a:rPr>
              <a:t>: </a:t>
            </a:r>
            <a:r>
              <a:rPr lang="en-US" sz="2000">
                <a:solidFill>
                  <a:schemeClr val="dk1"/>
                </a:solidFill>
              </a:rPr>
              <a:t>Sept 20-21 in Ann Arbor</a:t>
            </a:r>
            <a:endParaRPr sz="2000">
              <a:solidFill>
                <a:schemeClr val="dk1"/>
              </a:solidFill>
            </a:endParaRPr>
          </a:p>
          <a:p>
            <a:pPr indent="-361950" lvl="2" marL="1828800" rtl="0" algn="l">
              <a:lnSpc>
                <a:spcPct val="115000"/>
              </a:lnSpc>
              <a:spcBef>
                <a:spcPts val="0"/>
              </a:spcBef>
              <a:spcAft>
                <a:spcPts val="0"/>
              </a:spcAft>
              <a:buClr>
                <a:schemeClr val="dk1"/>
              </a:buClr>
              <a:buSzPts val="2100"/>
              <a:buChar char="■"/>
            </a:pPr>
            <a:r>
              <a:rPr lang="en-US" sz="2100">
                <a:solidFill>
                  <a:schemeClr val="dk1"/>
                </a:solidFill>
              </a:rPr>
              <a:t>9 steering committee members (5 external)</a:t>
            </a:r>
            <a:endParaRPr sz="2000">
              <a:solidFill>
                <a:schemeClr val="dk1"/>
              </a:solidFill>
            </a:endParaRPr>
          </a:p>
          <a:p>
            <a:pPr indent="-361950" lvl="2" marL="1828800" rtl="0" algn="l">
              <a:lnSpc>
                <a:spcPct val="115000"/>
              </a:lnSpc>
              <a:spcBef>
                <a:spcPts val="0"/>
              </a:spcBef>
              <a:spcAft>
                <a:spcPts val="0"/>
              </a:spcAft>
              <a:buClr>
                <a:schemeClr val="dk1"/>
              </a:buClr>
              <a:buSzPts val="2100"/>
              <a:buChar char="■"/>
            </a:pPr>
            <a:r>
              <a:rPr lang="en-US" sz="2100">
                <a:solidFill>
                  <a:schemeClr val="dk1"/>
                </a:solidFill>
              </a:rPr>
              <a:t>29 confirmed participants</a:t>
            </a:r>
            <a:endParaRPr sz="2100">
              <a:solidFill>
                <a:schemeClr val="dk1"/>
              </a:solidFill>
            </a:endParaRPr>
          </a:p>
          <a:p>
            <a:pPr indent="-361950" lvl="2" marL="1828800" rtl="0" algn="l">
              <a:lnSpc>
                <a:spcPct val="115000"/>
              </a:lnSpc>
              <a:spcBef>
                <a:spcPts val="0"/>
              </a:spcBef>
              <a:spcAft>
                <a:spcPts val="0"/>
              </a:spcAft>
              <a:buClr>
                <a:schemeClr val="dk1"/>
              </a:buClr>
              <a:buSzPts val="2100"/>
              <a:buChar char="■"/>
            </a:pPr>
            <a:r>
              <a:rPr lang="en-US" sz="2100">
                <a:solidFill>
                  <a:schemeClr val="dk1"/>
                </a:solidFill>
              </a:rPr>
              <a:t>Moving forward with emergency simulation run by The Massachusetts General Hospital Center for Disaster Medicine</a:t>
            </a:r>
            <a:endParaRPr sz="2100">
              <a:solidFill>
                <a:schemeClr val="dk1"/>
              </a:solidFill>
            </a:endParaRPr>
          </a:p>
          <a:p>
            <a:pPr indent="0" lvl="0" marL="1371600" rtl="0" algn="l">
              <a:lnSpc>
                <a:spcPct val="115000"/>
              </a:lnSpc>
              <a:spcBef>
                <a:spcPts val="0"/>
              </a:spcBef>
              <a:spcAft>
                <a:spcPts val="0"/>
              </a:spcAft>
              <a:buNone/>
            </a:pPr>
            <a:r>
              <a:t/>
            </a:r>
            <a:endParaRPr sz="21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g22ee7ef5009_4_127"/>
          <p:cNvSpPr txBox="1"/>
          <p:nvPr>
            <p:ph type="title"/>
          </p:nvPr>
        </p:nvSpPr>
        <p:spPr>
          <a:xfrm>
            <a:off x="457200" y="434288"/>
            <a:ext cx="82296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rgbClr val="A6093D"/>
              </a:buClr>
              <a:buSzPts val="2400"/>
              <a:buFont typeface="Arial"/>
              <a:buNone/>
            </a:pPr>
            <a:r>
              <a:rPr lang="en-US" sz="3200"/>
              <a:t>Research Ecosystem Working Group</a:t>
            </a:r>
            <a:endParaRPr sz="3200"/>
          </a:p>
        </p:txBody>
      </p:sp>
      <p:sp>
        <p:nvSpPr>
          <p:cNvPr id="144" name="Google Shape;144;g22ee7ef5009_4_127"/>
          <p:cNvSpPr txBox="1"/>
          <p:nvPr/>
        </p:nvSpPr>
        <p:spPr>
          <a:xfrm>
            <a:off x="645900" y="1443275"/>
            <a:ext cx="8498100" cy="4122000"/>
          </a:xfrm>
          <a:prstGeom prst="rect">
            <a:avLst/>
          </a:prstGeom>
          <a:noFill/>
          <a:ln>
            <a:noFill/>
          </a:ln>
        </p:spPr>
        <p:txBody>
          <a:bodyPr anchorCtr="0" anchor="t" bIns="91425" lIns="91425" spcFirstLastPara="1" rIns="91425" wrap="square" tIns="91425">
            <a:noAutofit/>
          </a:bodyPr>
          <a:lstStyle/>
          <a:p>
            <a:pPr indent="-355600" lvl="0" marL="914400" rtl="0" algn="l">
              <a:lnSpc>
                <a:spcPct val="115000"/>
              </a:lnSpc>
              <a:spcBef>
                <a:spcPts val="0"/>
              </a:spcBef>
              <a:spcAft>
                <a:spcPts val="0"/>
              </a:spcAft>
              <a:buClr>
                <a:schemeClr val="dk1"/>
              </a:buClr>
              <a:buSzPts val="2000"/>
              <a:buChar char="●"/>
            </a:pPr>
            <a:r>
              <a:rPr lang="en-US" sz="2000">
                <a:solidFill>
                  <a:schemeClr val="dk1"/>
                </a:solidFill>
              </a:rPr>
              <a:t>Are Computing Challenges Grand Enough?</a:t>
            </a:r>
            <a:endParaRPr sz="2000">
              <a:solidFill>
                <a:schemeClr val="dk1"/>
              </a:solidFill>
            </a:endParaRPr>
          </a:p>
          <a:p>
            <a:pPr indent="-355600" lvl="0" marL="914400" rtl="0" algn="l">
              <a:lnSpc>
                <a:spcPct val="115000"/>
              </a:lnSpc>
              <a:spcBef>
                <a:spcPts val="0"/>
              </a:spcBef>
              <a:spcAft>
                <a:spcPts val="0"/>
              </a:spcAft>
              <a:buClr>
                <a:schemeClr val="dk1"/>
              </a:buClr>
              <a:buSzPts val="2000"/>
              <a:buChar char="●"/>
            </a:pPr>
            <a:r>
              <a:rPr lang="en-US" sz="2000">
                <a:solidFill>
                  <a:schemeClr val="dk1"/>
                </a:solidFill>
              </a:rPr>
              <a:t>The Era of Global Competition</a:t>
            </a:r>
            <a:endParaRPr sz="2200">
              <a:solidFill>
                <a:schemeClr val="dk1"/>
              </a:solidFill>
            </a:endParaRPr>
          </a:p>
          <a:p>
            <a:pPr indent="0" lvl="0" marL="0" rtl="0" algn="l">
              <a:lnSpc>
                <a:spcPct val="115000"/>
              </a:lnSpc>
              <a:spcBef>
                <a:spcPts val="0"/>
              </a:spcBef>
              <a:spcAft>
                <a:spcPts val="0"/>
              </a:spcAft>
              <a:buNone/>
            </a:pPr>
            <a:r>
              <a:t/>
            </a:r>
            <a:endParaRPr sz="2200">
              <a:solidFill>
                <a:schemeClr val="dk1"/>
              </a:solidFill>
            </a:endParaRPr>
          </a:p>
          <a:p>
            <a:pPr indent="0" lvl="0" marL="0" rtl="0" algn="l">
              <a:lnSpc>
                <a:spcPct val="115000"/>
              </a:lnSpc>
              <a:spcBef>
                <a:spcPts val="0"/>
              </a:spcBef>
              <a:spcAft>
                <a:spcPts val="0"/>
              </a:spcAft>
              <a:buNone/>
            </a:pPr>
            <a:r>
              <a:t/>
            </a:r>
            <a:endParaRPr sz="2200">
              <a:solidFill>
                <a:schemeClr val="dk1"/>
              </a:solidFill>
            </a:endParaRPr>
          </a:p>
          <a:p>
            <a:pPr indent="0" lvl="0" marL="914400" rtl="0" algn="l">
              <a:lnSpc>
                <a:spcPct val="115000"/>
              </a:lnSpc>
              <a:spcBef>
                <a:spcPts val="0"/>
              </a:spcBef>
              <a:spcAft>
                <a:spcPts val="0"/>
              </a:spcAft>
              <a:buNone/>
            </a:pPr>
            <a:r>
              <a:t/>
            </a:r>
            <a:endParaRPr sz="2200">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g257cb760513_0_133"/>
          <p:cNvSpPr txBox="1"/>
          <p:nvPr>
            <p:ph type="title"/>
          </p:nvPr>
        </p:nvSpPr>
        <p:spPr>
          <a:xfrm>
            <a:off x="457200" y="2702638"/>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rgbClr val="A6093D"/>
              </a:buClr>
              <a:buSzPts val="2400"/>
              <a:buFont typeface="Arial"/>
              <a:buNone/>
            </a:pPr>
            <a:r>
              <a:rPr lang="en-US" sz="3400"/>
              <a:t>NSF Proposal Status Update</a:t>
            </a:r>
            <a:endParaRPr sz="34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g257cb760513_0_1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A6093D"/>
              </a:buClr>
              <a:buSzPts val="2400"/>
              <a:buFont typeface="Arial"/>
              <a:buNone/>
            </a:pPr>
            <a:r>
              <a:rPr lang="en-US" sz="3200"/>
              <a:t>NSF Solicitations from 2006 and 2022</a:t>
            </a:r>
            <a:endParaRPr sz="3200"/>
          </a:p>
        </p:txBody>
      </p:sp>
      <p:sp>
        <p:nvSpPr>
          <p:cNvPr id="155" name="Google Shape;155;g257cb760513_0_137"/>
          <p:cNvSpPr txBox="1"/>
          <p:nvPr/>
        </p:nvSpPr>
        <p:spPr>
          <a:xfrm>
            <a:off x="167087" y="1149536"/>
            <a:ext cx="4143300" cy="902700"/>
          </a:xfrm>
          <a:prstGeom prst="rect">
            <a:avLst/>
          </a:prstGeom>
          <a:noFill/>
          <a:ln>
            <a:noFill/>
          </a:ln>
        </p:spPr>
        <p:txBody>
          <a:bodyPr anchorCtr="0" anchor="t" bIns="91425" lIns="91425" spcFirstLastPara="1" rIns="91425" wrap="square" tIns="91425">
            <a:noAutofit/>
          </a:bodyPr>
          <a:lstStyle/>
          <a:p>
            <a:pPr indent="0" lvl="0" marL="88900" marR="0" rtl="0" algn="l">
              <a:lnSpc>
                <a:spcPct val="115000"/>
              </a:lnSpc>
              <a:spcBef>
                <a:spcPts val="0"/>
              </a:spcBef>
              <a:spcAft>
                <a:spcPts val="0"/>
              </a:spcAft>
              <a:buNone/>
            </a:pPr>
            <a:r>
              <a:rPr b="0" i="0" lang="en-US" sz="2200" u="none" cap="none" strike="noStrike">
                <a:solidFill>
                  <a:schemeClr val="dk1"/>
                </a:solidFill>
                <a:latin typeface="Arial"/>
                <a:ea typeface="Arial"/>
                <a:cs typeface="Arial"/>
                <a:sym typeface="Arial"/>
              </a:rPr>
              <a:t>2006</a:t>
            </a:r>
            <a:endParaRPr/>
          </a:p>
          <a:p>
            <a:pPr indent="0" lvl="0" marL="88900" marR="0" rtl="0" algn="l">
              <a:lnSpc>
                <a:spcPct val="115000"/>
              </a:lnSpc>
              <a:spcBef>
                <a:spcPts val="0"/>
              </a:spcBef>
              <a:spcAft>
                <a:spcPts val="0"/>
              </a:spcAft>
              <a:buNone/>
            </a:pPr>
            <a:r>
              <a:rPr b="0" i="0" lang="en-US" sz="1200" u="none" cap="none" strike="noStrike">
                <a:solidFill>
                  <a:schemeClr val="dk1"/>
                </a:solidFill>
                <a:latin typeface="Arial"/>
                <a:ea typeface="Arial"/>
                <a:cs typeface="Arial"/>
                <a:sym typeface="Arial"/>
              </a:rPr>
              <a:t>https://www.nsf.gov/pubs/2006/nsf06551/nsf06551.htm</a:t>
            </a:r>
            <a:endParaRPr b="0" i="0" sz="1200" u="none" cap="none" strike="noStrike">
              <a:solidFill>
                <a:schemeClr val="dk1"/>
              </a:solidFill>
              <a:latin typeface="Arial"/>
              <a:ea typeface="Arial"/>
              <a:cs typeface="Arial"/>
              <a:sym typeface="Arial"/>
            </a:endParaRPr>
          </a:p>
        </p:txBody>
      </p:sp>
      <p:pic>
        <p:nvPicPr>
          <p:cNvPr id="156" name="Google Shape;156;g257cb760513_0_137"/>
          <p:cNvPicPr preferRelativeResize="0"/>
          <p:nvPr/>
        </p:nvPicPr>
        <p:blipFill rotWithShape="1">
          <a:blip r:embed="rId3">
            <a:alphaModFix/>
          </a:blip>
          <a:srcRect b="0" l="0" r="0" t="0"/>
          <a:stretch/>
        </p:blipFill>
        <p:spPr>
          <a:xfrm>
            <a:off x="326484" y="2038692"/>
            <a:ext cx="3365503" cy="3149624"/>
          </a:xfrm>
          <a:prstGeom prst="rect">
            <a:avLst/>
          </a:prstGeom>
          <a:noFill/>
          <a:ln>
            <a:noFill/>
          </a:ln>
        </p:spPr>
      </p:pic>
      <p:pic>
        <p:nvPicPr>
          <p:cNvPr id="157" name="Google Shape;157;g257cb760513_0_137"/>
          <p:cNvPicPr preferRelativeResize="0"/>
          <p:nvPr/>
        </p:nvPicPr>
        <p:blipFill rotWithShape="1">
          <a:blip r:embed="rId4">
            <a:alphaModFix/>
          </a:blip>
          <a:srcRect b="0" l="0" r="0" t="0"/>
          <a:stretch/>
        </p:blipFill>
        <p:spPr>
          <a:xfrm>
            <a:off x="326485" y="5286709"/>
            <a:ext cx="3375803" cy="770808"/>
          </a:xfrm>
          <a:prstGeom prst="rect">
            <a:avLst/>
          </a:prstGeom>
          <a:noFill/>
          <a:ln>
            <a:noFill/>
          </a:ln>
        </p:spPr>
      </p:pic>
      <p:pic>
        <p:nvPicPr>
          <p:cNvPr id="158" name="Google Shape;158;g257cb760513_0_137"/>
          <p:cNvPicPr preferRelativeResize="0"/>
          <p:nvPr/>
        </p:nvPicPr>
        <p:blipFill rotWithShape="1">
          <a:blip r:embed="rId5">
            <a:alphaModFix/>
          </a:blip>
          <a:srcRect b="0" l="0" r="0" t="0"/>
          <a:stretch/>
        </p:blipFill>
        <p:spPr>
          <a:xfrm>
            <a:off x="4376480" y="2038691"/>
            <a:ext cx="4425212" cy="2394764"/>
          </a:xfrm>
          <a:prstGeom prst="rect">
            <a:avLst/>
          </a:prstGeom>
          <a:noFill/>
          <a:ln>
            <a:noFill/>
          </a:ln>
        </p:spPr>
      </p:pic>
      <p:pic>
        <p:nvPicPr>
          <p:cNvPr id="159" name="Google Shape;159;g257cb760513_0_137"/>
          <p:cNvPicPr preferRelativeResize="0"/>
          <p:nvPr/>
        </p:nvPicPr>
        <p:blipFill rotWithShape="1">
          <a:blip r:embed="rId6">
            <a:alphaModFix/>
          </a:blip>
          <a:srcRect b="0" l="0" r="0" t="0"/>
          <a:stretch/>
        </p:blipFill>
        <p:spPr>
          <a:xfrm>
            <a:off x="4394198" y="4649651"/>
            <a:ext cx="4589678" cy="1113012"/>
          </a:xfrm>
          <a:prstGeom prst="rect">
            <a:avLst/>
          </a:prstGeom>
          <a:noFill/>
          <a:ln>
            <a:noFill/>
          </a:ln>
        </p:spPr>
      </p:pic>
      <p:sp>
        <p:nvSpPr>
          <p:cNvPr id="160" name="Google Shape;160;g257cb760513_0_137"/>
          <p:cNvSpPr txBox="1"/>
          <p:nvPr/>
        </p:nvSpPr>
        <p:spPr>
          <a:xfrm>
            <a:off x="4296278" y="1152056"/>
            <a:ext cx="4143300" cy="902700"/>
          </a:xfrm>
          <a:prstGeom prst="rect">
            <a:avLst/>
          </a:prstGeom>
          <a:noFill/>
          <a:ln>
            <a:noFill/>
          </a:ln>
        </p:spPr>
        <p:txBody>
          <a:bodyPr anchorCtr="0" anchor="t" bIns="91425" lIns="91425" spcFirstLastPara="1" rIns="91425" wrap="square" tIns="91425">
            <a:noAutofit/>
          </a:bodyPr>
          <a:lstStyle/>
          <a:p>
            <a:pPr indent="0" lvl="0" marL="88900" marR="0" rtl="0" algn="l">
              <a:lnSpc>
                <a:spcPct val="115000"/>
              </a:lnSpc>
              <a:spcBef>
                <a:spcPts val="0"/>
              </a:spcBef>
              <a:spcAft>
                <a:spcPts val="0"/>
              </a:spcAft>
              <a:buNone/>
            </a:pPr>
            <a:r>
              <a:rPr b="0" i="0" lang="en-US" sz="2200" u="none" cap="none" strike="noStrike">
                <a:solidFill>
                  <a:schemeClr val="dk1"/>
                </a:solidFill>
                <a:latin typeface="Arial"/>
                <a:ea typeface="Arial"/>
                <a:cs typeface="Arial"/>
                <a:sym typeface="Arial"/>
              </a:rPr>
              <a:t>2022</a:t>
            </a:r>
            <a:endParaRPr b="0" i="0" sz="2200" u="none" cap="none" strike="noStrike">
              <a:solidFill>
                <a:schemeClr val="dk1"/>
              </a:solidFill>
              <a:latin typeface="Arial"/>
              <a:ea typeface="Arial"/>
              <a:cs typeface="Arial"/>
              <a:sym typeface="Arial"/>
            </a:endParaRPr>
          </a:p>
          <a:p>
            <a:pPr indent="0" lvl="0" marL="88900" marR="0" rtl="0" algn="l">
              <a:lnSpc>
                <a:spcPct val="115000"/>
              </a:lnSpc>
              <a:spcBef>
                <a:spcPts val="0"/>
              </a:spcBef>
              <a:spcAft>
                <a:spcPts val="0"/>
              </a:spcAft>
              <a:buNone/>
            </a:pPr>
            <a:r>
              <a:rPr b="0" i="0" lang="en-US" sz="1200" u="none" cap="none" strike="noStrike">
                <a:solidFill>
                  <a:schemeClr val="dk1"/>
                </a:solidFill>
                <a:latin typeface="Arial"/>
                <a:ea typeface="Arial"/>
                <a:cs typeface="Arial"/>
                <a:sym typeface="Arial"/>
              </a:rPr>
              <a:t>https://www.nsf.gov/pubs/2022/nsf22567/nsf22567.htm</a:t>
            </a:r>
            <a:endParaRPr/>
          </a:p>
        </p:txBody>
      </p:sp>
      <p:sp>
        <p:nvSpPr>
          <p:cNvPr id="161" name="Google Shape;161;g257cb760513_0_137"/>
          <p:cNvSpPr txBox="1"/>
          <p:nvPr/>
        </p:nvSpPr>
        <p:spPr>
          <a:xfrm>
            <a:off x="265440" y="5584598"/>
            <a:ext cx="3612300" cy="1035300"/>
          </a:xfrm>
          <a:prstGeom prst="rect">
            <a:avLst/>
          </a:prstGeom>
          <a:solidFill>
            <a:schemeClr val="lt1"/>
          </a:solidFill>
          <a:ln>
            <a:noFill/>
          </a:ln>
        </p:spPr>
        <p:txBody>
          <a:bodyPr anchorCtr="0" anchor="t" bIns="91425" lIns="91425" spcFirstLastPara="1" rIns="91425" wrap="square" tIns="91425">
            <a:noAutofit/>
          </a:bodyPr>
          <a:lstStyle/>
          <a:p>
            <a:pPr indent="0" lvl="0" marL="88900" marR="0" rtl="0" algn="l">
              <a:lnSpc>
                <a:spcPct val="100000"/>
              </a:lnSpc>
              <a:spcBef>
                <a:spcPts val="0"/>
              </a:spcBef>
              <a:spcAft>
                <a:spcPts val="0"/>
              </a:spcAft>
              <a:buNone/>
            </a:pPr>
            <a:r>
              <a:rPr b="0" i="0" lang="en-US" sz="1800" u="none" cap="none" strike="noStrike">
                <a:solidFill>
                  <a:schemeClr val="dk1"/>
                </a:solidFill>
                <a:latin typeface="Arial"/>
                <a:ea typeface="Arial"/>
                <a:cs typeface="Arial"/>
                <a:sym typeface="Arial"/>
              </a:rPr>
              <a:t>Anticipated Funding Amount: $6,000,000 for 36 months, subject to availability of funds. </a:t>
            </a:r>
            <a:endParaRPr b="0" i="0" sz="1800" u="none" cap="none" strike="noStrike">
              <a:solidFill>
                <a:schemeClr val="dk1"/>
              </a:solidFill>
              <a:latin typeface="Arial"/>
              <a:ea typeface="Arial"/>
              <a:cs typeface="Arial"/>
              <a:sym typeface="Arial"/>
            </a:endParaRPr>
          </a:p>
        </p:txBody>
      </p:sp>
      <p:cxnSp>
        <p:nvCxnSpPr>
          <p:cNvPr id="162" name="Google Shape;162;g257cb760513_0_137"/>
          <p:cNvCxnSpPr/>
          <p:nvPr/>
        </p:nvCxnSpPr>
        <p:spPr>
          <a:xfrm>
            <a:off x="4229146" y="1296958"/>
            <a:ext cx="0" cy="5066100"/>
          </a:xfrm>
          <a:prstGeom prst="straightConnector1">
            <a:avLst/>
          </a:prstGeom>
          <a:noFill/>
          <a:ln cap="flat" cmpd="sng" w="25400">
            <a:solidFill>
              <a:srgbClr val="800000"/>
            </a:solidFill>
            <a:prstDash val="solid"/>
            <a:round/>
            <a:headEnd len="sm" w="sm" type="none"/>
            <a:tailEnd len="sm" w="sm" type="none"/>
          </a:ln>
          <a:effectLst>
            <a:outerShdw blurRad="40000" rotWithShape="0" dir="5400000" dist="20000">
              <a:srgbClr val="000000">
                <a:alpha val="37650"/>
              </a:srgbClr>
            </a:outerShdw>
          </a:effectLst>
        </p:spPr>
      </p:cxnSp>
      <p:sp>
        <p:nvSpPr>
          <p:cNvPr id="163" name="Google Shape;163;g257cb760513_0_137"/>
          <p:cNvSpPr txBox="1"/>
          <p:nvPr/>
        </p:nvSpPr>
        <p:spPr>
          <a:xfrm>
            <a:off x="4310211" y="5237129"/>
            <a:ext cx="4779600" cy="1490700"/>
          </a:xfrm>
          <a:prstGeom prst="rect">
            <a:avLst/>
          </a:prstGeom>
          <a:solidFill>
            <a:srgbClr val="FFFFFF"/>
          </a:solidFill>
          <a:ln>
            <a:noFill/>
          </a:ln>
        </p:spPr>
        <p:txBody>
          <a:bodyPr anchorCtr="0" anchor="t" bIns="91425" lIns="91425" spcFirstLastPara="1" rIns="91425" wrap="square" tIns="91425">
            <a:noAutofit/>
          </a:bodyPr>
          <a:lstStyle/>
          <a:p>
            <a:pPr indent="0" lvl="0" marL="8890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Anticipated Funding Amount: $5,000,000 to $9,000,000</a:t>
            </a:r>
            <a:endParaRPr b="0" i="0" sz="1400" u="none" cap="none" strike="noStrike">
              <a:solidFill>
                <a:schemeClr val="dk1"/>
              </a:solidFill>
              <a:latin typeface="Arial"/>
              <a:ea typeface="Arial"/>
              <a:cs typeface="Arial"/>
              <a:sym typeface="Arial"/>
            </a:endParaRPr>
          </a:p>
          <a:p>
            <a:pPr indent="0" lvl="0" marL="88900" marR="0" rtl="0" algn="l">
              <a:lnSpc>
                <a:spcPct val="100000"/>
              </a:lnSpc>
              <a:spcBef>
                <a:spcPts val="0"/>
              </a:spcBef>
              <a:spcAft>
                <a:spcPts val="0"/>
              </a:spcAft>
              <a:buNone/>
            </a:pPr>
            <a:r>
              <a:rPr b="0" i="0" lang="en-US" sz="1400" u="none" cap="none" strike="noStrike">
                <a:solidFill>
                  <a:schemeClr val="dk1"/>
                </a:solidFill>
                <a:latin typeface="Arial"/>
                <a:ea typeface="Arial"/>
                <a:cs typeface="Arial"/>
                <a:sym typeface="Arial"/>
              </a:rPr>
              <a:t>NSF anticipates funding a single award for 5 years, subject to the availability of funds, with the funding for each year of the award in the range of $1,000,000 to $2,000,000, not to exceed $2,000,000 in any one year and not to exceed $9,000,000 in total over 5 years.</a:t>
            </a:r>
            <a:endParaRPr b="0" i="0" sz="14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5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6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g257cb760513_0_1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A6093D"/>
              </a:buClr>
              <a:buSzPts val="2400"/>
              <a:buFont typeface="Arial"/>
              <a:buNone/>
            </a:pPr>
            <a:r>
              <a:rPr lang="en-US" sz="3200"/>
              <a:t>Our Back and Forth with NSF To Date</a:t>
            </a:r>
            <a:endParaRPr sz="3200"/>
          </a:p>
        </p:txBody>
      </p:sp>
      <p:graphicFrame>
        <p:nvGraphicFramePr>
          <p:cNvPr id="169" name="Google Shape;169;g257cb760513_0_150"/>
          <p:cNvGraphicFramePr/>
          <p:nvPr/>
        </p:nvGraphicFramePr>
        <p:xfrm>
          <a:off x="929640" y="1494156"/>
          <a:ext cx="3000000" cy="3000000"/>
        </p:xfrm>
        <a:graphic>
          <a:graphicData uri="http://schemas.openxmlformats.org/drawingml/2006/table">
            <a:tbl>
              <a:tblPr bandRow="1" firstRow="1">
                <a:noFill/>
                <a:tableStyleId>{6BDCFAB1-8423-41CD-A400-F4B5A8B8083F}</a:tableStyleId>
              </a:tblPr>
              <a:tblGrid>
                <a:gridCol w="2329550"/>
                <a:gridCol w="1966550"/>
                <a:gridCol w="1816825"/>
                <a:gridCol w="1171775"/>
              </a:tblGrid>
              <a:tr h="370850">
                <a:tc>
                  <a:txBody>
                    <a:bodyPr/>
                    <a:lstStyle/>
                    <a:p>
                      <a:pPr indent="0" lvl="0" marL="0" marR="0" rtl="0" algn="l">
                        <a:lnSpc>
                          <a:spcPct val="100000"/>
                        </a:lnSpc>
                        <a:spcBef>
                          <a:spcPts val="0"/>
                        </a:spcBef>
                        <a:spcAft>
                          <a:spcPts val="0"/>
                        </a:spcAft>
                        <a:buNone/>
                      </a:pPr>
                      <a:r>
                        <a:rPr lang="en-US" sz="1400" u="none" cap="none" strike="noStrike">
                          <a:latin typeface="Arial"/>
                          <a:ea typeface="Arial"/>
                          <a:cs typeface="Arial"/>
                          <a:sym typeface="Arial"/>
                        </a:rPr>
                        <a:t>Proposal Item</a:t>
                      </a:r>
                      <a:endParaRPr/>
                    </a:p>
                  </a:txBody>
                  <a:tcPr marT="45725" marB="45725" marR="91450" marL="91450"/>
                </a:tc>
                <a:tc>
                  <a:txBody>
                    <a:bodyPr/>
                    <a:lstStyle/>
                    <a:p>
                      <a:pPr indent="0" lvl="0" marL="0" marR="0" rtl="0" algn="l">
                        <a:lnSpc>
                          <a:spcPct val="100000"/>
                        </a:lnSpc>
                        <a:spcBef>
                          <a:spcPts val="0"/>
                        </a:spcBef>
                        <a:spcAft>
                          <a:spcPts val="0"/>
                        </a:spcAft>
                        <a:buNone/>
                      </a:pPr>
                      <a:r>
                        <a:rPr lang="en-US" sz="1400" u="none" cap="none" strike="noStrike">
                          <a:latin typeface="Arial"/>
                          <a:ea typeface="Arial"/>
                          <a:cs typeface="Arial"/>
                          <a:sym typeface="Arial"/>
                        </a:rPr>
                        <a:t>Date NSF Requested</a:t>
                      </a:r>
                      <a:endParaRPr/>
                    </a:p>
                  </a:txBody>
                  <a:tcPr marT="45725" marB="45725" marR="91450" marL="91450"/>
                </a:tc>
                <a:tc>
                  <a:txBody>
                    <a:bodyPr/>
                    <a:lstStyle/>
                    <a:p>
                      <a:pPr indent="0" lvl="0" marL="0" marR="0" rtl="0" algn="l">
                        <a:lnSpc>
                          <a:spcPct val="100000"/>
                        </a:lnSpc>
                        <a:spcBef>
                          <a:spcPts val="0"/>
                        </a:spcBef>
                        <a:spcAft>
                          <a:spcPts val="0"/>
                        </a:spcAft>
                        <a:buNone/>
                      </a:pPr>
                      <a:r>
                        <a:rPr lang="en-US" sz="1400" u="none" cap="none" strike="noStrike">
                          <a:latin typeface="Arial"/>
                          <a:ea typeface="Arial"/>
                          <a:cs typeface="Arial"/>
                          <a:sym typeface="Arial"/>
                        </a:rPr>
                        <a:t>Date We Submitted</a:t>
                      </a:r>
                      <a:endParaRPr/>
                    </a:p>
                  </a:txBody>
                  <a:tcPr marT="45725" marB="45725" marR="91450" marL="91450"/>
                </a:tc>
                <a:tc>
                  <a:txBody>
                    <a:bodyPr/>
                    <a:lstStyle/>
                    <a:p>
                      <a:pPr indent="0" lvl="0" marL="0" marR="0" rtl="0" algn="l">
                        <a:lnSpc>
                          <a:spcPct val="100000"/>
                        </a:lnSpc>
                        <a:spcBef>
                          <a:spcPts val="0"/>
                        </a:spcBef>
                        <a:spcAft>
                          <a:spcPts val="0"/>
                        </a:spcAft>
                        <a:buNone/>
                      </a:pPr>
                      <a:r>
                        <a:rPr lang="en-US" sz="1400" u="none" cap="none" strike="noStrike">
                          <a:latin typeface="Arial"/>
                          <a:ea typeface="Arial"/>
                          <a:cs typeface="Arial"/>
                          <a:sym typeface="Arial"/>
                        </a:rPr>
                        <a:t># of Pages</a:t>
                      </a:r>
                      <a:endParaRPr/>
                    </a:p>
                  </a:txBody>
                  <a:tcPr marT="45725" marB="45725" marR="91450" marL="91450"/>
                </a:tc>
              </a:tr>
              <a:tr h="370850">
                <a:tc>
                  <a:txBody>
                    <a:bodyPr/>
                    <a:lstStyle/>
                    <a:p>
                      <a:pPr indent="0" lvl="0" marL="0" marR="0" rtl="0" algn="l">
                        <a:lnSpc>
                          <a:spcPct val="100000"/>
                        </a:lnSpc>
                        <a:spcBef>
                          <a:spcPts val="0"/>
                        </a:spcBef>
                        <a:spcAft>
                          <a:spcPts val="0"/>
                        </a:spcAft>
                        <a:buNone/>
                      </a:pPr>
                      <a:r>
                        <a:rPr lang="en-US" sz="1400" u="none" cap="none" strike="noStrike">
                          <a:latin typeface="Arial"/>
                          <a:ea typeface="Arial"/>
                          <a:cs typeface="Arial"/>
                          <a:sym typeface="Arial"/>
                        </a:rPr>
                        <a:t>LOI</a:t>
                      </a:r>
                      <a:endParaRPr/>
                    </a:p>
                  </a:txBody>
                  <a:tcPr marT="45725" marB="45725" marR="91450" marL="9145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Feb 9, 2022</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May 10 , 2022</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1</a:t>
                      </a:r>
                      <a:endParaRPr sz="1400" u="none" cap="none" strike="noStrike">
                        <a:latin typeface="Arial"/>
                        <a:ea typeface="Arial"/>
                        <a:cs typeface="Arial"/>
                        <a:sym typeface="Arial"/>
                      </a:endParaRPr>
                    </a:p>
                  </a:txBody>
                  <a:tcPr marT="63500" marB="63500" marR="63500" marL="63500"/>
                </a:tc>
              </a:tr>
              <a:tr h="370850">
                <a:tc>
                  <a:txBody>
                    <a:bodyPr/>
                    <a:lstStyle/>
                    <a:p>
                      <a:pPr indent="0" lvl="0" marL="0" marR="0" rtl="0" algn="l">
                        <a:lnSpc>
                          <a:spcPct val="115000"/>
                        </a:lnSpc>
                        <a:spcBef>
                          <a:spcPts val="0"/>
                        </a:spcBef>
                        <a:spcAft>
                          <a:spcPts val="0"/>
                        </a:spcAft>
                        <a:buNone/>
                      </a:pPr>
                      <a:r>
                        <a:rPr lang="en-US" sz="1400" u="none" cap="none" strike="noStrike">
                          <a:latin typeface="Arial"/>
                          <a:ea typeface="Arial"/>
                          <a:cs typeface="Arial"/>
                          <a:sym typeface="Arial"/>
                        </a:rPr>
                        <a:t>Proposal</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Feb 9, 2022</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Oct 5, 2022</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96</a:t>
                      </a:r>
                      <a:endParaRPr sz="1400" u="none" cap="none" strike="noStrike">
                        <a:latin typeface="Arial"/>
                        <a:ea typeface="Arial"/>
                        <a:cs typeface="Arial"/>
                        <a:sym typeface="Arial"/>
                      </a:endParaRPr>
                    </a:p>
                  </a:txBody>
                  <a:tcPr marT="63500" marB="63500" marR="63500" marL="63500"/>
                </a:tc>
              </a:tr>
              <a:tr h="370850">
                <a:tc>
                  <a:txBody>
                    <a:bodyPr/>
                    <a:lstStyle/>
                    <a:p>
                      <a:pPr indent="0" lvl="0" marL="0" marR="0" rtl="0" algn="l">
                        <a:lnSpc>
                          <a:spcPct val="115000"/>
                        </a:lnSpc>
                        <a:spcBef>
                          <a:spcPts val="0"/>
                        </a:spcBef>
                        <a:spcAft>
                          <a:spcPts val="0"/>
                        </a:spcAft>
                        <a:buNone/>
                      </a:pPr>
                      <a:r>
                        <a:rPr lang="en-US" sz="1400" u="none" cap="none" strike="noStrike">
                          <a:latin typeface="Arial"/>
                          <a:ea typeface="Arial"/>
                          <a:cs typeface="Arial"/>
                          <a:sym typeface="Arial"/>
                        </a:rPr>
                        <a:t>COI’s</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Oct 17, 2022</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Oct 31, 2022</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3 tables</a:t>
                      </a:r>
                      <a:endParaRPr sz="1400" u="none" cap="none" strike="noStrike">
                        <a:latin typeface="Arial"/>
                        <a:ea typeface="Arial"/>
                        <a:cs typeface="Arial"/>
                        <a:sym typeface="Arial"/>
                      </a:endParaRPr>
                    </a:p>
                  </a:txBody>
                  <a:tcPr marT="63500" marB="63500" marR="63500" marL="63500"/>
                </a:tc>
              </a:tr>
              <a:tr h="370850">
                <a:tc>
                  <a:txBody>
                    <a:bodyPr/>
                    <a:lstStyle/>
                    <a:p>
                      <a:pPr indent="0" lvl="0" marL="0" marR="0" rtl="0" algn="l">
                        <a:lnSpc>
                          <a:spcPct val="115000"/>
                        </a:lnSpc>
                        <a:spcBef>
                          <a:spcPts val="0"/>
                        </a:spcBef>
                        <a:spcAft>
                          <a:spcPts val="0"/>
                        </a:spcAft>
                        <a:buNone/>
                      </a:pPr>
                      <a:r>
                        <a:rPr lang="en-US" sz="1400" u="none" cap="none" strike="noStrike">
                          <a:latin typeface="Arial"/>
                          <a:ea typeface="Arial"/>
                          <a:cs typeface="Arial"/>
                          <a:sym typeface="Arial"/>
                        </a:rPr>
                        <a:t>NSF gives date for RSV</a:t>
                      </a:r>
                      <a:endParaRPr/>
                    </a:p>
                  </a:txBody>
                  <a:tcPr marT="63500" marB="63500" marR="63500" marL="63500"/>
                </a:tc>
                <a:tc gridSpan="2">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Jan 9, 2022</a:t>
                      </a:r>
                      <a:endParaRPr/>
                    </a:p>
                  </a:txBody>
                  <a:tcPr marT="63500" marB="63500" marR="63500" marL="63500"/>
                </a:tc>
                <a:tc hMerge="1"/>
                <a:tc>
                  <a:txBody>
                    <a:bodyPr/>
                    <a:lstStyle/>
                    <a:p>
                      <a:pPr indent="0" lvl="0" marL="0" marR="0" rtl="0" algn="ctr">
                        <a:lnSpc>
                          <a:spcPct val="115000"/>
                        </a:lnSpc>
                        <a:spcBef>
                          <a:spcPts val="0"/>
                        </a:spcBef>
                        <a:spcAft>
                          <a:spcPts val="0"/>
                        </a:spcAft>
                        <a:buNone/>
                      </a:pPr>
                      <a:r>
                        <a:t/>
                      </a:r>
                      <a:endParaRPr sz="1400" u="none" cap="none" strike="noStrike">
                        <a:latin typeface="Arial"/>
                        <a:ea typeface="Arial"/>
                        <a:cs typeface="Arial"/>
                        <a:sym typeface="Arial"/>
                      </a:endParaRPr>
                    </a:p>
                  </a:txBody>
                  <a:tcPr marT="63500" marB="63500" marR="63500" marL="63500"/>
                </a:tc>
              </a:tr>
              <a:tr h="370850">
                <a:tc>
                  <a:txBody>
                    <a:bodyPr/>
                    <a:lstStyle/>
                    <a:p>
                      <a:pPr indent="0" lvl="0" marL="0" marR="0" rtl="0" algn="l">
                        <a:lnSpc>
                          <a:spcPct val="115000"/>
                        </a:lnSpc>
                        <a:spcBef>
                          <a:spcPts val="0"/>
                        </a:spcBef>
                        <a:spcAft>
                          <a:spcPts val="0"/>
                        </a:spcAft>
                        <a:buNone/>
                      </a:pPr>
                      <a:r>
                        <a:rPr lang="en-US" sz="1400" u="none" cap="none" strike="noStrike">
                          <a:latin typeface="Arial"/>
                          <a:ea typeface="Arial"/>
                          <a:cs typeface="Arial"/>
                          <a:sym typeface="Arial"/>
                        </a:rPr>
                        <a:t>RSV Quad Chart</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Feb 10, 2023</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Feb 21, 2023 </a:t>
                      </a:r>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1</a:t>
                      </a:r>
                      <a:endParaRPr sz="1400" u="none" cap="none" strike="noStrike">
                        <a:latin typeface="Arial"/>
                        <a:ea typeface="Arial"/>
                        <a:cs typeface="Arial"/>
                        <a:sym typeface="Arial"/>
                      </a:endParaRPr>
                    </a:p>
                  </a:txBody>
                  <a:tcPr marT="63500" marB="63500" marR="63500" marL="63500"/>
                </a:tc>
              </a:tr>
              <a:tr h="370850">
                <a:tc>
                  <a:txBody>
                    <a:bodyPr/>
                    <a:lstStyle/>
                    <a:p>
                      <a:pPr indent="0" lvl="0" marL="0" marR="0" rtl="0" algn="l">
                        <a:lnSpc>
                          <a:spcPct val="115000"/>
                        </a:lnSpc>
                        <a:spcBef>
                          <a:spcPts val="0"/>
                        </a:spcBef>
                        <a:spcAft>
                          <a:spcPts val="0"/>
                        </a:spcAft>
                        <a:buNone/>
                      </a:pPr>
                      <a:r>
                        <a:rPr lang="en-US" sz="1400" u="none" cap="none" strike="noStrike">
                          <a:latin typeface="Arial"/>
                          <a:ea typeface="Arial"/>
                          <a:cs typeface="Arial"/>
                          <a:sym typeface="Arial"/>
                        </a:rPr>
                        <a:t>Communication Data</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Feb 14, 2023</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Mar 1, 2023 </a:t>
                      </a:r>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63500" marB="63500" marR="63500" marL="63500"/>
                </a:tc>
              </a:tr>
              <a:tr h="370850">
                <a:tc>
                  <a:txBody>
                    <a:bodyPr/>
                    <a:lstStyle/>
                    <a:p>
                      <a:pPr indent="0" lvl="0" marL="0" marR="0" rtl="0" algn="l">
                        <a:lnSpc>
                          <a:spcPct val="115000"/>
                        </a:lnSpc>
                        <a:spcBef>
                          <a:spcPts val="0"/>
                        </a:spcBef>
                        <a:spcAft>
                          <a:spcPts val="0"/>
                        </a:spcAft>
                        <a:buNone/>
                      </a:pPr>
                      <a:r>
                        <a:rPr lang="en-US" sz="1400" u="none" cap="none" strike="noStrike">
                          <a:latin typeface="Arial"/>
                          <a:ea typeface="Arial"/>
                          <a:cs typeface="Arial"/>
                          <a:sym typeface="Arial"/>
                        </a:rPr>
                        <a:t>RSV Presentation</a:t>
                      </a:r>
                      <a:endParaRPr sz="1400" u="none" cap="none" strike="noStrike">
                        <a:latin typeface="Arial"/>
                        <a:ea typeface="Arial"/>
                        <a:cs typeface="Arial"/>
                        <a:sym typeface="Arial"/>
                      </a:endParaRPr>
                    </a:p>
                  </a:txBody>
                  <a:tcPr marT="63500" marB="63500" marR="63500" marL="63500"/>
                </a:tc>
                <a:tc gridSpan="2">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Mar 15, 2023</a:t>
                      </a:r>
                      <a:endParaRPr/>
                    </a:p>
                  </a:txBody>
                  <a:tcPr marT="63500" marB="63500" marR="63500" marL="63500"/>
                </a:tc>
                <a:tc hMerge="1"/>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59 slides</a:t>
                      </a:r>
                      <a:endParaRPr sz="1400" u="none" cap="none" strike="noStrike">
                        <a:latin typeface="Arial"/>
                        <a:ea typeface="Arial"/>
                        <a:cs typeface="Arial"/>
                        <a:sym typeface="Arial"/>
                      </a:endParaRPr>
                    </a:p>
                  </a:txBody>
                  <a:tcPr marT="63500" marB="63500" marR="63500" marL="63500"/>
                </a:tc>
              </a:tr>
              <a:tr h="370850">
                <a:tc>
                  <a:txBody>
                    <a:bodyPr/>
                    <a:lstStyle/>
                    <a:p>
                      <a:pPr indent="0" lvl="0" marL="0" marR="0" rtl="0" algn="l">
                        <a:lnSpc>
                          <a:spcPct val="115000"/>
                        </a:lnSpc>
                        <a:spcBef>
                          <a:spcPts val="0"/>
                        </a:spcBef>
                        <a:spcAft>
                          <a:spcPts val="0"/>
                        </a:spcAft>
                        <a:buNone/>
                      </a:pPr>
                      <a:r>
                        <a:rPr lang="en-US" sz="1400" u="none" cap="none" strike="noStrike">
                          <a:latin typeface="Arial"/>
                          <a:ea typeface="Arial"/>
                          <a:cs typeface="Arial"/>
                          <a:sym typeface="Arial"/>
                        </a:rPr>
                        <a:t>Additional Q’s Post-RSV</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Mar 15, 2023</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Mar 15, 2023</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5</a:t>
                      </a:r>
                      <a:endParaRPr sz="1400" u="none" cap="none" strike="noStrike">
                        <a:latin typeface="Arial"/>
                        <a:ea typeface="Arial"/>
                        <a:cs typeface="Arial"/>
                        <a:sym typeface="Arial"/>
                      </a:endParaRPr>
                    </a:p>
                  </a:txBody>
                  <a:tcPr marT="63500" marB="63500" marR="63500" marL="63500"/>
                </a:tc>
              </a:tr>
              <a:tr h="370850">
                <a:tc>
                  <a:txBody>
                    <a:bodyPr/>
                    <a:lstStyle/>
                    <a:p>
                      <a:pPr indent="0" lvl="0" marL="0" marR="0" rtl="0" algn="l">
                        <a:lnSpc>
                          <a:spcPct val="115000"/>
                        </a:lnSpc>
                        <a:spcBef>
                          <a:spcPts val="0"/>
                        </a:spcBef>
                        <a:spcAft>
                          <a:spcPts val="0"/>
                        </a:spcAft>
                        <a:buNone/>
                      </a:pPr>
                      <a:r>
                        <a:rPr lang="en-US" sz="1400" u="none" cap="none" strike="noStrike">
                          <a:latin typeface="Arial"/>
                          <a:ea typeface="Arial"/>
                          <a:cs typeface="Arial"/>
                          <a:sym typeface="Arial"/>
                        </a:rPr>
                        <a:t>RSV Report Response</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Apr 17, 2023</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May 5, 2023 </a:t>
                      </a:r>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10</a:t>
                      </a:r>
                      <a:endParaRPr sz="1400" u="none" cap="none" strike="noStrike">
                        <a:latin typeface="Arial"/>
                        <a:ea typeface="Arial"/>
                        <a:cs typeface="Arial"/>
                        <a:sym typeface="Arial"/>
                      </a:endParaRPr>
                    </a:p>
                  </a:txBody>
                  <a:tcPr marT="63500" marB="63500" marR="63500" marL="63500"/>
                </a:tc>
              </a:tr>
              <a:tr h="370850">
                <a:tc>
                  <a:txBody>
                    <a:bodyPr/>
                    <a:lstStyle/>
                    <a:p>
                      <a:pPr indent="0" lvl="0" marL="0" marR="0" rtl="0" algn="l">
                        <a:lnSpc>
                          <a:spcPct val="115000"/>
                        </a:lnSpc>
                        <a:spcBef>
                          <a:spcPts val="0"/>
                        </a:spcBef>
                        <a:spcAft>
                          <a:spcPts val="0"/>
                        </a:spcAft>
                        <a:buNone/>
                      </a:pPr>
                      <a:r>
                        <a:rPr lang="en-US" sz="1400" u="none" cap="none" strike="noStrike">
                          <a:latin typeface="Arial"/>
                          <a:ea typeface="Arial"/>
                          <a:cs typeface="Arial"/>
                          <a:sym typeface="Arial"/>
                        </a:rPr>
                        <a:t>Additional Q’s</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June 2, 2023</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June 16, 2023</a:t>
                      </a:r>
                      <a:endParaRPr sz="1400" u="none" cap="none" strike="noStrike">
                        <a:latin typeface="Arial"/>
                        <a:ea typeface="Arial"/>
                        <a:cs typeface="Arial"/>
                        <a:sym typeface="Arial"/>
                      </a:endParaRPr>
                    </a:p>
                  </a:txBody>
                  <a:tcPr marT="63500" marB="63500" marR="63500" marL="63500"/>
                </a:tc>
                <a:tc>
                  <a:txBody>
                    <a:bodyPr/>
                    <a:lstStyle/>
                    <a:p>
                      <a:pPr indent="0" lvl="0" marL="0" marR="0" rtl="0" algn="ctr">
                        <a:lnSpc>
                          <a:spcPct val="115000"/>
                        </a:lnSpc>
                        <a:spcBef>
                          <a:spcPts val="0"/>
                        </a:spcBef>
                        <a:spcAft>
                          <a:spcPts val="0"/>
                        </a:spcAft>
                        <a:buNone/>
                      </a:pPr>
                      <a:r>
                        <a:rPr lang="en-US" sz="1400" u="none" cap="none" strike="noStrike">
                          <a:latin typeface="Arial"/>
                          <a:ea typeface="Arial"/>
                          <a:cs typeface="Arial"/>
                          <a:sym typeface="Arial"/>
                        </a:rPr>
                        <a:t>22</a:t>
                      </a:r>
                      <a:endParaRPr sz="1400" u="none" cap="none" strike="noStrike">
                        <a:latin typeface="Arial"/>
                        <a:ea typeface="Arial"/>
                        <a:cs typeface="Arial"/>
                        <a:sym typeface="Arial"/>
                      </a:endParaRPr>
                    </a:p>
                  </a:txBody>
                  <a:tcPr marT="63500" marB="63500" marR="63500" marL="63500"/>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g125e8872e58_0_51"/>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sz="3100"/>
              <a:t>Brainstorming Session for 2023-24: Part 1</a:t>
            </a:r>
            <a:endParaRPr sz="3100"/>
          </a:p>
        </p:txBody>
      </p:sp>
      <p:sp>
        <p:nvSpPr>
          <p:cNvPr id="175" name="Google Shape;175;g125e8872e58_0_51"/>
          <p:cNvSpPr txBox="1"/>
          <p:nvPr>
            <p:ph idx="1" type="body"/>
          </p:nvPr>
        </p:nvSpPr>
        <p:spPr>
          <a:xfrm>
            <a:off x="457200" y="1598722"/>
            <a:ext cx="8229600" cy="15801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lang="en-US" sz="2200">
                <a:latin typeface="Calibri"/>
                <a:ea typeface="Calibri"/>
                <a:cs typeface="Calibri"/>
                <a:sym typeface="Calibri"/>
              </a:rPr>
              <a:t>Mural Link: </a:t>
            </a:r>
            <a:r>
              <a:rPr lang="en-US" sz="2200" u="sng">
                <a:solidFill>
                  <a:schemeClr val="hlink"/>
                </a:solidFill>
                <a:latin typeface="Calibri"/>
                <a:ea typeface="Calibri"/>
                <a:cs typeface="Calibri"/>
                <a:sym typeface="Calibri"/>
                <a:hlinkClick r:id="rId3"/>
              </a:rPr>
              <a:t>https://app.mural.co/t/computingcommunityconsortium5164/m/computingcommunityconsortium5164/1688659714107/1391c397a39e1350af95b6afb82e97fc681094a6?sender=ccc2421</a:t>
            </a:r>
            <a:r>
              <a:rPr lang="en-US" sz="2200">
                <a:latin typeface="Calibri"/>
                <a:ea typeface="Calibri"/>
                <a:cs typeface="Calibri"/>
                <a:sym typeface="Calibri"/>
              </a:rPr>
              <a:t> </a:t>
            </a:r>
            <a:endParaRPr sz="2600"/>
          </a:p>
        </p:txBody>
      </p:sp>
      <p:sp>
        <p:nvSpPr>
          <p:cNvPr id="176" name="Google Shape;176;g125e8872e58_0_51"/>
          <p:cNvSpPr txBox="1"/>
          <p:nvPr/>
        </p:nvSpPr>
        <p:spPr>
          <a:xfrm>
            <a:off x="1552950" y="4471538"/>
            <a:ext cx="3929400" cy="1354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1900">
                <a:latin typeface="Calibri"/>
                <a:ea typeface="Calibri"/>
                <a:cs typeface="Calibri"/>
                <a:sym typeface="Calibri"/>
              </a:rPr>
              <a:t>You do not need to enter a name or email when you are prompted, you can just click the “Enter as a Visitor” button to get in.</a:t>
            </a:r>
            <a:endParaRPr sz="1900">
              <a:latin typeface="Calibri"/>
              <a:ea typeface="Calibri"/>
              <a:cs typeface="Calibri"/>
              <a:sym typeface="Calibri"/>
            </a:endParaRPr>
          </a:p>
        </p:txBody>
      </p:sp>
      <p:pic>
        <p:nvPicPr>
          <p:cNvPr id="177" name="Google Shape;177;g125e8872e58_0_51"/>
          <p:cNvPicPr preferRelativeResize="0"/>
          <p:nvPr/>
        </p:nvPicPr>
        <p:blipFill>
          <a:blip r:embed="rId4">
            <a:alphaModFix/>
          </a:blip>
          <a:stretch>
            <a:fillRect/>
          </a:stretch>
        </p:blipFill>
        <p:spPr>
          <a:xfrm>
            <a:off x="5718450" y="3008138"/>
            <a:ext cx="2690364" cy="3849874"/>
          </a:xfrm>
          <a:prstGeom prst="rect">
            <a:avLst/>
          </a:prstGeom>
          <a:noFill/>
          <a:ln>
            <a:noFill/>
          </a:ln>
        </p:spPr>
      </p:pic>
      <p:sp>
        <p:nvSpPr>
          <p:cNvPr id="178" name="Google Shape;178;g125e8872e58_0_51"/>
          <p:cNvSpPr/>
          <p:nvPr/>
        </p:nvSpPr>
        <p:spPr>
          <a:xfrm>
            <a:off x="4367050" y="5398850"/>
            <a:ext cx="1532100" cy="427200"/>
          </a:xfrm>
          <a:prstGeom prst="rightArrow">
            <a:avLst>
              <a:gd fmla="val 50000" name="adj1"/>
              <a:gd fmla="val 50000" name="adj2"/>
            </a:avLst>
          </a:prstGeom>
          <a:solidFill>
            <a:srgbClr val="9900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9900FF"/>
              </a:highlight>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g231367f054b_4_10"/>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4:30-5:30pm: Small Group Breakout Time</a:t>
            </a:r>
            <a:endParaRPr/>
          </a:p>
        </p:txBody>
      </p:sp>
      <p:sp>
        <p:nvSpPr>
          <p:cNvPr id="184" name="Google Shape;184;g231367f054b_4_10"/>
          <p:cNvSpPr txBox="1"/>
          <p:nvPr>
            <p:ph idx="1" type="body"/>
          </p:nvPr>
        </p:nvSpPr>
        <p:spPr>
          <a:xfrm>
            <a:off x="457200" y="1258575"/>
            <a:ext cx="8527500" cy="5391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2400"/>
              <a:buNone/>
            </a:pPr>
            <a:r>
              <a:rPr lang="en-US" sz="1800"/>
              <a:t>Breakout time for groups to work on the following initiatives. We will have more time for small group work tomorrow. </a:t>
            </a:r>
            <a:endParaRPr sz="1800"/>
          </a:p>
          <a:p>
            <a:pPr indent="0" lvl="0" marL="0" rtl="0" algn="l">
              <a:lnSpc>
                <a:spcPct val="100000"/>
              </a:lnSpc>
              <a:spcBef>
                <a:spcPts val="0"/>
              </a:spcBef>
              <a:spcAft>
                <a:spcPts val="0"/>
              </a:spcAft>
              <a:buSzPts val="2400"/>
              <a:buNone/>
            </a:pPr>
            <a:r>
              <a:rPr i="1" lang="en-US" sz="1600"/>
              <a:t>All Breakout rooms are on the lobby level. Go down one flight of stairs, turn right, and go through the glass doors (Haley, Cat &amp; Maddy will be directing).</a:t>
            </a:r>
            <a:endParaRPr i="1" sz="1600"/>
          </a:p>
          <a:p>
            <a:pPr indent="0" lvl="0" marL="0" rtl="0" algn="l">
              <a:lnSpc>
                <a:spcPct val="100000"/>
              </a:lnSpc>
              <a:spcBef>
                <a:spcPts val="0"/>
              </a:spcBef>
              <a:spcAft>
                <a:spcPts val="0"/>
              </a:spcAft>
              <a:buSzPts val="2400"/>
              <a:buNone/>
            </a:pPr>
            <a:r>
              <a:t/>
            </a:r>
            <a:endParaRPr sz="1800"/>
          </a:p>
          <a:p>
            <a:pPr indent="0" lvl="0" marL="0" rtl="0" algn="l">
              <a:lnSpc>
                <a:spcPct val="100000"/>
              </a:lnSpc>
              <a:spcBef>
                <a:spcPts val="0"/>
              </a:spcBef>
              <a:spcAft>
                <a:spcPts val="0"/>
              </a:spcAft>
              <a:buSzPts val="2400"/>
              <a:buNone/>
            </a:pPr>
            <a:r>
              <a:rPr b="1" lang="en-US" sz="1800"/>
              <a:t>Research Ecosystem Papers</a:t>
            </a:r>
            <a:r>
              <a:rPr lang="en-US" sz="1800"/>
              <a:t> (Dan/Bill Regli-</a:t>
            </a:r>
            <a:r>
              <a:rPr i="1" lang="en-US" sz="1800"/>
              <a:t>Virtual/In Ballroom</a:t>
            </a:r>
            <a:r>
              <a:rPr lang="en-US" sz="1800"/>
              <a:t>): </a:t>
            </a:r>
            <a:endParaRPr sz="1800"/>
          </a:p>
          <a:p>
            <a:pPr indent="-342900" lvl="0" marL="457200" rtl="0" algn="l">
              <a:lnSpc>
                <a:spcPct val="100000"/>
              </a:lnSpc>
              <a:spcBef>
                <a:spcPts val="0"/>
              </a:spcBef>
              <a:spcAft>
                <a:spcPts val="0"/>
              </a:spcAft>
              <a:buSzPts val="1800"/>
              <a:buChar char="•"/>
            </a:pPr>
            <a:r>
              <a:rPr lang="en-US" sz="1800"/>
              <a:t>Are Computing Challenges Grand Enough? </a:t>
            </a:r>
            <a:endParaRPr sz="1800"/>
          </a:p>
          <a:p>
            <a:pPr indent="-342900" lvl="0" marL="457200" rtl="0" algn="l">
              <a:lnSpc>
                <a:spcPct val="115000"/>
              </a:lnSpc>
              <a:spcBef>
                <a:spcPts val="0"/>
              </a:spcBef>
              <a:spcAft>
                <a:spcPts val="0"/>
              </a:spcAft>
              <a:buSzPts val="1800"/>
              <a:buChar char="•"/>
            </a:pPr>
            <a:r>
              <a:rPr lang="en-US" sz="1800"/>
              <a:t>The Era of Global Competition</a:t>
            </a:r>
            <a:endParaRPr sz="1800"/>
          </a:p>
          <a:p>
            <a:pPr indent="0" lvl="0" marL="0" rtl="0" algn="l">
              <a:lnSpc>
                <a:spcPct val="100000"/>
              </a:lnSpc>
              <a:spcBef>
                <a:spcPts val="0"/>
              </a:spcBef>
              <a:spcAft>
                <a:spcPts val="0"/>
              </a:spcAft>
              <a:buSzPts val="2400"/>
              <a:buNone/>
            </a:pPr>
            <a:r>
              <a:t/>
            </a:r>
            <a:endParaRPr sz="1800"/>
          </a:p>
          <a:p>
            <a:pPr indent="0" lvl="0" marL="0" rtl="0" algn="l">
              <a:lnSpc>
                <a:spcPct val="100000"/>
              </a:lnSpc>
              <a:spcBef>
                <a:spcPts val="0"/>
              </a:spcBef>
              <a:spcAft>
                <a:spcPts val="0"/>
              </a:spcAft>
              <a:buSzPts val="2400"/>
              <a:buNone/>
            </a:pPr>
            <a:r>
              <a:rPr b="1" lang="en-US" sz="1800"/>
              <a:t>Active RFI’s:</a:t>
            </a:r>
            <a:endParaRPr b="1" sz="1800"/>
          </a:p>
          <a:p>
            <a:pPr indent="-342900" lvl="0" marL="457200" rtl="0" algn="l">
              <a:lnSpc>
                <a:spcPct val="100000"/>
              </a:lnSpc>
              <a:spcBef>
                <a:spcPts val="1000"/>
              </a:spcBef>
              <a:spcAft>
                <a:spcPts val="0"/>
              </a:spcAft>
              <a:buSzPts val="1800"/>
              <a:buChar char="•"/>
            </a:pPr>
            <a:r>
              <a:rPr lang="en-US" sz="1800"/>
              <a:t>TIP Roadmap RFI - Due July 27th (Cat-</a:t>
            </a:r>
            <a:r>
              <a:rPr i="1" lang="en-US" sz="1800"/>
              <a:t>Marshall Joffre</a:t>
            </a:r>
            <a:r>
              <a:rPr lang="en-US" sz="1800"/>
              <a:t>)</a:t>
            </a:r>
            <a:endParaRPr sz="1800"/>
          </a:p>
          <a:p>
            <a:pPr indent="-342900" lvl="0" marL="457200" rtl="0" algn="l">
              <a:lnSpc>
                <a:spcPct val="100000"/>
              </a:lnSpc>
              <a:spcBef>
                <a:spcPts val="1700"/>
              </a:spcBef>
              <a:spcAft>
                <a:spcPts val="0"/>
              </a:spcAft>
              <a:buSzPts val="1800"/>
              <a:buChar char="•"/>
            </a:pPr>
            <a:r>
              <a:rPr lang="en-US" sz="1800"/>
              <a:t>PCAST Generative AI RFI - D</a:t>
            </a:r>
            <a:r>
              <a:rPr lang="en-US" sz="1800"/>
              <a:t>ue August 1 (Maddy-</a:t>
            </a:r>
            <a:r>
              <a:rPr i="1" lang="en-US" sz="1800"/>
              <a:t>Chief Poker Jim</a:t>
            </a:r>
            <a:r>
              <a:rPr lang="en-US" sz="1800"/>
              <a:t>)</a:t>
            </a:r>
            <a:endParaRPr sz="1800"/>
          </a:p>
          <a:p>
            <a:pPr indent="0" lvl="0" marL="0" rtl="0" algn="l">
              <a:lnSpc>
                <a:spcPct val="100000"/>
              </a:lnSpc>
              <a:spcBef>
                <a:spcPts val="1700"/>
              </a:spcBef>
              <a:spcAft>
                <a:spcPts val="0"/>
              </a:spcAft>
              <a:buNone/>
            </a:pPr>
            <a:r>
              <a:rPr b="1" lang="en-US" sz="1800"/>
              <a:t>Task Forces:</a:t>
            </a:r>
            <a:endParaRPr b="1" sz="1800"/>
          </a:p>
          <a:p>
            <a:pPr indent="-342900" lvl="0" marL="457200" rtl="0" algn="l">
              <a:lnSpc>
                <a:spcPct val="100000"/>
              </a:lnSpc>
              <a:spcBef>
                <a:spcPts val="1700"/>
              </a:spcBef>
              <a:spcAft>
                <a:spcPts val="0"/>
              </a:spcAft>
              <a:buSzPts val="1800"/>
              <a:buChar char="•"/>
            </a:pPr>
            <a:r>
              <a:rPr lang="en-US" sz="1800"/>
              <a:t>Computational Challenges in Healthcare: Pandemics Workshop Organizing Meeting (Haley-</a:t>
            </a:r>
            <a:r>
              <a:rPr i="1" lang="en-US" sz="1800"/>
              <a:t>Roy Yates</a:t>
            </a:r>
            <a:r>
              <a:rPr lang="en-US" sz="1800"/>
              <a:t>)</a:t>
            </a:r>
            <a:endParaRPr sz="1800"/>
          </a:p>
          <a:p>
            <a:pPr indent="-342900" lvl="0" marL="457200" rtl="0" algn="l">
              <a:lnSpc>
                <a:spcPct val="100000"/>
              </a:lnSpc>
              <a:spcBef>
                <a:spcPts val="0"/>
              </a:spcBef>
              <a:spcAft>
                <a:spcPts val="0"/>
              </a:spcAft>
              <a:buSzPts val="1800"/>
              <a:buChar char="•"/>
            </a:pPr>
            <a:r>
              <a:rPr lang="en-US" sz="1800">
                <a:highlight>
                  <a:schemeClr val="lt1"/>
                </a:highlight>
              </a:rPr>
              <a:t>Sociotechnical Resilience: Algorithmic Robustness Whitepaper (David J -</a:t>
            </a:r>
            <a:r>
              <a:rPr i="1" lang="en-US" sz="1800">
                <a:highlight>
                  <a:schemeClr val="lt1"/>
                </a:highlight>
              </a:rPr>
              <a:t>Sam Hill)</a:t>
            </a:r>
            <a:endParaRPr i="1" sz="1800">
              <a:highlight>
                <a:schemeClr val="lt1"/>
              </a:highligh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g22ee7ef5009_2_0"/>
          <p:cNvSpPr txBox="1"/>
          <p:nvPr>
            <p:ph type="title"/>
          </p:nvPr>
        </p:nvSpPr>
        <p:spPr>
          <a:xfrm>
            <a:off x="457200" y="397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sz="4200"/>
              <a:t>Dinner at 6:00 pm</a:t>
            </a:r>
            <a:endParaRPr sz="4200"/>
          </a:p>
        </p:txBody>
      </p:sp>
      <p:sp>
        <p:nvSpPr>
          <p:cNvPr id="190" name="Google Shape;190;g22ee7ef5009_2_0"/>
          <p:cNvSpPr txBox="1"/>
          <p:nvPr/>
        </p:nvSpPr>
        <p:spPr>
          <a:xfrm>
            <a:off x="856350" y="1459150"/>
            <a:ext cx="7431300" cy="212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100"/>
              <a:t>Dinner will be off-site at the Hoxton Hotel in the “Apartment” Meeting Space of Lovely Rita Restaurant (15 NW 4th Ave., Portland, OR 97209). </a:t>
            </a:r>
            <a:endParaRPr sz="2100"/>
          </a:p>
          <a:p>
            <a:pPr indent="0" lvl="0" marL="0" rtl="0" algn="l">
              <a:spcBef>
                <a:spcPts val="0"/>
              </a:spcBef>
              <a:spcAft>
                <a:spcPts val="0"/>
              </a:spcAft>
              <a:buNone/>
            </a:pPr>
            <a:r>
              <a:t/>
            </a:r>
            <a:endParaRPr sz="2100"/>
          </a:p>
          <a:p>
            <a:pPr indent="0" lvl="0" marL="0" rtl="0" algn="l">
              <a:spcBef>
                <a:spcPts val="0"/>
              </a:spcBef>
              <a:spcAft>
                <a:spcPts val="0"/>
              </a:spcAft>
              <a:buNone/>
            </a:pPr>
            <a:r>
              <a:rPr lang="en-US" sz="2100"/>
              <a:t>We will </a:t>
            </a:r>
            <a:r>
              <a:rPr b="1" lang="en-US" sz="2100"/>
              <a:t>meet in the lobby at 5:50</a:t>
            </a:r>
            <a:r>
              <a:rPr lang="en-US" sz="2100"/>
              <a:t> to walk over (approx. 3 minute walk).</a:t>
            </a:r>
            <a:endParaRPr sz="2100"/>
          </a:p>
        </p:txBody>
      </p:sp>
      <p:pic>
        <p:nvPicPr>
          <p:cNvPr id="191" name="Google Shape;191;g22ee7ef5009_2_0"/>
          <p:cNvPicPr preferRelativeResize="0"/>
          <p:nvPr/>
        </p:nvPicPr>
        <p:blipFill>
          <a:blip r:embed="rId3">
            <a:alphaModFix/>
          </a:blip>
          <a:stretch>
            <a:fillRect/>
          </a:stretch>
        </p:blipFill>
        <p:spPr>
          <a:xfrm>
            <a:off x="2986050" y="3335700"/>
            <a:ext cx="3027424" cy="329792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g23e9276edfa_0_1"/>
          <p:cNvSpPr txBox="1"/>
          <p:nvPr>
            <p:ph type="title"/>
          </p:nvPr>
        </p:nvSpPr>
        <p:spPr>
          <a:xfrm>
            <a:off x="457200" y="2857362"/>
            <a:ext cx="8229600" cy="11433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3200"/>
              <a:buNone/>
            </a:pPr>
            <a:r>
              <a:rPr lang="en-US" sz="4200"/>
              <a:t>Break from 4-4:30 pm</a:t>
            </a:r>
            <a:endParaRPr sz="4200"/>
          </a:p>
          <a:p>
            <a:pPr indent="0" lvl="0" marL="0" rtl="0" algn="ctr">
              <a:lnSpc>
                <a:spcPct val="100000"/>
              </a:lnSpc>
              <a:spcBef>
                <a:spcPts val="0"/>
              </a:spcBef>
              <a:spcAft>
                <a:spcPts val="0"/>
              </a:spcAft>
              <a:buSzPts val="3200"/>
              <a:buNone/>
            </a:pPr>
            <a:r>
              <a:rPr i="1" lang="en-US" sz="2600"/>
              <a:t>Food &amp; Drink in area directly outside of ballroom</a:t>
            </a:r>
            <a:endParaRPr i="1" sz="2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g125e8872e58_0_14"/>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General Agenda</a:t>
            </a:r>
            <a:endParaRPr/>
          </a:p>
        </p:txBody>
      </p:sp>
      <p:graphicFrame>
        <p:nvGraphicFramePr>
          <p:cNvPr id="82" name="Google Shape;82;g125e8872e58_0_14"/>
          <p:cNvGraphicFramePr/>
          <p:nvPr/>
        </p:nvGraphicFramePr>
        <p:xfrm>
          <a:off x="618975" y="1417925"/>
          <a:ext cx="3000000" cy="3000000"/>
        </p:xfrm>
        <a:graphic>
          <a:graphicData uri="http://schemas.openxmlformats.org/drawingml/2006/table">
            <a:tbl>
              <a:tblPr>
                <a:noFill/>
                <a:tableStyleId>{ED6C0F6B-E96F-4E3D-9C92-3253C4488592}</a:tableStyleId>
              </a:tblPr>
              <a:tblGrid>
                <a:gridCol w="1868500"/>
                <a:gridCol w="5370500"/>
              </a:tblGrid>
              <a:tr h="381000">
                <a:tc>
                  <a:txBody>
                    <a:bodyPr/>
                    <a:lstStyle/>
                    <a:p>
                      <a:pPr indent="0" lvl="0" marL="0" rtl="0" algn="l">
                        <a:spcBef>
                          <a:spcPts val="0"/>
                        </a:spcBef>
                        <a:spcAft>
                          <a:spcPts val="0"/>
                        </a:spcAft>
                        <a:buNone/>
                      </a:pPr>
                      <a:r>
                        <a:rPr lang="en-US" sz="1800"/>
                        <a:t>1:00 PM</a:t>
                      </a:r>
                      <a:endParaRPr sz="1800"/>
                    </a:p>
                  </a:txBody>
                  <a:tcPr marT="91425" marB="91425" marR="91425" marL="91425"/>
                </a:tc>
                <a:tc>
                  <a:txBody>
                    <a:bodyPr/>
                    <a:lstStyle/>
                    <a:p>
                      <a:pPr indent="0" lvl="0" marL="0" rtl="0" algn="l">
                        <a:spcBef>
                          <a:spcPts val="480"/>
                        </a:spcBef>
                        <a:spcAft>
                          <a:spcPts val="0"/>
                        </a:spcAft>
                        <a:buNone/>
                      </a:pPr>
                      <a:r>
                        <a:rPr lang="en-US" sz="1800">
                          <a:solidFill>
                            <a:schemeClr val="dk1"/>
                          </a:solidFill>
                        </a:rPr>
                        <a:t>Welcome and Introductions</a:t>
                      </a:r>
                      <a:endParaRPr sz="1800"/>
                    </a:p>
                  </a:txBody>
                  <a:tcPr marT="91425" marB="91425" marR="91425" marL="91425"/>
                </a:tc>
              </a:tr>
              <a:tr h="381000">
                <a:tc>
                  <a:txBody>
                    <a:bodyPr/>
                    <a:lstStyle/>
                    <a:p>
                      <a:pPr indent="0" lvl="0" marL="0" rtl="0" algn="l">
                        <a:spcBef>
                          <a:spcPts val="0"/>
                        </a:spcBef>
                        <a:spcAft>
                          <a:spcPts val="0"/>
                        </a:spcAft>
                        <a:buNone/>
                      </a:pPr>
                      <a:r>
                        <a:rPr lang="en-US" sz="1800"/>
                        <a:t>1:45 PM</a:t>
                      </a:r>
                      <a:endParaRPr sz="1800"/>
                    </a:p>
                  </a:txBody>
                  <a:tcPr marT="91425" marB="91425" marR="91425" marL="91425"/>
                </a:tc>
                <a:tc>
                  <a:txBody>
                    <a:bodyPr/>
                    <a:lstStyle/>
                    <a:p>
                      <a:pPr indent="0" lvl="0" marL="0" rtl="0" algn="l">
                        <a:spcBef>
                          <a:spcPts val="0"/>
                        </a:spcBef>
                        <a:spcAft>
                          <a:spcPts val="0"/>
                        </a:spcAft>
                        <a:buNone/>
                      </a:pPr>
                      <a:r>
                        <a:rPr lang="en-US" sz="1800">
                          <a:solidFill>
                            <a:schemeClr val="dk1"/>
                          </a:solidFill>
                        </a:rPr>
                        <a:t>View from DC by CRA Government Affairs</a:t>
                      </a:r>
                      <a:endParaRPr sz="1800">
                        <a:solidFill>
                          <a:schemeClr val="dk1"/>
                        </a:solidFill>
                      </a:endParaRPr>
                    </a:p>
                    <a:p>
                      <a:pPr indent="0" lvl="0" marL="0" rtl="0" algn="l">
                        <a:spcBef>
                          <a:spcPts val="0"/>
                        </a:spcBef>
                        <a:spcAft>
                          <a:spcPts val="0"/>
                        </a:spcAft>
                        <a:buNone/>
                      </a:pPr>
                      <a:r>
                        <a:t/>
                      </a:r>
                      <a:endParaRPr sz="1800"/>
                    </a:p>
                  </a:txBody>
                  <a:tcPr marT="91425" marB="91425" marR="91425" marL="91425"/>
                </a:tc>
              </a:tr>
              <a:tr h="381000">
                <a:tc>
                  <a:txBody>
                    <a:bodyPr/>
                    <a:lstStyle/>
                    <a:p>
                      <a:pPr indent="0" lvl="0" marL="0" rtl="0" algn="l">
                        <a:spcBef>
                          <a:spcPts val="0"/>
                        </a:spcBef>
                        <a:spcAft>
                          <a:spcPts val="0"/>
                        </a:spcAft>
                        <a:buNone/>
                      </a:pPr>
                      <a:r>
                        <a:rPr lang="en-US" sz="1800"/>
                        <a:t>2:30 PM</a:t>
                      </a:r>
                      <a:endParaRPr sz="1800"/>
                    </a:p>
                  </a:txBody>
                  <a:tcPr marT="91425" marB="91425" marR="91425" marL="91425"/>
                </a:tc>
                <a:tc>
                  <a:txBody>
                    <a:bodyPr/>
                    <a:lstStyle/>
                    <a:p>
                      <a:pPr indent="0" lvl="0" marL="0" rtl="0" algn="l">
                        <a:spcBef>
                          <a:spcPts val="0"/>
                        </a:spcBef>
                        <a:spcAft>
                          <a:spcPts val="0"/>
                        </a:spcAft>
                        <a:buNone/>
                      </a:pPr>
                      <a:r>
                        <a:rPr lang="en-US" sz="1800">
                          <a:solidFill>
                            <a:schemeClr val="dk1"/>
                          </a:solidFill>
                        </a:rPr>
                        <a:t>Review of 2022-23 Activities</a:t>
                      </a:r>
                      <a:endParaRPr sz="1800">
                        <a:solidFill>
                          <a:schemeClr val="dk1"/>
                        </a:solidFill>
                      </a:endParaRPr>
                    </a:p>
                    <a:p>
                      <a:pPr indent="0" lvl="0" marL="0" rtl="0" algn="l">
                        <a:spcBef>
                          <a:spcPts val="0"/>
                        </a:spcBef>
                        <a:spcAft>
                          <a:spcPts val="0"/>
                        </a:spcAft>
                        <a:buNone/>
                      </a:pPr>
                      <a:r>
                        <a:t/>
                      </a:r>
                      <a:endParaRPr sz="1800"/>
                    </a:p>
                  </a:txBody>
                  <a:tcPr marT="91425" marB="91425" marR="91425" marL="91425"/>
                </a:tc>
              </a:tr>
              <a:tr h="381000">
                <a:tc>
                  <a:txBody>
                    <a:bodyPr/>
                    <a:lstStyle/>
                    <a:p>
                      <a:pPr indent="0" lvl="0" marL="0" rtl="0" algn="l">
                        <a:spcBef>
                          <a:spcPts val="0"/>
                        </a:spcBef>
                        <a:spcAft>
                          <a:spcPts val="0"/>
                        </a:spcAft>
                        <a:buNone/>
                      </a:pPr>
                      <a:r>
                        <a:rPr lang="en-US" sz="1800"/>
                        <a:t>3:00 PM</a:t>
                      </a:r>
                      <a:endParaRPr sz="1800"/>
                    </a:p>
                  </a:txBody>
                  <a:tcPr marT="91425" marB="91425" marR="91425" marL="91425"/>
                </a:tc>
                <a:tc>
                  <a:txBody>
                    <a:bodyPr/>
                    <a:lstStyle/>
                    <a:p>
                      <a:pPr indent="0" lvl="0" marL="0" rtl="0" algn="l">
                        <a:spcBef>
                          <a:spcPts val="0"/>
                        </a:spcBef>
                        <a:spcAft>
                          <a:spcPts val="0"/>
                        </a:spcAft>
                        <a:buNone/>
                      </a:pPr>
                      <a:r>
                        <a:rPr lang="en-US" sz="1800">
                          <a:solidFill>
                            <a:schemeClr val="dk1"/>
                          </a:solidFill>
                        </a:rPr>
                        <a:t>Brainstorming Session for 2023-24: Part 1</a:t>
                      </a:r>
                      <a:endParaRPr sz="1800">
                        <a:solidFill>
                          <a:schemeClr val="dk1"/>
                        </a:solidFill>
                      </a:endParaRPr>
                    </a:p>
                    <a:p>
                      <a:pPr indent="0" lvl="0" marL="0" rtl="0" algn="l">
                        <a:spcBef>
                          <a:spcPts val="0"/>
                        </a:spcBef>
                        <a:spcAft>
                          <a:spcPts val="0"/>
                        </a:spcAft>
                        <a:buNone/>
                      </a:pPr>
                      <a:r>
                        <a:t/>
                      </a:r>
                      <a:endParaRPr sz="1800"/>
                    </a:p>
                  </a:txBody>
                  <a:tcPr marT="91425" marB="91425" marR="91425" marL="91425"/>
                </a:tc>
              </a:tr>
              <a:tr h="381000">
                <a:tc>
                  <a:txBody>
                    <a:bodyPr/>
                    <a:lstStyle/>
                    <a:p>
                      <a:pPr indent="0" lvl="0" marL="0" rtl="0" algn="l">
                        <a:spcBef>
                          <a:spcPts val="0"/>
                        </a:spcBef>
                        <a:spcAft>
                          <a:spcPts val="0"/>
                        </a:spcAft>
                        <a:buNone/>
                      </a:pPr>
                      <a:r>
                        <a:rPr lang="en-US" sz="1800"/>
                        <a:t>4:00 PM</a:t>
                      </a:r>
                      <a:endParaRPr sz="1800"/>
                    </a:p>
                  </a:txBody>
                  <a:tcPr marT="91425" marB="91425" marR="91425" marL="91425"/>
                </a:tc>
                <a:tc>
                  <a:txBody>
                    <a:bodyPr/>
                    <a:lstStyle/>
                    <a:p>
                      <a:pPr indent="0" lvl="0" marL="0" rtl="0" algn="l">
                        <a:spcBef>
                          <a:spcPts val="0"/>
                        </a:spcBef>
                        <a:spcAft>
                          <a:spcPts val="0"/>
                        </a:spcAft>
                        <a:buNone/>
                      </a:pPr>
                      <a:r>
                        <a:rPr lang="en-US" sz="1800"/>
                        <a:t>BREAK</a:t>
                      </a:r>
                      <a:endParaRPr sz="1800"/>
                    </a:p>
                  </a:txBody>
                  <a:tcPr marT="91425" marB="91425" marR="91425" marL="91425"/>
                </a:tc>
              </a:tr>
              <a:tr h="381000">
                <a:tc>
                  <a:txBody>
                    <a:bodyPr/>
                    <a:lstStyle/>
                    <a:p>
                      <a:pPr indent="0" lvl="0" marL="0" rtl="0" algn="l">
                        <a:spcBef>
                          <a:spcPts val="0"/>
                        </a:spcBef>
                        <a:spcAft>
                          <a:spcPts val="0"/>
                        </a:spcAft>
                        <a:buNone/>
                      </a:pPr>
                      <a:r>
                        <a:rPr lang="en-US" sz="1800"/>
                        <a:t>4:30 PM</a:t>
                      </a:r>
                      <a:endParaRPr sz="1800"/>
                    </a:p>
                  </a:txBody>
                  <a:tcPr marT="91425" marB="91425" marR="91425" marL="91425"/>
                </a:tc>
                <a:tc>
                  <a:txBody>
                    <a:bodyPr/>
                    <a:lstStyle/>
                    <a:p>
                      <a:pPr indent="0" lvl="0" marL="0" rtl="0" algn="l">
                        <a:spcBef>
                          <a:spcPts val="0"/>
                        </a:spcBef>
                        <a:spcAft>
                          <a:spcPts val="0"/>
                        </a:spcAft>
                        <a:buNone/>
                      </a:pPr>
                      <a:r>
                        <a:rPr lang="en-US" sz="1800"/>
                        <a:t>Small Group Breakout Time (TF’s, RFI’s, etc.)</a:t>
                      </a:r>
                      <a:endParaRPr sz="1800"/>
                    </a:p>
                  </a:txBody>
                  <a:tcPr marT="91425" marB="91425" marR="91425" marL="91425"/>
                </a:tc>
              </a:tr>
              <a:tr h="381000">
                <a:tc>
                  <a:txBody>
                    <a:bodyPr/>
                    <a:lstStyle/>
                    <a:p>
                      <a:pPr indent="0" lvl="0" marL="0" rtl="0" algn="l">
                        <a:spcBef>
                          <a:spcPts val="0"/>
                        </a:spcBef>
                        <a:spcAft>
                          <a:spcPts val="0"/>
                        </a:spcAft>
                        <a:buNone/>
                      </a:pPr>
                      <a:r>
                        <a:rPr lang="en-US" sz="1800"/>
                        <a:t>5:30 PM</a:t>
                      </a:r>
                      <a:endParaRPr sz="1800"/>
                    </a:p>
                  </a:txBody>
                  <a:tcPr marT="91425" marB="91425" marR="91425" marL="91425"/>
                </a:tc>
                <a:tc>
                  <a:txBody>
                    <a:bodyPr/>
                    <a:lstStyle/>
                    <a:p>
                      <a:pPr indent="0" lvl="0" marL="0" rtl="0" algn="l">
                        <a:spcBef>
                          <a:spcPts val="0"/>
                        </a:spcBef>
                        <a:spcAft>
                          <a:spcPts val="0"/>
                        </a:spcAft>
                        <a:buNone/>
                      </a:pPr>
                      <a:r>
                        <a:rPr lang="en-US" sz="1800"/>
                        <a:t>BREAK</a:t>
                      </a:r>
                      <a:endParaRPr sz="1800"/>
                    </a:p>
                  </a:txBody>
                  <a:tcPr marT="91425" marB="91425" marR="91425" marL="91425"/>
                </a:tc>
              </a:tr>
              <a:tr h="381000">
                <a:tc>
                  <a:txBody>
                    <a:bodyPr/>
                    <a:lstStyle/>
                    <a:p>
                      <a:pPr indent="0" lvl="0" marL="0" rtl="0" algn="l">
                        <a:spcBef>
                          <a:spcPts val="0"/>
                        </a:spcBef>
                        <a:spcAft>
                          <a:spcPts val="0"/>
                        </a:spcAft>
                        <a:buNone/>
                      </a:pPr>
                      <a:r>
                        <a:rPr lang="en-US" sz="1800"/>
                        <a:t>6:00 PM</a:t>
                      </a:r>
                      <a:endParaRPr sz="1800"/>
                    </a:p>
                  </a:txBody>
                  <a:tcPr marT="91425" marB="91425" marR="91425" marL="91425"/>
                </a:tc>
                <a:tc>
                  <a:txBody>
                    <a:bodyPr/>
                    <a:lstStyle/>
                    <a:p>
                      <a:pPr indent="0" lvl="0" marL="0" rtl="0" algn="l">
                        <a:spcBef>
                          <a:spcPts val="0"/>
                        </a:spcBef>
                        <a:spcAft>
                          <a:spcPts val="0"/>
                        </a:spcAft>
                        <a:buNone/>
                      </a:pPr>
                      <a:r>
                        <a:rPr lang="en-US" sz="1800"/>
                        <a:t>Dinner</a:t>
                      </a:r>
                      <a:endParaRPr sz="1800"/>
                    </a:p>
                  </a:txBody>
                  <a:tcPr marT="91425" marB="91425" marR="91425" marL="91425"/>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g231367f054b_4_15"/>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4:30-5:30pm: Small Group Breakout Time</a:t>
            </a:r>
            <a:endParaRPr/>
          </a:p>
        </p:txBody>
      </p:sp>
      <p:sp>
        <p:nvSpPr>
          <p:cNvPr id="202" name="Google Shape;202;g231367f054b_4_15"/>
          <p:cNvSpPr txBox="1"/>
          <p:nvPr>
            <p:ph idx="1" type="body"/>
          </p:nvPr>
        </p:nvSpPr>
        <p:spPr>
          <a:xfrm>
            <a:off x="457200" y="1258575"/>
            <a:ext cx="8527500" cy="5391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2400"/>
              <a:buNone/>
            </a:pPr>
            <a:r>
              <a:rPr lang="en-US" sz="1800"/>
              <a:t>Breakout time for groups to work on the following initiatives. We will have more time for small group work tomorrow. </a:t>
            </a:r>
            <a:endParaRPr sz="1800"/>
          </a:p>
          <a:p>
            <a:pPr indent="0" lvl="0" marL="0" rtl="0" algn="l">
              <a:lnSpc>
                <a:spcPct val="100000"/>
              </a:lnSpc>
              <a:spcBef>
                <a:spcPts val="0"/>
              </a:spcBef>
              <a:spcAft>
                <a:spcPts val="0"/>
              </a:spcAft>
              <a:buSzPts val="2400"/>
              <a:buNone/>
            </a:pPr>
            <a:r>
              <a:rPr i="1" lang="en-US" sz="1600"/>
              <a:t>All Breakout rooms are on the lobby level. Go down one flight of stairs, turn right, and go through the glass doors (Haley, Cat &amp; Maddy will be directing).</a:t>
            </a:r>
            <a:endParaRPr i="1" sz="1600"/>
          </a:p>
          <a:p>
            <a:pPr indent="0" lvl="0" marL="0" rtl="0" algn="l">
              <a:lnSpc>
                <a:spcPct val="100000"/>
              </a:lnSpc>
              <a:spcBef>
                <a:spcPts val="0"/>
              </a:spcBef>
              <a:spcAft>
                <a:spcPts val="0"/>
              </a:spcAft>
              <a:buSzPts val="2400"/>
              <a:buNone/>
            </a:pPr>
            <a:r>
              <a:t/>
            </a:r>
            <a:endParaRPr sz="1800"/>
          </a:p>
          <a:p>
            <a:pPr indent="0" lvl="0" marL="0" rtl="0" algn="l">
              <a:lnSpc>
                <a:spcPct val="100000"/>
              </a:lnSpc>
              <a:spcBef>
                <a:spcPts val="0"/>
              </a:spcBef>
              <a:spcAft>
                <a:spcPts val="0"/>
              </a:spcAft>
              <a:buSzPts val="2400"/>
              <a:buNone/>
            </a:pPr>
            <a:r>
              <a:rPr b="1" lang="en-US" sz="1800"/>
              <a:t>Research Ecosystem Papers</a:t>
            </a:r>
            <a:r>
              <a:rPr lang="en-US" sz="1800"/>
              <a:t> (Dan/Bill Regli-</a:t>
            </a:r>
            <a:r>
              <a:rPr i="1" lang="en-US" sz="1800"/>
              <a:t>Virtual/In Ballroom</a:t>
            </a:r>
            <a:r>
              <a:rPr lang="en-US" sz="1800"/>
              <a:t>): </a:t>
            </a:r>
            <a:endParaRPr sz="1800"/>
          </a:p>
          <a:p>
            <a:pPr indent="-342900" lvl="0" marL="457200" rtl="0" algn="l">
              <a:lnSpc>
                <a:spcPct val="100000"/>
              </a:lnSpc>
              <a:spcBef>
                <a:spcPts val="0"/>
              </a:spcBef>
              <a:spcAft>
                <a:spcPts val="0"/>
              </a:spcAft>
              <a:buSzPts val="1800"/>
              <a:buChar char="•"/>
            </a:pPr>
            <a:r>
              <a:rPr lang="en-US" sz="1800"/>
              <a:t>Are Computing Challenges Grand Enough? </a:t>
            </a:r>
            <a:endParaRPr sz="1800"/>
          </a:p>
          <a:p>
            <a:pPr indent="-342900" lvl="0" marL="457200" rtl="0" algn="l">
              <a:lnSpc>
                <a:spcPct val="115000"/>
              </a:lnSpc>
              <a:spcBef>
                <a:spcPts val="0"/>
              </a:spcBef>
              <a:spcAft>
                <a:spcPts val="0"/>
              </a:spcAft>
              <a:buSzPts val="1800"/>
              <a:buChar char="•"/>
            </a:pPr>
            <a:r>
              <a:rPr lang="en-US" sz="1800"/>
              <a:t>The Era of Global Competition</a:t>
            </a:r>
            <a:endParaRPr sz="1800"/>
          </a:p>
          <a:p>
            <a:pPr indent="0" lvl="0" marL="0" rtl="0" algn="l">
              <a:lnSpc>
                <a:spcPct val="100000"/>
              </a:lnSpc>
              <a:spcBef>
                <a:spcPts val="0"/>
              </a:spcBef>
              <a:spcAft>
                <a:spcPts val="0"/>
              </a:spcAft>
              <a:buSzPts val="2400"/>
              <a:buNone/>
            </a:pPr>
            <a:r>
              <a:t/>
            </a:r>
            <a:endParaRPr sz="1800"/>
          </a:p>
          <a:p>
            <a:pPr indent="0" lvl="0" marL="0" rtl="0" algn="l">
              <a:lnSpc>
                <a:spcPct val="100000"/>
              </a:lnSpc>
              <a:spcBef>
                <a:spcPts val="0"/>
              </a:spcBef>
              <a:spcAft>
                <a:spcPts val="0"/>
              </a:spcAft>
              <a:buSzPts val="2400"/>
              <a:buNone/>
            </a:pPr>
            <a:r>
              <a:rPr b="1" lang="en-US" sz="1800"/>
              <a:t>Active RFI’s:</a:t>
            </a:r>
            <a:endParaRPr b="1" sz="1800"/>
          </a:p>
          <a:p>
            <a:pPr indent="-342900" lvl="0" marL="457200" rtl="0" algn="l">
              <a:lnSpc>
                <a:spcPct val="100000"/>
              </a:lnSpc>
              <a:spcBef>
                <a:spcPts val="1000"/>
              </a:spcBef>
              <a:spcAft>
                <a:spcPts val="0"/>
              </a:spcAft>
              <a:buSzPts val="1800"/>
              <a:buChar char="•"/>
            </a:pPr>
            <a:r>
              <a:rPr lang="en-US" sz="1800"/>
              <a:t>TIP Roadmap RFI - Due July 27th (Cat-</a:t>
            </a:r>
            <a:r>
              <a:rPr i="1" lang="en-US" sz="1800"/>
              <a:t>Marshall Joffre</a:t>
            </a:r>
            <a:r>
              <a:rPr lang="en-US" sz="1800"/>
              <a:t>)</a:t>
            </a:r>
            <a:endParaRPr sz="1800"/>
          </a:p>
          <a:p>
            <a:pPr indent="-342900" lvl="0" marL="457200" rtl="0" algn="l">
              <a:lnSpc>
                <a:spcPct val="100000"/>
              </a:lnSpc>
              <a:spcBef>
                <a:spcPts val="1700"/>
              </a:spcBef>
              <a:spcAft>
                <a:spcPts val="0"/>
              </a:spcAft>
              <a:buSzPts val="1800"/>
              <a:buChar char="•"/>
            </a:pPr>
            <a:r>
              <a:rPr lang="en-US" sz="1800"/>
              <a:t>PCAST Generative AI RFI - Due August 1 (Maddy-</a:t>
            </a:r>
            <a:r>
              <a:rPr i="1" lang="en-US" sz="1800"/>
              <a:t>Chief Poker Jim</a:t>
            </a:r>
            <a:r>
              <a:rPr lang="en-US" sz="1800"/>
              <a:t>)</a:t>
            </a:r>
            <a:endParaRPr sz="1800"/>
          </a:p>
          <a:p>
            <a:pPr indent="0" lvl="0" marL="0" rtl="0" algn="l">
              <a:lnSpc>
                <a:spcPct val="100000"/>
              </a:lnSpc>
              <a:spcBef>
                <a:spcPts val="1700"/>
              </a:spcBef>
              <a:spcAft>
                <a:spcPts val="0"/>
              </a:spcAft>
              <a:buNone/>
            </a:pPr>
            <a:r>
              <a:rPr b="1" lang="en-US" sz="1800"/>
              <a:t>Task Forces:</a:t>
            </a:r>
            <a:endParaRPr b="1" sz="1800"/>
          </a:p>
          <a:p>
            <a:pPr indent="-342900" lvl="0" marL="457200" rtl="0" algn="l">
              <a:lnSpc>
                <a:spcPct val="100000"/>
              </a:lnSpc>
              <a:spcBef>
                <a:spcPts val="1700"/>
              </a:spcBef>
              <a:spcAft>
                <a:spcPts val="0"/>
              </a:spcAft>
              <a:buSzPts val="1800"/>
              <a:buChar char="•"/>
            </a:pPr>
            <a:r>
              <a:rPr lang="en-US" sz="1800"/>
              <a:t>Computational Challenges in Healthcare: Pandemics Workshop Organizing Meeting (Haley-</a:t>
            </a:r>
            <a:r>
              <a:rPr i="1" lang="en-US" sz="1800"/>
              <a:t>Roy Yates</a:t>
            </a:r>
            <a:r>
              <a:rPr lang="en-US" sz="1800"/>
              <a:t>)</a:t>
            </a:r>
            <a:endParaRPr sz="1800"/>
          </a:p>
          <a:p>
            <a:pPr indent="-342900" lvl="0" marL="457200" rtl="0" algn="l">
              <a:lnSpc>
                <a:spcPct val="100000"/>
              </a:lnSpc>
              <a:spcBef>
                <a:spcPts val="0"/>
              </a:spcBef>
              <a:spcAft>
                <a:spcPts val="0"/>
              </a:spcAft>
              <a:buSzPts val="1800"/>
              <a:buChar char="•"/>
            </a:pPr>
            <a:r>
              <a:rPr lang="en-US" sz="1800">
                <a:highlight>
                  <a:schemeClr val="lt1"/>
                </a:highlight>
              </a:rPr>
              <a:t>Sociotechnical Resilience: Algorithmic Robustness Whitepaper (David J -</a:t>
            </a:r>
            <a:r>
              <a:rPr i="1" lang="en-US" sz="1800">
                <a:highlight>
                  <a:schemeClr val="lt1"/>
                </a:highlight>
              </a:rPr>
              <a:t>Sam Hill)</a:t>
            </a:r>
            <a:endParaRPr i="1" sz="1800">
              <a:highlight>
                <a:schemeClr val="lt1"/>
              </a:highlight>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g22ee7ef5009_2_6"/>
          <p:cNvSpPr txBox="1"/>
          <p:nvPr>
            <p:ph type="ctrTitle"/>
          </p:nvPr>
        </p:nvSpPr>
        <p:spPr>
          <a:xfrm>
            <a:off x="0" y="2198706"/>
            <a:ext cx="9144000" cy="849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400"/>
              <a:buFont typeface="Arial"/>
              <a:buNone/>
            </a:pPr>
            <a:r>
              <a:rPr lang="en-US"/>
              <a:t>CCC Council Meeting</a:t>
            </a:r>
            <a:endParaRPr/>
          </a:p>
        </p:txBody>
      </p:sp>
      <p:sp>
        <p:nvSpPr>
          <p:cNvPr id="208" name="Google Shape;208;g22ee7ef5009_2_6"/>
          <p:cNvSpPr txBox="1"/>
          <p:nvPr>
            <p:ph idx="1" type="subTitle"/>
          </p:nvPr>
        </p:nvSpPr>
        <p:spPr>
          <a:xfrm>
            <a:off x="1371600" y="2959603"/>
            <a:ext cx="6400800" cy="1752600"/>
          </a:xfrm>
          <a:prstGeom prst="rect">
            <a:avLst/>
          </a:prstGeom>
          <a:noFill/>
          <a:ln>
            <a:noFill/>
          </a:ln>
        </p:spPr>
        <p:txBody>
          <a:bodyPr anchorCtr="0" anchor="t" bIns="45700" lIns="91425" spcFirstLastPara="1" rIns="91425" wrap="square" tIns="45700">
            <a:normAutofit/>
          </a:bodyPr>
          <a:lstStyle/>
          <a:p>
            <a:pPr indent="0" lvl="0" marL="0" rtl="0" algn="ctr">
              <a:lnSpc>
                <a:spcPct val="100000"/>
              </a:lnSpc>
              <a:spcBef>
                <a:spcPts val="480"/>
              </a:spcBef>
              <a:spcAft>
                <a:spcPts val="0"/>
              </a:spcAft>
              <a:buClr>
                <a:schemeClr val="lt1"/>
              </a:buClr>
              <a:buSzPts val="2400"/>
              <a:buNone/>
            </a:pPr>
            <a:r>
              <a:rPr lang="en-US">
                <a:solidFill>
                  <a:schemeClr val="lt1"/>
                </a:solidFill>
              </a:rPr>
              <a:t>July 13, 2023</a:t>
            </a:r>
            <a:endParaRPr>
              <a:solidFill>
                <a:schemeClr val="lt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g258815d400f_0_0"/>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General Agenda - Day 2</a:t>
            </a:r>
            <a:endParaRPr/>
          </a:p>
        </p:txBody>
      </p:sp>
      <p:graphicFrame>
        <p:nvGraphicFramePr>
          <p:cNvPr id="214" name="Google Shape;214;g258815d400f_0_0"/>
          <p:cNvGraphicFramePr/>
          <p:nvPr/>
        </p:nvGraphicFramePr>
        <p:xfrm>
          <a:off x="598150" y="1600275"/>
          <a:ext cx="3000000" cy="3000000"/>
        </p:xfrm>
        <a:graphic>
          <a:graphicData uri="http://schemas.openxmlformats.org/drawingml/2006/table">
            <a:tbl>
              <a:tblPr>
                <a:noFill/>
                <a:tableStyleId>{ED6C0F6B-E96F-4E3D-9C92-3253C4488592}</a:tableStyleId>
              </a:tblPr>
              <a:tblGrid>
                <a:gridCol w="1868500"/>
                <a:gridCol w="5370500"/>
              </a:tblGrid>
              <a:tr h="480400">
                <a:tc>
                  <a:txBody>
                    <a:bodyPr/>
                    <a:lstStyle/>
                    <a:p>
                      <a:pPr indent="0" lvl="0" marL="0" rtl="0" algn="l">
                        <a:spcBef>
                          <a:spcPts val="0"/>
                        </a:spcBef>
                        <a:spcAft>
                          <a:spcPts val="0"/>
                        </a:spcAft>
                        <a:buNone/>
                      </a:pPr>
                      <a:r>
                        <a:rPr lang="en-US" sz="1800"/>
                        <a:t>7:30 AM</a:t>
                      </a:r>
                      <a:endParaRPr sz="1800"/>
                    </a:p>
                  </a:txBody>
                  <a:tcPr marT="91425" marB="91425" marR="91425" marL="91425"/>
                </a:tc>
                <a:tc>
                  <a:txBody>
                    <a:bodyPr/>
                    <a:lstStyle/>
                    <a:p>
                      <a:pPr indent="0" lvl="0" marL="0" rtl="0" algn="l">
                        <a:spcBef>
                          <a:spcPts val="0"/>
                        </a:spcBef>
                        <a:spcAft>
                          <a:spcPts val="0"/>
                        </a:spcAft>
                        <a:buNone/>
                      </a:pPr>
                      <a:r>
                        <a:rPr lang="en-US" sz="1800">
                          <a:solidFill>
                            <a:schemeClr val="dk1"/>
                          </a:solidFill>
                        </a:rPr>
                        <a:t>Breakfast</a:t>
                      </a:r>
                      <a:endParaRPr sz="1800">
                        <a:solidFill>
                          <a:schemeClr val="dk1"/>
                        </a:solidFill>
                      </a:endParaRPr>
                    </a:p>
                  </a:txBody>
                  <a:tcPr marT="91425" marB="91425" marR="91425" marL="91425"/>
                </a:tc>
              </a:tr>
              <a:tr h="480400">
                <a:tc>
                  <a:txBody>
                    <a:bodyPr/>
                    <a:lstStyle/>
                    <a:p>
                      <a:pPr indent="0" lvl="0" marL="0" rtl="0" algn="l">
                        <a:spcBef>
                          <a:spcPts val="0"/>
                        </a:spcBef>
                        <a:spcAft>
                          <a:spcPts val="0"/>
                        </a:spcAft>
                        <a:buNone/>
                      </a:pPr>
                      <a:r>
                        <a:rPr lang="en-US" sz="1800"/>
                        <a:t>8:45 AM</a:t>
                      </a:r>
                      <a:endParaRPr sz="1800"/>
                    </a:p>
                  </a:txBody>
                  <a:tcPr marT="91425" marB="91425" marR="91425" marL="91425"/>
                </a:tc>
                <a:tc>
                  <a:txBody>
                    <a:bodyPr/>
                    <a:lstStyle/>
                    <a:p>
                      <a:pPr indent="0" lvl="0" marL="0" rtl="0" algn="l">
                        <a:spcBef>
                          <a:spcPts val="0"/>
                        </a:spcBef>
                        <a:spcAft>
                          <a:spcPts val="0"/>
                        </a:spcAft>
                        <a:buNone/>
                      </a:pPr>
                      <a:r>
                        <a:rPr lang="en-US" sz="1800">
                          <a:solidFill>
                            <a:schemeClr val="dk1"/>
                          </a:solidFill>
                        </a:rPr>
                        <a:t>Group Picture </a:t>
                      </a:r>
                      <a:endParaRPr sz="1800">
                        <a:solidFill>
                          <a:schemeClr val="dk1"/>
                        </a:solidFill>
                      </a:endParaRPr>
                    </a:p>
                  </a:txBody>
                  <a:tcPr marT="91425" marB="91425" marR="91425" marL="91425"/>
                </a:tc>
              </a:tr>
              <a:tr h="480400">
                <a:tc>
                  <a:txBody>
                    <a:bodyPr/>
                    <a:lstStyle/>
                    <a:p>
                      <a:pPr indent="0" lvl="0" marL="0" rtl="0" algn="l">
                        <a:spcBef>
                          <a:spcPts val="0"/>
                        </a:spcBef>
                        <a:spcAft>
                          <a:spcPts val="0"/>
                        </a:spcAft>
                        <a:buNone/>
                      </a:pPr>
                      <a:r>
                        <a:rPr lang="en-US" sz="1800"/>
                        <a:t>9:00</a:t>
                      </a:r>
                      <a:r>
                        <a:rPr lang="en-US" sz="1800"/>
                        <a:t> AM</a:t>
                      </a:r>
                      <a:endParaRPr sz="1800"/>
                    </a:p>
                  </a:txBody>
                  <a:tcPr marT="91425" marB="91425" marR="91425" marL="91425"/>
                </a:tc>
                <a:tc>
                  <a:txBody>
                    <a:bodyPr/>
                    <a:lstStyle/>
                    <a:p>
                      <a:pPr indent="0" lvl="0" marL="0" rtl="0" algn="l">
                        <a:spcBef>
                          <a:spcPts val="0"/>
                        </a:spcBef>
                        <a:spcAft>
                          <a:spcPts val="0"/>
                        </a:spcAft>
                        <a:buNone/>
                      </a:pPr>
                      <a:r>
                        <a:rPr lang="en-US" sz="1800">
                          <a:solidFill>
                            <a:schemeClr val="dk1"/>
                          </a:solidFill>
                        </a:rPr>
                        <a:t>Regroup</a:t>
                      </a:r>
                      <a:endParaRPr sz="1800">
                        <a:solidFill>
                          <a:schemeClr val="dk1"/>
                        </a:solidFill>
                      </a:endParaRPr>
                    </a:p>
                  </a:txBody>
                  <a:tcPr marT="91425" marB="91425" marR="91425" marL="91425"/>
                </a:tc>
              </a:tr>
              <a:tr h="480400">
                <a:tc>
                  <a:txBody>
                    <a:bodyPr/>
                    <a:lstStyle/>
                    <a:p>
                      <a:pPr indent="0" lvl="0" marL="0" rtl="0" algn="l">
                        <a:spcBef>
                          <a:spcPts val="0"/>
                        </a:spcBef>
                        <a:spcAft>
                          <a:spcPts val="0"/>
                        </a:spcAft>
                        <a:buNone/>
                      </a:pPr>
                      <a:r>
                        <a:rPr lang="en-US" sz="1800"/>
                        <a:t>9:10 AM</a:t>
                      </a:r>
                      <a:endParaRPr sz="1800"/>
                    </a:p>
                  </a:txBody>
                  <a:tcPr marT="91425" marB="91425" marR="91425" marL="91425"/>
                </a:tc>
                <a:tc>
                  <a:txBody>
                    <a:bodyPr/>
                    <a:lstStyle/>
                    <a:p>
                      <a:pPr indent="0" lvl="0" marL="0" rtl="0" algn="l">
                        <a:spcBef>
                          <a:spcPts val="0"/>
                        </a:spcBef>
                        <a:spcAft>
                          <a:spcPts val="0"/>
                        </a:spcAft>
                        <a:buNone/>
                      </a:pPr>
                      <a:r>
                        <a:rPr lang="en-US" sz="1800">
                          <a:solidFill>
                            <a:schemeClr val="dk1"/>
                          </a:solidFill>
                        </a:rPr>
                        <a:t>Brainstorming Session for 2023-24: Part 2</a:t>
                      </a:r>
                      <a:endParaRPr sz="1800"/>
                    </a:p>
                  </a:txBody>
                  <a:tcPr marT="91425" marB="91425" marR="91425" marL="91425"/>
                </a:tc>
              </a:tr>
              <a:tr h="381000">
                <a:tc>
                  <a:txBody>
                    <a:bodyPr/>
                    <a:lstStyle/>
                    <a:p>
                      <a:pPr indent="0" lvl="0" marL="0" rtl="0" algn="l">
                        <a:spcBef>
                          <a:spcPts val="0"/>
                        </a:spcBef>
                        <a:spcAft>
                          <a:spcPts val="0"/>
                        </a:spcAft>
                        <a:buNone/>
                      </a:pPr>
                      <a:r>
                        <a:rPr lang="en-US" sz="1800"/>
                        <a:t>10:30 AM</a:t>
                      </a:r>
                      <a:endParaRPr sz="1800"/>
                    </a:p>
                  </a:txBody>
                  <a:tcPr marT="91425" marB="91425" marR="91425" marL="91425"/>
                </a:tc>
                <a:tc>
                  <a:txBody>
                    <a:bodyPr/>
                    <a:lstStyle/>
                    <a:p>
                      <a:pPr indent="0" lvl="0" marL="0" rtl="0" algn="l">
                        <a:spcBef>
                          <a:spcPts val="0"/>
                        </a:spcBef>
                        <a:spcAft>
                          <a:spcPts val="0"/>
                        </a:spcAft>
                        <a:buNone/>
                      </a:pPr>
                      <a:r>
                        <a:rPr lang="en-US" sz="1800">
                          <a:solidFill>
                            <a:schemeClr val="dk1"/>
                          </a:solidFill>
                        </a:rPr>
                        <a:t>BREAK</a:t>
                      </a:r>
                      <a:endParaRPr sz="1800">
                        <a:solidFill>
                          <a:schemeClr val="dk1"/>
                        </a:solidFill>
                      </a:endParaRPr>
                    </a:p>
                    <a:p>
                      <a:pPr indent="0" lvl="0" marL="0" rtl="0" algn="l">
                        <a:spcBef>
                          <a:spcPts val="0"/>
                        </a:spcBef>
                        <a:spcAft>
                          <a:spcPts val="0"/>
                        </a:spcAft>
                        <a:buNone/>
                      </a:pPr>
                      <a:r>
                        <a:t/>
                      </a:r>
                      <a:endParaRPr sz="1800"/>
                    </a:p>
                  </a:txBody>
                  <a:tcPr marT="91425" marB="91425" marR="91425" marL="91425"/>
                </a:tc>
              </a:tr>
              <a:tr h="381000">
                <a:tc>
                  <a:txBody>
                    <a:bodyPr/>
                    <a:lstStyle/>
                    <a:p>
                      <a:pPr indent="0" lvl="0" marL="0" rtl="0" algn="l">
                        <a:spcBef>
                          <a:spcPts val="0"/>
                        </a:spcBef>
                        <a:spcAft>
                          <a:spcPts val="0"/>
                        </a:spcAft>
                        <a:buNone/>
                      </a:pPr>
                      <a:r>
                        <a:rPr lang="en-US" sz="1800"/>
                        <a:t>11:00 AM</a:t>
                      </a:r>
                      <a:endParaRPr sz="1800"/>
                    </a:p>
                  </a:txBody>
                  <a:tcPr marT="91425" marB="91425" marR="91425" marL="91425"/>
                </a:tc>
                <a:tc>
                  <a:txBody>
                    <a:bodyPr/>
                    <a:lstStyle/>
                    <a:p>
                      <a:pPr indent="0" lvl="0" marL="0" rtl="0" algn="l">
                        <a:spcBef>
                          <a:spcPts val="0"/>
                        </a:spcBef>
                        <a:spcAft>
                          <a:spcPts val="0"/>
                        </a:spcAft>
                        <a:buNone/>
                      </a:pPr>
                      <a:r>
                        <a:rPr lang="en-US" sz="1800">
                          <a:solidFill>
                            <a:schemeClr val="dk1"/>
                          </a:solidFill>
                        </a:rPr>
                        <a:t>Small Group Breakout Time (TF’s, RFI’s, etc.)</a:t>
                      </a:r>
                      <a:endParaRPr sz="1800">
                        <a:solidFill>
                          <a:schemeClr val="dk1"/>
                        </a:solidFill>
                      </a:endParaRPr>
                    </a:p>
                    <a:p>
                      <a:pPr indent="0" lvl="0" marL="0" rtl="0" algn="l">
                        <a:spcBef>
                          <a:spcPts val="0"/>
                        </a:spcBef>
                        <a:spcAft>
                          <a:spcPts val="0"/>
                        </a:spcAft>
                        <a:buNone/>
                      </a:pPr>
                      <a:r>
                        <a:t/>
                      </a:r>
                      <a:endParaRPr sz="1800"/>
                    </a:p>
                  </a:txBody>
                  <a:tcPr marT="91425" marB="91425" marR="91425" marL="91425"/>
                </a:tc>
              </a:tr>
              <a:tr h="381000">
                <a:tc>
                  <a:txBody>
                    <a:bodyPr/>
                    <a:lstStyle/>
                    <a:p>
                      <a:pPr indent="0" lvl="0" marL="0" rtl="0" algn="l">
                        <a:spcBef>
                          <a:spcPts val="0"/>
                        </a:spcBef>
                        <a:spcAft>
                          <a:spcPts val="0"/>
                        </a:spcAft>
                        <a:buNone/>
                      </a:pPr>
                      <a:r>
                        <a:rPr lang="en-US" sz="1800"/>
                        <a:t>12:00 PM</a:t>
                      </a:r>
                      <a:endParaRPr sz="1800"/>
                    </a:p>
                  </a:txBody>
                  <a:tcPr marT="91425" marB="91425" marR="91425" marL="91425"/>
                </a:tc>
                <a:tc>
                  <a:txBody>
                    <a:bodyPr/>
                    <a:lstStyle/>
                    <a:p>
                      <a:pPr indent="0" lvl="0" marL="0" rtl="0" algn="l">
                        <a:spcBef>
                          <a:spcPts val="0"/>
                        </a:spcBef>
                        <a:spcAft>
                          <a:spcPts val="0"/>
                        </a:spcAft>
                        <a:buNone/>
                      </a:pPr>
                      <a:r>
                        <a:rPr lang="en-US" sz="1800"/>
                        <a:t>Networking Lunch with CRA Board Members</a:t>
                      </a:r>
                      <a:endParaRPr sz="1800"/>
                    </a:p>
                    <a:p>
                      <a:pPr indent="0" lvl="0" marL="0" rtl="0" algn="l">
                        <a:spcBef>
                          <a:spcPts val="0"/>
                        </a:spcBef>
                        <a:spcAft>
                          <a:spcPts val="0"/>
                        </a:spcAft>
                        <a:buNone/>
                      </a:pPr>
                      <a:r>
                        <a:t/>
                      </a:r>
                      <a:endParaRPr sz="1800"/>
                    </a:p>
                  </a:txBody>
                  <a:tcPr marT="91425" marB="91425" marR="91425" marL="91425"/>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g258815d400f_0_5"/>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Small Items</a:t>
            </a:r>
            <a:endParaRPr/>
          </a:p>
        </p:txBody>
      </p:sp>
      <p:sp>
        <p:nvSpPr>
          <p:cNvPr id="220" name="Google Shape;220;g258815d400f_0_5"/>
          <p:cNvSpPr txBox="1"/>
          <p:nvPr>
            <p:ph idx="1" type="body"/>
          </p:nvPr>
        </p:nvSpPr>
        <p:spPr>
          <a:xfrm>
            <a:off x="457200" y="1751120"/>
            <a:ext cx="8229600" cy="4115700"/>
          </a:xfrm>
          <a:prstGeom prst="rect">
            <a:avLst/>
          </a:prstGeom>
          <a:noFill/>
          <a:ln>
            <a:noFill/>
          </a:ln>
        </p:spPr>
        <p:txBody>
          <a:bodyPr anchorCtr="0" anchor="t" bIns="45700" lIns="91425" spcFirstLastPara="1" rIns="91425" wrap="square" tIns="45700">
            <a:noAutofit/>
          </a:bodyPr>
          <a:lstStyle/>
          <a:p>
            <a:pPr indent="-355600" lvl="0" marL="457200" rtl="0" algn="l">
              <a:spcBef>
                <a:spcPts val="0"/>
              </a:spcBef>
              <a:spcAft>
                <a:spcPts val="0"/>
              </a:spcAft>
              <a:buClr>
                <a:schemeClr val="dk1"/>
              </a:buClr>
              <a:buSzPts val="2000"/>
              <a:buChar char="●"/>
            </a:pPr>
            <a:r>
              <a:rPr lang="en-US" sz="2000"/>
              <a:t>CRA Reimbursements / Updated Policies</a:t>
            </a:r>
            <a:endParaRPr sz="2000"/>
          </a:p>
          <a:p>
            <a:pPr indent="-355600" lvl="0" marL="457200" rtl="0" algn="l">
              <a:spcBef>
                <a:spcPts val="0"/>
              </a:spcBef>
              <a:spcAft>
                <a:spcPts val="0"/>
              </a:spcAft>
              <a:buClr>
                <a:schemeClr val="dk1"/>
              </a:buClr>
              <a:buSzPts val="2000"/>
              <a:buChar char="●"/>
            </a:pPr>
            <a:r>
              <a:rPr lang="en-US" sz="2000"/>
              <a:t>AI and Manufacturing</a:t>
            </a:r>
            <a:endParaRPr sz="2000"/>
          </a:p>
          <a:p>
            <a:pPr indent="-355600" lvl="0" marL="457200" rtl="0" algn="l">
              <a:spcBef>
                <a:spcPts val="0"/>
              </a:spcBef>
              <a:spcAft>
                <a:spcPts val="0"/>
              </a:spcAft>
              <a:buClr>
                <a:schemeClr val="dk1"/>
              </a:buClr>
              <a:buSzPts val="2000"/>
              <a:buChar char="●"/>
            </a:pPr>
            <a:r>
              <a:rPr lang="en-US" sz="2000"/>
              <a:t>Future Activities:</a:t>
            </a:r>
            <a:endParaRPr sz="2000"/>
          </a:p>
          <a:p>
            <a:pPr indent="-355600" lvl="1" marL="914400" rtl="0" algn="l">
              <a:spcBef>
                <a:spcPts val="0"/>
              </a:spcBef>
              <a:spcAft>
                <a:spcPts val="0"/>
              </a:spcAft>
              <a:buClr>
                <a:schemeClr val="dk1"/>
              </a:buClr>
              <a:buSzPts val="2000"/>
              <a:buChar char="○"/>
            </a:pPr>
            <a:r>
              <a:rPr lang="en-US"/>
              <a:t>The Future of Research on Social Technologies</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g125e8872e58_0_37"/>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SzPts val="3200"/>
              <a:buNone/>
            </a:pPr>
            <a:r>
              <a:rPr lang="en-US" sz="3100"/>
              <a:t>Brainstorming Session for 2023-24: Part 2</a:t>
            </a:r>
            <a:endParaRPr/>
          </a:p>
        </p:txBody>
      </p:sp>
      <p:sp>
        <p:nvSpPr>
          <p:cNvPr id="226" name="Google Shape;226;g125e8872e58_0_37"/>
          <p:cNvSpPr txBox="1"/>
          <p:nvPr/>
        </p:nvSpPr>
        <p:spPr>
          <a:xfrm>
            <a:off x="712350" y="1494525"/>
            <a:ext cx="7765800" cy="1539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200">
                <a:latin typeface="Calibri"/>
                <a:ea typeface="Calibri"/>
                <a:cs typeface="Calibri"/>
                <a:sym typeface="Calibri"/>
              </a:rPr>
              <a:t>Mural Link: </a:t>
            </a:r>
            <a:r>
              <a:rPr lang="en-US" sz="2200" u="sng">
                <a:solidFill>
                  <a:schemeClr val="hlink"/>
                </a:solidFill>
                <a:latin typeface="Calibri"/>
                <a:ea typeface="Calibri"/>
                <a:cs typeface="Calibri"/>
                <a:sym typeface="Calibri"/>
                <a:hlinkClick r:id="rId3"/>
              </a:rPr>
              <a:t>https://app.mural.co/t/computingcommunityconsortium5164/m/computingcommunityconsortium5164/1688659714107/1391c397a39e1350af95b6afb82e97fc681094a6?sender=ccc2421</a:t>
            </a:r>
            <a:r>
              <a:rPr lang="en-US" sz="2200">
                <a:latin typeface="Calibri"/>
                <a:ea typeface="Calibri"/>
                <a:cs typeface="Calibri"/>
                <a:sym typeface="Calibri"/>
              </a:rPr>
              <a:t> </a:t>
            </a:r>
            <a:endParaRPr sz="2200">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g22ee7ef5009_2_11"/>
          <p:cNvSpPr txBox="1"/>
          <p:nvPr>
            <p:ph type="title"/>
          </p:nvPr>
        </p:nvSpPr>
        <p:spPr>
          <a:xfrm>
            <a:off x="457200" y="2323962"/>
            <a:ext cx="8229600" cy="11433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3200"/>
              <a:buNone/>
            </a:pPr>
            <a:r>
              <a:rPr lang="en-US" sz="4200"/>
              <a:t>Break until 11:00 am</a:t>
            </a:r>
            <a:endParaRPr sz="42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g22ee7ef5009_2_15"/>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Small Group Breakout Time</a:t>
            </a:r>
            <a:endParaRPr/>
          </a:p>
        </p:txBody>
      </p:sp>
      <p:sp>
        <p:nvSpPr>
          <p:cNvPr id="237" name="Google Shape;237;g22ee7ef5009_2_15"/>
          <p:cNvSpPr txBox="1"/>
          <p:nvPr>
            <p:ph idx="1" type="body"/>
          </p:nvPr>
        </p:nvSpPr>
        <p:spPr>
          <a:xfrm>
            <a:off x="457200" y="1598720"/>
            <a:ext cx="8229600" cy="41157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2400"/>
              <a:buNone/>
            </a:pPr>
            <a:r>
              <a:rPr lang="en-US" sz="2600"/>
              <a:t>Breakout time for groups to work in Task Forces, on RFI’s, or on other discussions/projects.</a:t>
            </a:r>
            <a:endParaRPr sz="2600"/>
          </a:p>
          <a:p>
            <a:pPr indent="0" lvl="0" marL="0" rtl="0" algn="l">
              <a:lnSpc>
                <a:spcPct val="100000"/>
              </a:lnSpc>
              <a:spcBef>
                <a:spcPts val="0"/>
              </a:spcBef>
              <a:spcAft>
                <a:spcPts val="0"/>
              </a:spcAft>
              <a:buSzPts val="2400"/>
              <a:buNone/>
            </a:pPr>
            <a:r>
              <a:t/>
            </a:r>
            <a:endParaRPr sz="2600"/>
          </a:p>
          <a:p>
            <a:pPr indent="0" lvl="0" marL="0" rtl="0" algn="l">
              <a:lnSpc>
                <a:spcPct val="100000"/>
              </a:lnSpc>
              <a:spcBef>
                <a:spcPts val="0"/>
              </a:spcBef>
              <a:spcAft>
                <a:spcPts val="0"/>
              </a:spcAft>
              <a:buSzPts val="2400"/>
              <a:buNone/>
            </a:pPr>
            <a:r>
              <a:rPr lang="en-US" sz="2600"/>
              <a:t>Active RFI’s:</a:t>
            </a:r>
            <a:endParaRPr sz="2600"/>
          </a:p>
          <a:p>
            <a:pPr indent="-393700" lvl="0" marL="457200" rtl="0" algn="l">
              <a:lnSpc>
                <a:spcPct val="100000"/>
              </a:lnSpc>
              <a:spcBef>
                <a:spcPts val="1000"/>
              </a:spcBef>
              <a:spcAft>
                <a:spcPts val="0"/>
              </a:spcAft>
              <a:buSzPts val="2600"/>
              <a:buChar char="•"/>
            </a:pPr>
            <a:r>
              <a:rPr b="1" lang="en-US" sz="2600"/>
              <a:t>TIP Roadmap RFI</a:t>
            </a:r>
            <a:r>
              <a:rPr lang="en-US" sz="2600"/>
              <a:t> - Due July 27th</a:t>
            </a:r>
            <a:endParaRPr sz="2600"/>
          </a:p>
          <a:p>
            <a:pPr indent="-393700" lvl="0" marL="457200" rtl="0" algn="l">
              <a:lnSpc>
                <a:spcPct val="100000"/>
              </a:lnSpc>
              <a:spcBef>
                <a:spcPts val="1700"/>
              </a:spcBef>
              <a:spcAft>
                <a:spcPts val="1700"/>
              </a:spcAft>
              <a:buSzPts val="2600"/>
              <a:buChar char="•"/>
            </a:pPr>
            <a:r>
              <a:rPr b="1" lang="en-US" sz="2600"/>
              <a:t>PCAST Generative AI RFI</a:t>
            </a:r>
            <a:r>
              <a:rPr lang="en-US" sz="2600"/>
              <a:t> - Due August 1st</a:t>
            </a:r>
            <a:endParaRPr sz="26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g22ee7ef5009_2_20"/>
          <p:cNvSpPr txBox="1"/>
          <p:nvPr>
            <p:ph type="title"/>
          </p:nvPr>
        </p:nvSpPr>
        <p:spPr>
          <a:xfrm>
            <a:off x="457200" y="2857362"/>
            <a:ext cx="8229600" cy="11433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3200"/>
              <a:buNone/>
            </a:pPr>
            <a:r>
              <a:rPr lang="en-US" sz="4200"/>
              <a:t>Networking Lunch with CRA Board Members</a:t>
            </a:r>
            <a:endParaRPr sz="4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3"/>
          <p:cNvSpPr txBox="1"/>
          <p:nvPr>
            <p:ph type="title"/>
          </p:nvPr>
        </p:nvSpPr>
        <p:spPr>
          <a:xfrm>
            <a:off x="457200" y="455163"/>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rgbClr val="A6093D"/>
              </a:buClr>
              <a:buSzPts val="2400"/>
              <a:buFont typeface="Arial"/>
              <a:buNone/>
            </a:pPr>
            <a:r>
              <a:rPr lang="en-US" sz="3200"/>
              <a:t>Welcome and Introductions</a:t>
            </a:r>
            <a:endParaRPr sz="3200"/>
          </a:p>
        </p:txBody>
      </p:sp>
      <p:sp>
        <p:nvSpPr>
          <p:cNvPr id="88" name="Google Shape;88;p3"/>
          <p:cNvSpPr txBox="1"/>
          <p:nvPr/>
        </p:nvSpPr>
        <p:spPr>
          <a:xfrm>
            <a:off x="858925" y="1798375"/>
            <a:ext cx="7569300" cy="381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2000">
              <a:solidFill>
                <a:schemeClr val="dk1"/>
              </a:solidFill>
            </a:endParaRPr>
          </a:p>
          <a:p>
            <a:pPr indent="0" lvl="0" marL="457200" rtl="0" algn="l">
              <a:spcBef>
                <a:spcPts val="0"/>
              </a:spcBef>
              <a:spcAft>
                <a:spcPts val="0"/>
              </a:spcAft>
              <a:buNone/>
            </a:pPr>
            <a:r>
              <a:t/>
            </a:r>
            <a:endParaRPr sz="20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g1230b6b408a_0_20"/>
          <p:cNvSpPr txBox="1"/>
          <p:nvPr>
            <p:ph type="title"/>
          </p:nvPr>
        </p:nvSpPr>
        <p:spPr>
          <a:xfrm>
            <a:off x="457200" y="274650"/>
            <a:ext cx="86868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n-US" sz="3200"/>
              <a:t>View from DC by CRA Government Affairs</a:t>
            </a:r>
            <a:endParaRPr sz="2500"/>
          </a:p>
        </p:txBody>
      </p:sp>
      <p:sp>
        <p:nvSpPr>
          <p:cNvPr id="94" name="Google Shape;94;g1230b6b408a_0_20"/>
          <p:cNvSpPr txBox="1"/>
          <p:nvPr>
            <p:ph idx="4" type="body"/>
          </p:nvPr>
        </p:nvSpPr>
        <p:spPr>
          <a:xfrm>
            <a:off x="391925" y="1453350"/>
            <a:ext cx="8229600" cy="39513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None/>
            </a:pPr>
            <a:r>
              <a:t/>
            </a:r>
            <a:endParaRPr sz="2200">
              <a:solidFill>
                <a:srgbClr val="000000"/>
              </a:solidFill>
            </a:endParaRPr>
          </a:p>
          <a:p>
            <a:pPr indent="-228600" lvl="0" marL="342900" rtl="0" algn="l">
              <a:lnSpc>
                <a:spcPct val="100000"/>
              </a:lnSpc>
              <a:spcBef>
                <a:spcPts val="360"/>
              </a:spcBef>
              <a:spcAft>
                <a:spcPts val="0"/>
              </a:spcAft>
              <a:buClr>
                <a:schemeClr val="dk1"/>
              </a:buClr>
              <a:buSzPts val="1800"/>
              <a:buNone/>
            </a:pPr>
            <a:r>
              <a:t/>
            </a:r>
            <a:endParaRPr>
              <a:solidFill>
                <a:srgbClr val="000000"/>
              </a:solidFill>
            </a:endParaRPr>
          </a:p>
        </p:txBody>
      </p:sp>
      <p:pic>
        <p:nvPicPr>
          <p:cNvPr id="95" name="Google Shape;95;g1230b6b408a_0_20"/>
          <p:cNvPicPr preferRelativeResize="0"/>
          <p:nvPr/>
        </p:nvPicPr>
        <p:blipFill>
          <a:blip r:embed="rId3">
            <a:alphaModFix/>
          </a:blip>
          <a:stretch>
            <a:fillRect/>
          </a:stretch>
        </p:blipFill>
        <p:spPr>
          <a:xfrm>
            <a:off x="2200275" y="2366963"/>
            <a:ext cx="4743450" cy="21240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g125e8872e58_0_27"/>
          <p:cNvSpPr txBox="1"/>
          <p:nvPr>
            <p:ph type="title"/>
          </p:nvPr>
        </p:nvSpPr>
        <p:spPr>
          <a:xfrm>
            <a:off x="457200" y="274625"/>
            <a:ext cx="86868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extLst>
                  <a:ext uri="http://customooxmlschemas.google.com/">
                    <go:slidesCustomData xmlns:go="http://customooxmlschemas.google.com/" textRoundtripDataId="0"/>
                  </a:ext>
                </a:extLst>
              </a:rPr>
              <a:t>Review of 2022-23 Activities</a:t>
            </a:r>
            <a:endParaRPr/>
          </a:p>
        </p:txBody>
      </p:sp>
      <p:sp>
        <p:nvSpPr>
          <p:cNvPr id="101" name="Google Shape;101;g125e8872e58_0_27"/>
          <p:cNvSpPr txBox="1"/>
          <p:nvPr>
            <p:ph idx="1" type="body"/>
          </p:nvPr>
        </p:nvSpPr>
        <p:spPr>
          <a:xfrm>
            <a:off x="457200" y="1160995"/>
            <a:ext cx="8229600" cy="4115700"/>
          </a:xfrm>
          <a:prstGeom prst="rect">
            <a:avLst/>
          </a:prstGeom>
          <a:noFill/>
          <a:ln>
            <a:noFill/>
          </a:ln>
        </p:spPr>
        <p:txBody>
          <a:bodyPr anchorCtr="0" anchor="t" bIns="45700" lIns="91425" spcFirstLastPara="1" rIns="91425" wrap="square" tIns="45700">
            <a:noAutofit/>
          </a:bodyPr>
          <a:lstStyle/>
          <a:p>
            <a:pPr indent="-381000" lvl="0" marL="457200" rtl="0" algn="l">
              <a:lnSpc>
                <a:spcPct val="100000"/>
              </a:lnSpc>
              <a:spcBef>
                <a:spcPts val="0"/>
              </a:spcBef>
              <a:spcAft>
                <a:spcPts val="0"/>
              </a:spcAft>
              <a:buSzPts val="2400"/>
              <a:buChar char="•"/>
            </a:pPr>
            <a:r>
              <a:rPr lang="en-US"/>
              <a:t>Workshops:</a:t>
            </a:r>
            <a:endParaRPr/>
          </a:p>
          <a:p>
            <a:pPr indent="-342900" lvl="1" marL="914400" rtl="0" algn="l">
              <a:lnSpc>
                <a:spcPct val="100000"/>
              </a:lnSpc>
              <a:spcBef>
                <a:spcPts val="0"/>
              </a:spcBef>
              <a:spcAft>
                <a:spcPts val="0"/>
              </a:spcAft>
              <a:buSzPts val="1800"/>
              <a:buChar char="–"/>
            </a:pPr>
            <a:r>
              <a:rPr lang="en-US" sz="1800"/>
              <a:t>AI/OR Workshop II</a:t>
            </a:r>
            <a:endParaRPr sz="1800"/>
          </a:p>
          <a:p>
            <a:pPr indent="-342900" lvl="1" marL="914400" rtl="0" algn="l">
              <a:lnSpc>
                <a:spcPct val="100000"/>
              </a:lnSpc>
              <a:spcBef>
                <a:spcPts val="0"/>
              </a:spcBef>
              <a:spcAft>
                <a:spcPts val="0"/>
              </a:spcAft>
              <a:buSzPts val="1800"/>
              <a:buChar char="–"/>
            </a:pPr>
            <a:r>
              <a:rPr lang="en-US" sz="1800"/>
              <a:t>Mechanism Design for Improving Hardware Security</a:t>
            </a:r>
            <a:endParaRPr sz="1800"/>
          </a:p>
          <a:p>
            <a:pPr indent="-342900" lvl="1" marL="914400" rtl="0" algn="l">
              <a:lnSpc>
                <a:spcPct val="100000"/>
              </a:lnSpc>
              <a:spcBef>
                <a:spcPts val="0"/>
              </a:spcBef>
              <a:spcAft>
                <a:spcPts val="0"/>
              </a:spcAft>
              <a:buSzPts val="1800"/>
              <a:buChar char="–"/>
            </a:pPr>
            <a:r>
              <a:rPr lang="en-US" sz="1800"/>
              <a:t>Building Resilience to Climate Driven Extreme Events with Computing Innovations: In-Person Workshop</a:t>
            </a:r>
            <a:endParaRPr sz="1800"/>
          </a:p>
          <a:p>
            <a:pPr indent="-342900" lvl="1" marL="914400" rtl="0" algn="l">
              <a:spcBef>
                <a:spcPts val="0"/>
              </a:spcBef>
              <a:spcAft>
                <a:spcPts val="0"/>
              </a:spcAft>
              <a:buSzPts val="1800"/>
              <a:buChar char="–"/>
            </a:pPr>
            <a:r>
              <a:rPr lang="en-US" sz="1800"/>
              <a:t>Building Resilience to Climate Driven Extreme Events with Computing Innovations - Virtual Workshop</a:t>
            </a:r>
            <a:endParaRPr sz="1800"/>
          </a:p>
          <a:p>
            <a:pPr indent="-342900" lvl="1" marL="914400" rtl="0" algn="l">
              <a:spcBef>
                <a:spcPts val="0"/>
              </a:spcBef>
              <a:spcAft>
                <a:spcPts val="0"/>
              </a:spcAft>
              <a:buSzPts val="1800"/>
              <a:buChar char="–"/>
            </a:pPr>
            <a:r>
              <a:rPr lang="en-US" sz="1800"/>
              <a:t>Accessible Technology for All</a:t>
            </a:r>
            <a:endParaRPr sz="1800"/>
          </a:p>
          <a:p>
            <a:pPr indent="-342900" lvl="1" marL="914400" rtl="0" algn="l">
              <a:spcBef>
                <a:spcPts val="0"/>
              </a:spcBef>
              <a:spcAft>
                <a:spcPts val="0"/>
              </a:spcAft>
              <a:buSzPts val="1800"/>
              <a:buChar char="–"/>
            </a:pPr>
            <a:r>
              <a:rPr lang="en-US" sz="1800"/>
              <a:t>Community-Driven Approaches to Research in Technology and Society</a:t>
            </a:r>
            <a:endParaRPr sz="1800"/>
          </a:p>
          <a:p>
            <a:pPr indent="-342900" lvl="1" marL="914400" rtl="0" algn="l">
              <a:spcBef>
                <a:spcPts val="0"/>
              </a:spcBef>
              <a:spcAft>
                <a:spcPts val="0"/>
              </a:spcAft>
              <a:buSzPts val="1800"/>
              <a:buChar char="–"/>
            </a:pPr>
            <a:r>
              <a:rPr lang="en-US" sz="1800"/>
              <a:t>5 Year update to the Next Steps in Quantum Computing</a:t>
            </a:r>
            <a:endParaRPr sz="1800"/>
          </a:p>
          <a:p>
            <a:pPr indent="0" lvl="0" marL="914400" rtl="0" algn="l">
              <a:spcBef>
                <a:spcPts val="0"/>
              </a:spcBef>
              <a:spcAft>
                <a:spcPts val="0"/>
              </a:spcAft>
              <a:buNone/>
            </a:pPr>
            <a:r>
              <a:t/>
            </a:r>
            <a:endParaRPr sz="1800"/>
          </a:p>
          <a:p>
            <a:pPr indent="-381000" lvl="0" marL="457200" rtl="0" algn="l">
              <a:spcBef>
                <a:spcPts val="0"/>
              </a:spcBef>
              <a:spcAft>
                <a:spcPts val="0"/>
              </a:spcAft>
              <a:buSzPts val="2400"/>
              <a:buChar char="•"/>
            </a:pPr>
            <a:r>
              <a:rPr lang="en-US"/>
              <a:t>Whitepapers:</a:t>
            </a:r>
            <a:endParaRPr/>
          </a:p>
          <a:p>
            <a:pPr indent="-342900" lvl="1" marL="914400" rtl="0" algn="l">
              <a:spcBef>
                <a:spcPts val="0"/>
              </a:spcBef>
              <a:spcAft>
                <a:spcPts val="0"/>
              </a:spcAft>
              <a:buSzPts val="1800"/>
              <a:buChar char="–"/>
            </a:pPr>
            <a:r>
              <a:rPr lang="en-US" sz="1800"/>
              <a:t>Fostering Responsible Computing Research Report Recommendations for Computing Research Institutions: Actionable Steps</a:t>
            </a:r>
            <a:endParaRPr sz="1800"/>
          </a:p>
          <a:p>
            <a:pPr indent="-342900" lvl="1" marL="914400" rtl="0" algn="l">
              <a:spcBef>
                <a:spcPts val="0"/>
              </a:spcBef>
              <a:spcAft>
                <a:spcPts val="0"/>
              </a:spcAft>
              <a:buSzPts val="1800"/>
              <a:buChar char="–"/>
            </a:pPr>
            <a:r>
              <a:rPr lang="en-US" sz="1800"/>
              <a:t>Mid-cycle Update to the US National Robotics </a:t>
            </a:r>
            <a:r>
              <a:rPr lang="en-US" sz="1800">
                <a:highlight>
                  <a:schemeClr val="lt1"/>
                </a:highlight>
              </a:rPr>
              <a:t>Roadmap</a:t>
            </a:r>
            <a:endParaRPr sz="1800">
              <a:highlight>
                <a:schemeClr val="lt1"/>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g22ee7ef5009_2_37"/>
          <p:cNvSpPr txBox="1"/>
          <p:nvPr>
            <p:ph type="title"/>
          </p:nvPr>
        </p:nvSpPr>
        <p:spPr>
          <a:xfrm>
            <a:off x="457200" y="274625"/>
            <a:ext cx="86868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extLst>
                  <a:ext uri="http://customooxmlschemas.google.com/">
                    <go:slidesCustomData xmlns:go="http://customooxmlschemas.google.com/" textRoundtripDataId="1"/>
                  </a:ext>
                </a:extLst>
              </a:rPr>
              <a:t>Review of 2022-23 Activities</a:t>
            </a:r>
            <a:r>
              <a:rPr lang="en-US"/>
              <a:t> (cont.)</a:t>
            </a:r>
            <a:endParaRPr/>
          </a:p>
        </p:txBody>
      </p:sp>
      <p:sp>
        <p:nvSpPr>
          <p:cNvPr id="107" name="Google Shape;107;g22ee7ef5009_2_37"/>
          <p:cNvSpPr txBox="1"/>
          <p:nvPr>
            <p:ph idx="1" type="body"/>
          </p:nvPr>
        </p:nvSpPr>
        <p:spPr>
          <a:xfrm>
            <a:off x="400125" y="1161000"/>
            <a:ext cx="8625300" cy="4115700"/>
          </a:xfrm>
          <a:prstGeom prst="rect">
            <a:avLst/>
          </a:prstGeom>
          <a:noFill/>
          <a:ln>
            <a:noFill/>
          </a:ln>
        </p:spPr>
        <p:txBody>
          <a:bodyPr anchorCtr="0" anchor="t" bIns="45700" lIns="91425" spcFirstLastPara="1" rIns="91425" wrap="square" tIns="45700">
            <a:noAutofit/>
          </a:bodyPr>
          <a:lstStyle/>
          <a:p>
            <a:pPr indent="-381000" lvl="0" marL="457200" rtl="0" algn="l">
              <a:lnSpc>
                <a:spcPct val="100000"/>
              </a:lnSpc>
              <a:spcBef>
                <a:spcPts val="0"/>
              </a:spcBef>
              <a:spcAft>
                <a:spcPts val="0"/>
              </a:spcAft>
              <a:buClr>
                <a:srgbClr val="000000"/>
              </a:buClr>
              <a:buSzPts val="2400"/>
              <a:buChar char="•"/>
            </a:pPr>
            <a:r>
              <a:rPr lang="en-US">
                <a:solidFill>
                  <a:srgbClr val="000000"/>
                </a:solidFill>
              </a:rPr>
              <a:t>Requests for Information</a:t>
            </a:r>
            <a:r>
              <a:rPr lang="en-US">
                <a:solidFill>
                  <a:srgbClr val="000000"/>
                </a:solidFill>
              </a:rPr>
              <a:t>:</a:t>
            </a:r>
            <a:endParaRPr>
              <a:solidFill>
                <a:srgbClr val="000000"/>
              </a:solidFill>
            </a:endParaRPr>
          </a:p>
          <a:p>
            <a:pPr indent="-330200" lvl="1" marL="914400" rtl="0" algn="l">
              <a:spcBef>
                <a:spcPts val="1000"/>
              </a:spcBef>
              <a:spcAft>
                <a:spcPts val="0"/>
              </a:spcAft>
              <a:buClr>
                <a:srgbClr val="000000"/>
              </a:buClr>
              <a:buSzPts val="1600"/>
              <a:buChar char="–"/>
            </a:pPr>
            <a:r>
              <a:rPr lang="en-US" sz="1600">
                <a:solidFill>
                  <a:srgbClr val="000000"/>
                </a:solidFill>
              </a:rPr>
              <a:t>Response to Federal Video and Image Analytics Research and Development Action Plan </a:t>
            </a:r>
            <a:r>
              <a:rPr b="1" lang="en-US" sz="1600">
                <a:solidFill>
                  <a:srgbClr val="000000"/>
                </a:solidFill>
              </a:rPr>
              <a:t>(September)</a:t>
            </a:r>
            <a:endParaRPr b="1" sz="1600">
              <a:solidFill>
                <a:srgbClr val="000000"/>
              </a:solidFill>
            </a:endParaRPr>
          </a:p>
          <a:p>
            <a:pPr indent="-330200" lvl="1" marL="914400" rtl="0" algn="l">
              <a:spcBef>
                <a:spcPts val="1000"/>
              </a:spcBef>
              <a:spcAft>
                <a:spcPts val="0"/>
              </a:spcAft>
              <a:buClr>
                <a:srgbClr val="000000"/>
              </a:buClr>
              <a:buSzPts val="1600"/>
              <a:buChar char="–"/>
            </a:pPr>
            <a:r>
              <a:rPr lang="en-US" sz="1600">
                <a:solidFill>
                  <a:srgbClr val="000000"/>
                </a:solidFill>
              </a:rPr>
              <a:t>(CRA-I) and (CCC) Response to the Second Draft of the National Institute of Standards and Technology (NIST) Artificial Intelligence Risk Management Framework </a:t>
            </a:r>
            <a:r>
              <a:rPr b="1" lang="en-US" sz="1600"/>
              <a:t>(September)</a:t>
            </a:r>
            <a:endParaRPr sz="1600">
              <a:solidFill>
                <a:srgbClr val="000000"/>
              </a:solidFill>
            </a:endParaRPr>
          </a:p>
          <a:p>
            <a:pPr indent="-330200" lvl="1" marL="914400" rtl="0" algn="l">
              <a:spcBef>
                <a:spcPts val="1000"/>
              </a:spcBef>
              <a:spcAft>
                <a:spcPts val="0"/>
              </a:spcAft>
              <a:buClr>
                <a:srgbClr val="000000"/>
              </a:buClr>
              <a:buSzPts val="1600"/>
              <a:buChar char="–"/>
            </a:pPr>
            <a:r>
              <a:rPr lang="en-US" sz="1600">
                <a:solidFill>
                  <a:srgbClr val="000000"/>
                </a:solidFill>
              </a:rPr>
              <a:t>Response to the National Institute of Standards and Technology (NIST) Manufacturing USA Semiconductor Institutes Request for Information </a:t>
            </a:r>
            <a:r>
              <a:rPr b="1" lang="en-US" sz="1600"/>
              <a:t>(November)</a:t>
            </a:r>
            <a:endParaRPr sz="1600">
              <a:solidFill>
                <a:srgbClr val="000000"/>
              </a:solidFill>
            </a:endParaRPr>
          </a:p>
          <a:p>
            <a:pPr indent="-330200" lvl="1" marL="914400" rtl="0" algn="l">
              <a:spcBef>
                <a:spcPts val="1000"/>
              </a:spcBef>
              <a:spcAft>
                <a:spcPts val="0"/>
              </a:spcAft>
              <a:buClr>
                <a:srgbClr val="000000"/>
              </a:buClr>
              <a:buSzPts val="1600"/>
              <a:buChar char="–"/>
            </a:pPr>
            <a:r>
              <a:rPr lang="en-US" sz="1600">
                <a:solidFill>
                  <a:srgbClr val="000000"/>
                </a:solidFill>
              </a:rPr>
              <a:t>Response to the Office of Science and Technology Policy (OSTP) Request for Information on Digital Assets Research and Development </a:t>
            </a:r>
            <a:r>
              <a:rPr b="1" lang="en-US" sz="1600"/>
              <a:t>(March)</a:t>
            </a:r>
            <a:endParaRPr sz="1600">
              <a:solidFill>
                <a:srgbClr val="000000"/>
              </a:solidFill>
            </a:endParaRPr>
          </a:p>
          <a:p>
            <a:pPr indent="-330200" lvl="1" marL="914400" rtl="0" algn="l">
              <a:spcBef>
                <a:spcPts val="1000"/>
              </a:spcBef>
              <a:spcAft>
                <a:spcPts val="0"/>
              </a:spcAft>
              <a:buClr>
                <a:srgbClr val="000000"/>
              </a:buClr>
              <a:buSzPts val="1600"/>
              <a:buChar char="–"/>
            </a:pPr>
            <a:r>
              <a:rPr lang="en-US" sz="1600">
                <a:solidFill>
                  <a:srgbClr val="000000"/>
                </a:solidFill>
              </a:rPr>
              <a:t>Response to the Networking and Information Technology Research and Development (NITRD) National Coordination Office (NCO), and National Science Foundation (NSF) Request for Information on the 2023 Federal Cybersecurity Research and Development Strategic Plan Request for Information </a:t>
            </a:r>
            <a:r>
              <a:rPr b="1" lang="en-US" sz="1600"/>
              <a:t>(March)</a:t>
            </a:r>
            <a:endParaRPr sz="1600">
              <a:solidFill>
                <a:srgbClr val="000000"/>
              </a:solidFill>
            </a:endParaRPr>
          </a:p>
          <a:p>
            <a:pPr indent="-330200" lvl="1" marL="914400" rtl="0" algn="l">
              <a:spcBef>
                <a:spcPts val="1000"/>
              </a:spcBef>
              <a:spcAft>
                <a:spcPts val="0"/>
              </a:spcAft>
              <a:buClr>
                <a:srgbClr val="000000"/>
              </a:buClr>
              <a:buSzPts val="1600"/>
              <a:buChar char="–"/>
            </a:pPr>
            <a:r>
              <a:rPr lang="en-US" sz="1600">
                <a:solidFill>
                  <a:srgbClr val="000000"/>
                </a:solidFill>
              </a:rPr>
              <a:t>Response to the National Telecommunications and </a:t>
            </a:r>
            <a:r>
              <a:rPr lang="en-US" sz="1600">
                <a:solidFill>
                  <a:srgbClr val="000000"/>
                </a:solidFill>
                <a:highlight>
                  <a:schemeClr val="lt1"/>
                </a:highlight>
              </a:rPr>
              <a:t>Information </a:t>
            </a:r>
            <a:r>
              <a:rPr lang="en-US" sz="1600">
                <a:solidFill>
                  <a:srgbClr val="000000"/>
                </a:solidFill>
              </a:rPr>
              <a:t>Administration’s AI Accountability Request for Comm</a:t>
            </a:r>
            <a:r>
              <a:rPr lang="en-US" sz="1600">
                <a:solidFill>
                  <a:srgbClr val="000000"/>
                </a:solidFill>
                <a:highlight>
                  <a:schemeClr val="lt1"/>
                </a:highlight>
              </a:rPr>
              <a:t>ent </a:t>
            </a:r>
            <a:r>
              <a:rPr b="1" lang="en-US" sz="1600">
                <a:highlight>
                  <a:schemeClr val="lt1"/>
                </a:highlight>
              </a:rPr>
              <a:t>(June)</a:t>
            </a:r>
            <a:endParaRPr b="1" sz="1600">
              <a:highlight>
                <a:schemeClr val="lt1"/>
              </a:highlight>
            </a:endParaRPr>
          </a:p>
          <a:p>
            <a:pPr indent="-330200" lvl="1" marL="914400" rtl="0" algn="l">
              <a:spcBef>
                <a:spcPts val="1000"/>
              </a:spcBef>
              <a:spcAft>
                <a:spcPts val="1000"/>
              </a:spcAft>
              <a:buSzPts val="1600"/>
              <a:buChar char="–"/>
            </a:pPr>
            <a:r>
              <a:rPr lang="en-US" sz="1600">
                <a:highlight>
                  <a:schemeClr val="lt1"/>
                </a:highlight>
              </a:rPr>
              <a:t>Response to the Food and Drug Administration (FDA) Using AI and ML in the Development of Drug and Biological Products</a:t>
            </a:r>
            <a:r>
              <a:rPr b="1" lang="en-US" sz="1600">
                <a:highlight>
                  <a:schemeClr val="lt1"/>
                </a:highlight>
              </a:rPr>
              <a:t> (July)</a:t>
            </a:r>
            <a:endParaRPr b="1" sz="1600">
              <a:highlight>
                <a:schemeClr val="lt1"/>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g22ee7ef5009_4_100"/>
          <p:cNvSpPr txBox="1"/>
          <p:nvPr>
            <p:ph type="title"/>
          </p:nvPr>
        </p:nvSpPr>
        <p:spPr>
          <a:xfrm>
            <a:off x="457200" y="434288"/>
            <a:ext cx="82296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rgbClr val="A6093D"/>
              </a:buClr>
              <a:buSzPts val="2400"/>
              <a:buFont typeface="Arial"/>
              <a:buNone/>
            </a:pPr>
            <a:r>
              <a:rPr lang="en-US" sz="3200">
                <a:solidFill>
                  <a:srgbClr val="A6093D"/>
                </a:solidFill>
              </a:rPr>
              <a:t>NextGen AI</a:t>
            </a:r>
            <a:endParaRPr sz="3200">
              <a:solidFill>
                <a:srgbClr val="A6093D"/>
              </a:solidFill>
            </a:endParaRPr>
          </a:p>
        </p:txBody>
      </p:sp>
      <p:sp>
        <p:nvSpPr>
          <p:cNvPr id="113" name="Google Shape;113;g22ee7ef5009_4_100"/>
          <p:cNvSpPr txBox="1"/>
          <p:nvPr/>
        </p:nvSpPr>
        <p:spPr>
          <a:xfrm>
            <a:off x="350550" y="1272500"/>
            <a:ext cx="8442900" cy="4805700"/>
          </a:xfrm>
          <a:prstGeom prst="rect">
            <a:avLst/>
          </a:prstGeom>
          <a:noFill/>
          <a:ln>
            <a:noFill/>
          </a:ln>
        </p:spPr>
        <p:txBody>
          <a:bodyPr anchorCtr="0" anchor="t" bIns="91425" lIns="91425" spcFirstLastPara="1" rIns="91425" wrap="square" tIns="91425">
            <a:noAutofit/>
          </a:bodyPr>
          <a:lstStyle/>
          <a:p>
            <a:pPr indent="-368300" lvl="0" marL="914400" rtl="0" algn="l">
              <a:spcBef>
                <a:spcPts val="0"/>
              </a:spcBef>
              <a:spcAft>
                <a:spcPts val="0"/>
              </a:spcAft>
              <a:buClr>
                <a:schemeClr val="dk1"/>
              </a:buClr>
              <a:buSzPts val="2200"/>
              <a:buChar char="●"/>
            </a:pPr>
            <a:r>
              <a:rPr b="1" lang="en-US" sz="2200">
                <a:solidFill>
                  <a:schemeClr val="dk1"/>
                </a:solidFill>
              </a:rPr>
              <a:t>What we’re working on</a:t>
            </a:r>
            <a:endParaRPr b="1" sz="2200">
              <a:solidFill>
                <a:schemeClr val="dk1"/>
              </a:solidFill>
            </a:endParaRPr>
          </a:p>
          <a:p>
            <a:pPr indent="-355600" lvl="1" marL="1371600" rtl="0" algn="l">
              <a:lnSpc>
                <a:spcPct val="115000"/>
              </a:lnSpc>
              <a:spcBef>
                <a:spcPts val="0"/>
              </a:spcBef>
              <a:spcAft>
                <a:spcPts val="0"/>
              </a:spcAft>
              <a:buClr>
                <a:schemeClr val="dk1"/>
              </a:buClr>
              <a:buSzPts val="2000"/>
              <a:buChar char="○"/>
            </a:pPr>
            <a:r>
              <a:rPr lang="en-US" sz="2000" u="sng">
                <a:solidFill>
                  <a:schemeClr val="hlink"/>
                </a:solidFill>
                <a:hlinkClick r:id="rId3"/>
              </a:rPr>
              <a:t>RFI on National Priorities for Artificial Intelligence</a:t>
            </a:r>
            <a:r>
              <a:rPr lang="en-US" sz="2000">
                <a:solidFill>
                  <a:schemeClr val="hlink"/>
                </a:solidFill>
              </a:rPr>
              <a:t> </a:t>
            </a:r>
            <a:r>
              <a:rPr lang="en-US" sz="2000">
                <a:solidFill>
                  <a:schemeClr val="dk1"/>
                </a:solidFill>
              </a:rPr>
              <a:t>– submitted July 7</a:t>
            </a:r>
            <a:endParaRPr sz="2000">
              <a:solidFill>
                <a:schemeClr val="dk1"/>
              </a:solidFill>
            </a:endParaRPr>
          </a:p>
          <a:p>
            <a:pPr indent="-355600" lvl="1" marL="1371600" rtl="0" algn="l">
              <a:lnSpc>
                <a:spcPct val="115000"/>
              </a:lnSpc>
              <a:spcBef>
                <a:spcPts val="0"/>
              </a:spcBef>
              <a:spcAft>
                <a:spcPts val="0"/>
              </a:spcAft>
              <a:buClr>
                <a:schemeClr val="dk1"/>
              </a:buClr>
              <a:buSzPts val="2000"/>
              <a:buChar char="○"/>
            </a:pPr>
            <a:r>
              <a:rPr lang="en-US" sz="2000">
                <a:solidFill>
                  <a:schemeClr val="dk1"/>
                </a:solidFill>
              </a:rPr>
              <a:t>RFI on </a:t>
            </a:r>
            <a:r>
              <a:rPr lang="en-US" sz="2000" u="sng">
                <a:solidFill>
                  <a:srgbClr val="1155CC"/>
                </a:solidFill>
                <a:hlinkClick r:id="rId4">
                  <a:extLst>
                    <a:ext uri="{A12FA001-AC4F-418D-AE19-62706E023703}">
                      <ahyp:hlinkClr val="tx"/>
                    </a:ext>
                  </a:extLst>
                </a:hlinkClick>
              </a:rPr>
              <a:t>PCAST Working Group on Generative AI Invites Public Input</a:t>
            </a:r>
            <a:r>
              <a:rPr lang="en-US" sz="2200">
                <a:solidFill>
                  <a:schemeClr val="dk1"/>
                </a:solidFill>
              </a:rPr>
              <a:t> - due August 1</a:t>
            </a:r>
            <a:endParaRPr sz="2200">
              <a:solidFill>
                <a:schemeClr val="dk1"/>
              </a:solidFill>
            </a:endParaRPr>
          </a:p>
          <a:p>
            <a:pPr indent="-368300" lvl="0" marL="914400" rtl="0" algn="l">
              <a:spcBef>
                <a:spcPts val="0"/>
              </a:spcBef>
              <a:spcAft>
                <a:spcPts val="0"/>
              </a:spcAft>
              <a:buClr>
                <a:schemeClr val="dk1"/>
              </a:buClr>
              <a:buSzPts val="2200"/>
              <a:buChar char="●"/>
            </a:pPr>
            <a:r>
              <a:rPr b="1" lang="en-US" sz="2200">
                <a:solidFill>
                  <a:schemeClr val="dk1"/>
                </a:solidFill>
              </a:rPr>
              <a:t>What’s planned/in flight</a:t>
            </a:r>
            <a:endParaRPr b="1" sz="2200">
              <a:solidFill>
                <a:schemeClr val="dk1"/>
              </a:solidFill>
            </a:endParaRPr>
          </a:p>
          <a:p>
            <a:pPr indent="-355600" lvl="1" marL="1371600" rtl="0" algn="l">
              <a:lnSpc>
                <a:spcPct val="115000"/>
              </a:lnSpc>
              <a:spcBef>
                <a:spcPts val="0"/>
              </a:spcBef>
              <a:spcAft>
                <a:spcPts val="0"/>
              </a:spcAft>
              <a:buClr>
                <a:schemeClr val="dk1"/>
              </a:buClr>
              <a:buSzPts val="2000"/>
              <a:buChar char="○"/>
            </a:pPr>
            <a:r>
              <a:rPr lang="en-US" sz="2200">
                <a:solidFill>
                  <a:schemeClr val="dk1"/>
                </a:solidFill>
              </a:rPr>
              <a:t>2024 Robotics Roadmap Update, led by Henrik Christensen with CCC support</a:t>
            </a:r>
            <a:endParaRPr sz="2200">
              <a:solidFill>
                <a:schemeClr val="dk1"/>
              </a:solidFill>
            </a:endParaRPr>
          </a:p>
          <a:p>
            <a:pPr indent="-368300" lvl="2" marL="1828800" rtl="0" algn="l">
              <a:lnSpc>
                <a:spcPct val="115000"/>
              </a:lnSpc>
              <a:spcBef>
                <a:spcPts val="0"/>
              </a:spcBef>
              <a:spcAft>
                <a:spcPts val="0"/>
              </a:spcAft>
              <a:buClr>
                <a:schemeClr val="dk1"/>
              </a:buClr>
              <a:buSzPts val="2200"/>
              <a:buChar char="■"/>
            </a:pPr>
            <a:r>
              <a:rPr lang="en-US" sz="2200">
                <a:solidFill>
                  <a:schemeClr val="dk1"/>
                </a:solidFill>
              </a:rPr>
              <a:t>Call for whitepapers out soon</a:t>
            </a:r>
            <a:endParaRPr sz="2200">
              <a:solidFill>
                <a:schemeClr val="dk1"/>
              </a:solidFill>
            </a:endParaRPr>
          </a:p>
          <a:p>
            <a:pPr indent="-368300" lvl="2" marL="1828800" rtl="0" algn="l">
              <a:lnSpc>
                <a:spcPct val="115000"/>
              </a:lnSpc>
              <a:spcBef>
                <a:spcPts val="0"/>
              </a:spcBef>
              <a:spcAft>
                <a:spcPts val="0"/>
              </a:spcAft>
              <a:buClr>
                <a:schemeClr val="dk1"/>
              </a:buClr>
              <a:buSzPts val="2200"/>
              <a:buChar char="■"/>
            </a:pPr>
            <a:r>
              <a:rPr lang="en-US" sz="2200">
                <a:solidFill>
                  <a:schemeClr val="dk1"/>
                </a:solidFill>
              </a:rPr>
              <a:t>Workshops planned in Philadelphia (9/8), Austin (11/30), and Phoenix (12/7)</a:t>
            </a:r>
            <a:endParaRPr sz="2200">
              <a:solidFill>
                <a:schemeClr val="dk1"/>
              </a:solidFill>
            </a:endParaRPr>
          </a:p>
          <a:p>
            <a:pPr indent="0" lvl="0" marL="914400" rtl="0" algn="l">
              <a:lnSpc>
                <a:spcPct val="115000"/>
              </a:lnSpc>
              <a:spcBef>
                <a:spcPts val="0"/>
              </a:spcBef>
              <a:spcAft>
                <a:spcPts val="0"/>
              </a:spcAft>
              <a:buNone/>
            </a:pPr>
            <a:r>
              <a:t/>
            </a:r>
            <a:endParaRPr sz="20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g22ee7ef5009_4_105"/>
          <p:cNvSpPr txBox="1"/>
          <p:nvPr>
            <p:ph type="title"/>
          </p:nvPr>
        </p:nvSpPr>
        <p:spPr>
          <a:xfrm>
            <a:off x="457200" y="434288"/>
            <a:ext cx="82296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rgbClr val="A6093D"/>
              </a:buClr>
              <a:buSzPts val="2400"/>
              <a:buFont typeface="Arial"/>
              <a:buNone/>
            </a:pPr>
            <a:r>
              <a:rPr lang="en-US" sz="3200"/>
              <a:t>Unique Ways to Compute</a:t>
            </a:r>
            <a:endParaRPr sz="3200"/>
          </a:p>
        </p:txBody>
      </p:sp>
      <p:sp>
        <p:nvSpPr>
          <p:cNvPr id="119" name="Google Shape;119;g22ee7ef5009_4_105"/>
          <p:cNvSpPr txBox="1"/>
          <p:nvPr/>
        </p:nvSpPr>
        <p:spPr>
          <a:xfrm>
            <a:off x="149675" y="1368000"/>
            <a:ext cx="7852200" cy="4122000"/>
          </a:xfrm>
          <a:prstGeom prst="rect">
            <a:avLst/>
          </a:prstGeom>
          <a:noFill/>
          <a:ln>
            <a:noFill/>
          </a:ln>
        </p:spPr>
        <p:txBody>
          <a:bodyPr anchorCtr="0" anchor="t" bIns="91425" lIns="91425" spcFirstLastPara="1" rIns="91425" wrap="square" tIns="91425">
            <a:noAutofit/>
          </a:bodyPr>
          <a:lstStyle/>
          <a:p>
            <a:pPr indent="-368300" lvl="0" marL="914400" rtl="0" algn="l">
              <a:lnSpc>
                <a:spcPct val="100000"/>
              </a:lnSpc>
              <a:spcBef>
                <a:spcPts val="0"/>
              </a:spcBef>
              <a:spcAft>
                <a:spcPts val="0"/>
              </a:spcAft>
              <a:buClr>
                <a:schemeClr val="dk1"/>
              </a:buClr>
              <a:buSzPts val="2200"/>
              <a:buChar char="●"/>
            </a:pPr>
            <a:r>
              <a:rPr b="1" lang="en-US" sz="2200">
                <a:solidFill>
                  <a:schemeClr val="dk1"/>
                </a:solidFill>
              </a:rPr>
              <a:t>What we’re working on</a:t>
            </a:r>
            <a:endParaRPr b="1" sz="2200">
              <a:solidFill>
                <a:schemeClr val="dk1"/>
              </a:solidFill>
            </a:endParaRPr>
          </a:p>
          <a:p>
            <a:pPr indent="-368300" lvl="1" marL="1371600" rtl="0" algn="l">
              <a:lnSpc>
                <a:spcPct val="100000"/>
              </a:lnSpc>
              <a:spcBef>
                <a:spcPts val="0"/>
              </a:spcBef>
              <a:spcAft>
                <a:spcPts val="0"/>
              </a:spcAft>
              <a:buClr>
                <a:schemeClr val="dk1"/>
              </a:buClr>
              <a:buSzPts val="2200"/>
              <a:buChar char="○"/>
            </a:pPr>
            <a:r>
              <a:rPr lang="en-US" sz="2200">
                <a:solidFill>
                  <a:schemeClr val="dk1"/>
                </a:solidFill>
              </a:rPr>
              <a:t>Quantum Workshop 5-Year Update: Drafting Report</a:t>
            </a:r>
            <a:endParaRPr sz="2200">
              <a:solidFill>
                <a:schemeClr val="dk1"/>
              </a:solidFill>
            </a:endParaRPr>
          </a:p>
          <a:p>
            <a:pPr indent="-368300" lvl="0" marL="914400" rtl="0" algn="l">
              <a:lnSpc>
                <a:spcPct val="100000"/>
              </a:lnSpc>
              <a:spcBef>
                <a:spcPts val="0"/>
              </a:spcBef>
              <a:spcAft>
                <a:spcPts val="0"/>
              </a:spcAft>
              <a:buClr>
                <a:schemeClr val="dk1"/>
              </a:buClr>
              <a:buSzPts val="2200"/>
              <a:buChar char="●"/>
            </a:pPr>
            <a:r>
              <a:rPr b="1" lang="en-US" sz="2200">
                <a:solidFill>
                  <a:schemeClr val="dk1"/>
                </a:solidFill>
              </a:rPr>
              <a:t>What’s planned/in flight</a:t>
            </a:r>
            <a:endParaRPr b="1" sz="2200">
              <a:solidFill>
                <a:schemeClr val="dk1"/>
              </a:solidFill>
            </a:endParaRPr>
          </a:p>
          <a:p>
            <a:pPr indent="-368300" lvl="1" marL="1371600" rtl="0" algn="l">
              <a:lnSpc>
                <a:spcPct val="100000"/>
              </a:lnSpc>
              <a:spcBef>
                <a:spcPts val="0"/>
              </a:spcBef>
              <a:spcAft>
                <a:spcPts val="0"/>
              </a:spcAft>
              <a:buClr>
                <a:schemeClr val="dk1"/>
              </a:buClr>
              <a:buSzPts val="2200"/>
              <a:buChar char="○"/>
            </a:pPr>
            <a:r>
              <a:rPr lang="en-US" sz="2200">
                <a:solidFill>
                  <a:schemeClr val="dk1"/>
                </a:solidFill>
              </a:rPr>
              <a:t>Systems and Applications Challenges for the Emerging </a:t>
            </a:r>
            <a:r>
              <a:rPr lang="en-US" sz="2200">
                <a:solidFill>
                  <a:schemeClr val="dk1"/>
                </a:solidFill>
              </a:rPr>
              <a:t>Bazaar of Accelerators - August 9-10</a:t>
            </a:r>
            <a:endParaRPr sz="2200">
              <a:solidFill>
                <a:schemeClr val="dk1"/>
              </a:solidFill>
            </a:endParaRPr>
          </a:p>
          <a:p>
            <a:pPr indent="-368300" lvl="2" marL="1828800" rtl="0" algn="l">
              <a:lnSpc>
                <a:spcPct val="100000"/>
              </a:lnSpc>
              <a:spcBef>
                <a:spcPts val="0"/>
              </a:spcBef>
              <a:spcAft>
                <a:spcPts val="0"/>
              </a:spcAft>
              <a:buClr>
                <a:schemeClr val="dk1"/>
              </a:buClr>
              <a:buSzPts val="2200"/>
              <a:buChar char="■"/>
            </a:pPr>
            <a:r>
              <a:rPr lang="en-US" sz="2200">
                <a:solidFill>
                  <a:schemeClr val="dk1"/>
                </a:solidFill>
              </a:rPr>
              <a:t>(Katie Schuman of University of </a:t>
            </a:r>
            <a:r>
              <a:rPr lang="en-US" sz="2200">
                <a:solidFill>
                  <a:schemeClr val="dk1"/>
                </a:solidFill>
              </a:rPr>
              <a:t>Tennessee</a:t>
            </a:r>
            <a:r>
              <a:rPr lang="en-US" sz="2200">
                <a:solidFill>
                  <a:schemeClr val="dk1"/>
                </a:solidFill>
              </a:rPr>
              <a:t>, Knoxville, John Shalf of LBNL, and Tom Conte of Georgia Tech)</a:t>
            </a:r>
            <a:endParaRPr sz="22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g22ee7ef5009_4_110"/>
          <p:cNvSpPr txBox="1"/>
          <p:nvPr>
            <p:ph type="title"/>
          </p:nvPr>
        </p:nvSpPr>
        <p:spPr>
          <a:xfrm>
            <a:off x="457200" y="434288"/>
            <a:ext cx="82296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rgbClr val="A6093D"/>
              </a:buClr>
              <a:buSzPts val="2400"/>
              <a:buFont typeface="Arial"/>
              <a:buNone/>
            </a:pPr>
            <a:r>
              <a:rPr lang="en-US" sz="3200"/>
              <a:t>Computing Challenges to Humanity: Climate</a:t>
            </a:r>
            <a:endParaRPr sz="3200"/>
          </a:p>
        </p:txBody>
      </p:sp>
      <p:sp>
        <p:nvSpPr>
          <p:cNvPr id="125" name="Google Shape;125;g22ee7ef5009_4_110"/>
          <p:cNvSpPr txBox="1"/>
          <p:nvPr/>
        </p:nvSpPr>
        <p:spPr>
          <a:xfrm>
            <a:off x="645900" y="1494975"/>
            <a:ext cx="7852200" cy="4122000"/>
          </a:xfrm>
          <a:prstGeom prst="rect">
            <a:avLst/>
          </a:prstGeom>
          <a:noFill/>
          <a:ln>
            <a:noFill/>
          </a:ln>
        </p:spPr>
        <p:txBody>
          <a:bodyPr anchorCtr="0" anchor="t" bIns="91425" lIns="91425" spcFirstLastPara="1" rIns="91425" wrap="square" tIns="91425">
            <a:noAutofit/>
          </a:bodyPr>
          <a:lstStyle/>
          <a:p>
            <a:pPr indent="-368300" lvl="0" marL="914400" rtl="0" algn="l">
              <a:lnSpc>
                <a:spcPct val="115000"/>
              </a:lnSpc>
              <a:spcBef>
                <a:spcPts val="0"/>
              </a:spcBef>
              <a:spcAft>
                <a:spcPts val="0"/>
              </a:spcAft>
              <a:buClr>
                <a:schemeClr val="dk1"/>
              </a:buClr>
              <a:buSzPts val="2200"/>
              <a:buChar char="●"/>
            </a:pPr>
            <a:r>
              <a:rPr b="1" lang="en-US" sz="2200">
                <a:solidFill>
                  <a:schemeClr val="dk1"/>
                </a:solidFill>
              </a:rPr>
              <a:t>What we’re working on:</a:t>
            </a:r>
            <a:endParaRPr b="1" sz="2200">
              <a:solidFill>
                <a:schemeClr val="dk1"/>
              </a:solidFill>
            </a:endParaRPr>
          </a:p>
          <a:p>
            <a:pPr indent="-368300" lvl="1" marL="1371600" rtl="0" algn="l">
              <a:lnSpc>
                <a:spcPct val="115000"/>
              </a:lnSpc>
              <a:spcBef>
                <a:spcPts val="0"/>
              </a:spcBef>
              <a:spcAft>
                <a:spcPts val="0"/>
              </a:spcAft>
              <a:buClr>
                <a:schemeClr val="dk1"/>
              </a:buClr>
              <a:buSzPts val="2200"/>
              <a:buChar char="○"/>
            </a:pPr>
            <a:r>
              <a:rPr lang="en-US" sz="2200">
                <a:solidFill>
                  <a:schemeClr val="dk1"/>
                </a:solidFill>
              </a:rPr>
              <a:t>Building out a network of people who work at the boundary of computing research and climate change</a:t>
            </a:r>
            <a:endParaRPr sz="2200">
              <a:solidFill>
                <a:schemeClr val="dk1"/>
              </a:solidFill>
            </a:endParaRPr>
          </a:p>
          <a:p>
            <a:pPr indent="-368300" lvl="1" marL="1371600" rtl="0" algn="l">
              <a:lnSpc>
                <a:spcPct val="115000"/>
              </a:lnSpc>
              <a:spcBef>
                <a:spcPts val="0"/>
              </a:spcBef>
              <a:spcAft>
                <a:spcPts val="0"/>
              </a:spcAft>
              <a:buClr>
                <a:schemeClr val="dk1"/>
              </a:buClr>
              <a:buSzPts val="2200"/>
              <a:buChar char="○"/>
            </a:pPr>
            <a:r>
              <a:rPr lang="en-US" sz="2200">
                <a:solidFill>
                  <a:schemeClr val="dk1"/>
                </a:solidFill>
              </a:rPr>
              <a:t>Sending to the CRA Socially Responsible Computing Group for comments, then sending out to the community (CRA Board, participants of workshops, roundtables, etc.)</a:t>
            </a:r>
            <a:endParaRPr sz="2200">
              <a:solidFill>
                <a:schemeClr val="dk1"/>
              </a:solidFill>
            </a:endParaRPr>
          </a:p>
          <a:p>
            <a:pPr indent="-368300" lvl="1" marL="1371600" rtl="0" algn="l">
              <a:lnSpc>
                <a:spcPct val="115000"/>
              </a:lnSpc>
              <a:spcBef>
                <a:spcPts val="0"/>
              </a:spcBef>
              <a:spcAft>
                <a:spcPts val="0"/>
              </a:spcAft>
              <a:buClr>
                <a:schemeClr val="dk1"/>
              </a:buClr>
              <a:buSzPts val="2200"/>
              <a:buChar char="○"/>
            </a:pPr>
            <a:r>
              <a:rPr lang="en-US" sz="2200">
                <a:solidFill>
                  <a:schemeClr val="dk1"/>
                </a:solidFill>
              </a:rPr>
              <a:t>Form Link: </a:t>
            </a:r>
            <a:r>
              <a:rPr lang="en-US" sz="2200" u="sng">
                <a:solidFill>
                  <a:schemeClr val="hlink"/>
                </a:solidFill>
                <a:hlinkClick r:id="rId3"/>
              </a:rPr>
              <a:t>https://form.jotform.com/231794819872169</a:t>
            </a:r>
            <a:endParaRPr sz="2200">
              <a:solidFill>
                <a:schemeClr val="dk1"/>
              </a:solidFill>
            </a:endParaRPr>
          </a:p>
          <a:p>
            <a:pPr indent="0" lvl="0" marL="0" rtl="0" algn="l">
              <a:lnSpc>
                <a:spcPct val="115000"/>
              </a:lnSpc>
              <a:spcBef>
                <a:spcPts val="0"/>
              </a:spcBef>
              <a:spcAft>
                <a:spcPts val="0"/>
              </a:spcAft>
              <a:buNone/>
            </a:pPr>
            <a:r>
              <a:t/>
            </a:r>
            <a:endParaRPr sz="2200">
              <a:solidFill>
                <a:schemeClr val="dk1"/>
              </a:solidFill>
            </a:endParaRPr>
          </a:p>
          <a:p>
            <a:pPr indent="0" lvl="0" marL="0" rtl="0" algn="l">
              <a:lnSpc>
                <a:spcPct val="115000"/>
              </a:lnSpc>
              <a:spcBef>
                <a:spcPts val="0"/>
              </a:spcBef>
              <a:spcAft>
                <a:spcPts val="0"/>
              </a:spcAft>
              <a:buNone/>
            </a:pPr>
            <a:r>
              <a:t/>
            </a:r>
            <a:endParaRPr sz="2200">
              <a:solidFill>
                <a:schemeClr val="dk1"/>
              </a:solidFill>
            </a:endParaRPr>
          </a:p>
          <a:p>
            <a:pPr indent="0" lvl="0" marL="0" rtl="0" algn="l">
              <a:lnSpc>
                <a:spcPct val="115000"/>
              </a:lnSpc>
              <a:spcBef>
                <a:spcPts val="0"/>
              </a:spcBef>
              <a:spcAft>
                <a:spcPts val="0"/>
              </a:spcAft>
              <a:buNone/>
            </a:pPr>
            <a:r>
              <a:t/>
            </a:r>
            <a:endParaRPr sz="2200">
              <a:solidFill>
                <a:schemeClr val="dk1"/>
              </a:solidFill>
            </a:endParaRPr>
          </a:p>
          <a:p>
            <a:pPr indent="0" lvl="0" marL="0" rtl="0" algn="l">
              <a:lnSpc>
                <a:spcPct val="115000"/>
              </a:lnSpc>
              <a:spcBef>
                <a:spcPts val="0"/>
              </a:spcBef>
              <a:spcAft>
                <a:spcPts val="0"/>
              </a:spcAft>
              <a:buNone/>
            </a:pPr>
            <a:r>
              <a:t/>
            </a:r>
            <a:endParaRPr sz="2200">
              <a:solidFill>
                <a:schemeClr val="dk1"/>
              </a:solidFill>
            </a:endParaRPr>
          </a:p>
          <a:p>
            <a:pPr indent="0" lvl="0" marL="0" rtl="0" algn="l">
              <a:lnSpc>
                <a:spcPct val="115000"/>
              </a:lnSpc>
              <a:spcBef>
                <a:spcPts val="0"/>
              </a:spcBef>
              <a:spcAft>
                <a:spcPts val="0"/>
              </a:spcAft>
              <a:buNone/>
            </a:pPr>
            <a:r>
              <a:t/>
            </a:r>
            <a:endParaRPr sz="2200">
              <a:solidFill>
                <a:schemeClr val="dk1"/>
              </a:solidFill>
            </a:endParaRPr>
          </a:p>
          <a:p>
            <a:pPr indent="0" lvl="0" marL="0" rtl="0" algn="l">
              <a:lnSpc>
                <a:spcPct val="115000"/>
              </a:lnSpc>
              <a:spcBef>
                <a:spcPts val="0"/>
              </a:spcBef>
              <a:spcAft>
                <a:spcPts val="0"/>
              </a:spcAft>
              <a:buNone/>
            </a:pPr>
            <a:r>
              <a:t/>
            </a:r>
            <a:endParaRPr sz="2200">
              <a:solidFill>
                <a:schemeClr val="dk1"/>
              </a:solidFill>
            </a:endParaRPr>
          </a:p>
          <a:p>
            <a:pPr indent="0" lvl="0" marL="0" rtl="0" algn="l">
              <a:lnSpc>
                <a:spcPct val="115000"/>
              </a:lnSpc>
              <a:spcBef>
                <a:spcPts val="0"/>
              </a:spcBef>
              <a:spcAft>
                <a:spcPts val="0"/>
              </a:spcAft>
              <a:buNone/>
            </a:pPr>
            <a:r>
              <a:t/>
            </a:r>
            <a:endParaRPr sz="2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2014-06-10T18:23:13Z</dcterms:created>
  <dc:creator>Jileen Hohle</dc:creator>
</cp:coreProperties>
</file>