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57" r:id="rId3"/>
    <p:sldId id="260" r:id="rId4"/>
    <p:sldId id="263" r:id="rId5"/>
    <p:sldId id="316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ri Douglas" initials="" lastIdx="23" clrIdx="0"/>
  <p:cmAuthor id="1" name="Helen Wright" initials="HW" lastIdx="8" clrIdx="1"/>
  <p:cmAuthor id="2" name="Elizabeth Bradley" initials="EB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2"/>
    <a:srgbClr val="AADB1E"/>
    <a:srgbClr val="FFFFFF"/>
    <a:srgbClr val="A60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9" autoAdjust="0"/>
    <p:restoredTop sz="96272" autoAdjust="0"/>
  </p:normalViewPr>
  <p:slideViewPr>
    <p:cSldViewPr snapToGrid="0" snapToObjects="1">
      <p:cViewPr varScale="1">
        <p:scale>
          <a:sx n="126" d="100"/>
          <a:sy n="126" d="100"/>
        </p:scale>
        <p:origin x="22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C26F-B9E8-1140-9F04-B288EA774F9B}" type="datetime1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5C07-2D53-974B-BCA8-8DEFD401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08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E85A9-4929-EB40-8503-34D462203463}" type="datetime1">
              <a:rPr lang="en-US" smtClean="0"/>
              <a:t>3/12/21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1F00-4222-FC42-98D7-D3B88C16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73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4213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For more information, see </a:t>
            </a:r>
            <a:r>
              <a:rPr lang="en-US" dirty="0" err="1"/>
              <a:t>www.cra.org</a:t>
            </a:r>
            <a:r>
              <a:rPr lang="en-US" dirty="0"/>
              <a:t> and </a:t>
            </a:r>
            <a:r>
              <a:rPr lang="en-US" dirty="0" err="1"/>
              <a:t>www.cra.org</a:t>
            </a:r>
            <a:r>
              <a:rPr lang="en-US" dirty="0"/>
              <a:t>/ccc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139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2625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400" cy="41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48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Think of CCC is a bridge between the CS research community, the funders of that research, and the beneficiaries of that research.  We work to promote the health of that enterprise.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26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464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Full bios at https://</a:t>
            </a:r>
            <a:r>
              <a:rPr lang="en-US" dirty="0" err="1"/>
              <a:t>cra.org</a:t>
            </a:r>
            <a:r>
              <a:rPr lang="en-US" dirty="0"/>
              <a:t>/ccc/about/ccc-council-members/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1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98706"/>
            <a:ext cx="9144000" cy="849661"/>
          </a:xfrm>
        </p:spPr>
        <p:txBody>
          <a:bodyPr>
            <a:noAutofit/>
          </a:bodyPr>
          <a:lstStyle>
            <a:lvl1pPr>
              <a:defRPr sz="3400" b="1" i="0" cap="all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11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pic>
        <p:nvPicPr>
          <p:cNvPr id="9" name="Picture 8" descr="bottom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032"/>
            <a:ext cx="9144000" cy="111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1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E581-9C5D-2741-90B8-7D58B88A1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745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  <a:defRPr sz="3200" b="1" i="0" cap="none">
                <a:solidFill>
                  <a:srgbClr val="A60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093D"/>
              </a:buClr>
              <a:buSzPts val="2000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–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»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24" name="Google Shape;24;p3" descr="topb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425" y="5893948"/>
            <a:ext cx="2091542" cy="7046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43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6047"/>
            <a:ext cx="7772400" cy="784442"/>
          </a:xfrm>
        </p:spPr>
        <p:txBody>
          <a:bodyPr anchor="t">
            <a:normAutofit/>
          </a:bodyPr>
          <a:lstStyle>
            <a:lvl1pPr algn="ctr"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A6093D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>
                <a:latin typeface="Arial"/>
              </a:defRPr>
            </a:lvl1pPr>
            <a:lvl2pPr>
              <a:buClr>
                <a:srgbClr val="A6093D"/>
              </a:buClr>
              <a:defRPr sz="1800">
                <a:latin typeface="Arial"/>
              </a:defRPr>
            </a:lvl2pPr>
            <a:lvl3pPr>
              <a:buClr>
                <a:srgbClr val="A6093D"/>
              </a:buClr>
              <a:defRPr sz="1800">
                <a:latin typeface="Arial"/>
              </a:defRPr>
            </a:lvl3pPr>
            <a:lvl4pPr>
              <a:buClr>
                <a:srgbClr val="A6093D"/>
              </a:buClr>
              <a:defRPr sz="1800">
                <a:latin typeface="Arial"/>
              </a:defRPr>
            </a:lvl4pPr>
            <a:lvl5pPr>
              <a:buClr>
                <a:srgbClr val="A6093D"/>
              </a:buClr>
              <a:defRPr sz="18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A6093D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7657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5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115789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2400">
                <a:solidFill>
                  <a:schemeClr val="tx1"/>
                </a:solidFill>
                <a:latin typeface="Arial"/>
              </a:defRPr>
            </a:lvl1pPr>
            <a:lvl2pPr>
              <a:buClr>
                <a:srgbClr val="A6093D"/>
              </a:buClr>
              <a:defRPr sz="2000">
                <a:solidFill>
                  <a:schemeClr val="tx1"/>
                </a:solidFill>
                <a:latin typeface="Arial"/>
              </a:defRPr>
            </a:lvl2pPr>
            <a:lvl3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3pPr>
            <a:lvl4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4pPr>
            <a:lvl5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89FA-E85E-2246-973C-FA5BF0DBB4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18" Type="http://schemas.openxmlformats.org/officeDocument/2006/relationships/image" Target="../media/image30.jpg"/><Relationship Id="rId3" Type="http://schemas.openxmlformats.org/officeDocument/2006/relationships/image" Target="../media/image15.png"/><Relationship Id="rId21" Type="http://schemas.openxmlformats.org/officeDocument/2006/relationships/image" Target="../media/image33.jp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jpg"/><Relationship Id="rId20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24" Type="http://schemas.openxmlformats.org/officeDocument/2006/relationships/image" Target="../media/image36.png"/><Relationship Id="rId5" Type="http://schemas.openxmlformats.org/officeDocument/2006/relationships/image" Target="../media/image17.jpg"/><Relationship Id="rId15" Type="http://schemas.openxmlformats.org/officeDocument/2006/relationships/image" Target="../media/image27.png"/><Relationship Id="rId23" Type="http://schemas.openxmlformats.org/officeDocument/2006/relationships/image" Target="../media/image35.jpg"/><Relationship Id="rId10" Type="http://schemas.openxmlformats.org/officeDocument/2006/relationships/image" Target="../media/image22.jpg"/><Relationship Id="rId19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g"/><Relationship Id="rId22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49" y="3128963"/>
            <a:ext cx="6615113" cy="2286741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Ann Schwartz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Drobnis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Director</a:t>
            </a:r>
          </a:p>
          <a:p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adrobnis@cra.org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March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6717"/>
            <a:ext cx="9144000" cy="849661"/>
          </a:xfrm>
        </p:spPr>
        <p:txBody>
          <a:bodyPr/>
          <a:lstStyle/>
          <a:p>
            <a:r>
              <a:rPr lang="en-US" dirty="0"/>
              <a:t>The Computing Community Consortium (CCC)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1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5848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dirty="0"/>
              <a:t>THE COMPUTING COMMUNITY CONSORTIUM (CCC)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291305" y="1587069"/>
            <a:ext cx="6606750" cy="496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4163" lvl="0" indent="-2825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Established in 2006 as a standing committee of the Computing Research Association (CRA)</a:t>
            </a:r>
            <a:endParaRPr dirty="0"/>
          </a:p>
          <a:p>
            <a:pPr marL="284163" lvl="0" indent="-282575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Funded by NSF under a Cooperative Agreement</a:t>
            </a:r>
            <a:endParaRPr dirty="0"/>
          </a:p>
          <a:p>
            <a:pPr marL="603251" lvl="1" indent="-282575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Third four-year award began in April 2018</a:t>
            </a:r>
            <a:endParaRPr dirty="0"/>
          </a:p>
          <a:p>
            <a:pPr marL="203201" lvl="0" indent="-203201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400"/>
              <a:buChar char="•"/>
            </a:pPr>
            <a:r>
              <a:rPr lang="en-US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Facilitates the development of a bold, multi-themed vision for computing research and communicates that vision to stakeholders</a:t>
            </a:r>
            <a:endParaRPr b="1" dirty="0">
              <a:solidFill>
                <a:srgbClr val="980000"/>
              </a:solidFill>
            </a:endParaRPr>
          </a:p>
          <a:p>
            <a:pPr marL="284163" lvl="0" indent="-282575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Led by a broad-based Council</a:t>
            </a:r>
            <a:endParaRPr dirty="0"/>
          </a:p>
          <a:p>
            <a:pPr marL="284163" lvl="0" indent="-282575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Staff based at CRA</a:t>
            </a:r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6665012" y="1821212"/>
            <a:ext cx="2365380" cy="16391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09648" y="2297211"/>
            <a:ext cx="652520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16977" y="1899428"/>
            <a:ext cx="745737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96966" y="2400083"/>
            <a:ext cx="652520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70047" y="2831170"/>
            <a:ext cx="652520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03472" y="2381337"/>
            <a:ext cx="69912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CRA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0483" y="2356401"/>
            <a:ext cx="699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CCC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3672" y="1947904"/>
            <a:ext cx="99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CRA-WP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7028" y="2484449"/>
            <a:ext cx="99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CRA-E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6659" y="2788313"/>
            <a:ext cx="99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Govt</a:t>
            </a:r>
            <a:endParaRPr lang="en-US" sz="1200" dirty="0"/>
          </a:p>
          <a:p>
            <a:r>
              <a:rPr lang="en-US" sz="1200" dirty="0" err="1"/>
              <a:t>Affrs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7166974" y="2913664"/>
            <a:ext cx="652520" cy="4194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79016" y="2986048"/>
            <a:ext cx="99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CERP</a:t>
            </a:r>
          </a:p>
        </p:txBody>
      </p:sp>
    </p:spTree>
    <p:extLst>
      <p:ext uri="{BB962C8B-B14F-4D97-AF65-F5344CB8AC3E}">
        <p14:creationId xmlns:p14="http://schemas.microsoft.com/office/powerpoint/2010/main" val="12802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dirty="0"/>
              <a:t>OUR MISSION</a:t>
            </a:r>
            <a:endParaRPr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325591"/>
            <a:ext cx="8140535" cy="525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Enable the pursuit of innovative, high-impact research that aligns with pressing national and global challenges</a:t>
            </a:r>
          </a:p>
          <a:p>
            <a:pPr marL="15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CCC is of, by, and for the computing research community: a responsive, respected, visionary organization that seeks diversity, equity, and inclusivity in all of its activities. </a:t>
            </a:r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CCC is a powerful convener that brings together thought leaders from industry, academia, and government to articulate and advance compelling research visions.</a:t>
            </a:r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CCC is an effective communicator with stakeholders, policymakers, the public, and the broad computing research community regarding the substance, and the importance, of those visions.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9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333829" y="4611878"/>
            <a:ext cx="1846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457200" y="124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dirty="0"/>
              <a:t>HOW WE DO THIS</a:t>
            </a:r>
            <a:endParaRPr dirty="0"/>
          </a:p>
        </p:txBody>
      </p:sp>
      <p:sp>
        <p:nvSpPr>
          <p:cNvPr id="175" name="Google Shape;175;p21"/>
          <p:cNvSpPr txBox="1"/>
          <p:nvPr/>
        </p:nvSpPr>
        <p:spPr>
          <a:xfrm>
            <a:off x="4908063" y="1999754"/>
            <a:ext cx="4343188" cy="455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800"/>
              <a:buFont typeface="Wingdings" charset="2"/>
              <a:buChar char="v"/>
            </a:pPr>
            <a:endParaRPr sz="9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Visioning w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orkshops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at conferences</a:t>
            </a:r>
            <a:endParaRPr sz="160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papers &amp;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ocial media</a:t>
            </a:r>
            <a:endParaRPr sz="160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Roadmaps &amp; reports 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Biennial Symposium in DC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Wingdings" charset="2"/>
              <a:buChar char="v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Development</a:t>
            </a:r>
            <a:endParaRPr sz="16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155" y="1337285"/>
            <a:ext cx="4062453" cy="387610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</p:pic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5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0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13" name="Google Shape;513;p50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xfrm>
            <a:off x="457200" y="765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sz="3200" dirty="0"/>
              <a:t>COMMUNICATION IS KEY</a:t>
            </a:r>
            <a:endParaRPr sz="3200"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body" idx="1"/>
          </p:nvPr>
        </p:nvSpPr>
        <p:spPr>
          <a:xfrm>
            <a:off x="337400" y="974782"/>
            <a:ext cx="5690382" cy="55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Visioning workshop outputs: 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reports, slide decks, briefings, </a:t>
            </a:r>
            <a:r>
              <a:rPr lang="mr-IN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980000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White Papers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CCC works with the computing research community to produce timely white papers that inform policymakers and the broader community about issues that are apropos of national priorities 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980000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CCC Blog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Provides a continuous stream of information on advances in computing research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Opportunities for community to get involved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Forum for community discussion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Collection of resources</a:t>
            </a:r>
            <a:endParaRPr sz="155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Great Innovative Ideas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Showcases the exciting new research and ideas generated by the computing research community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"Catalyzing Computing” Podcast</a:t>
            </a:r>
          </a:p>
          <a:p>
            <a:pPr marL="742950" lvl="1" indent="-285750">
              <a:lnSpc>
                <a:spcPct val="80000"/>
              </a:lnSpc>
              <a:spcBef>
                <a:spcPts val="310"/>
              </a:spcBef>
              <a:buSzPts val="1550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Features interviews with researchers and policy makers about their background and experiences in the computing community.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CCC Symposium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sz="15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CRA Snowbird, Early Career Researcher Symposium, ...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16" name="Google Shape;516;p50" descr="ComputingInnovation-Banners-1-180x1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9782" y="5379764"/>
            <a:ext cx="1063626" cy="96166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</p:spPr>
      </p:pic>
      <p:pic>
        <p:nvPicPr>
          <p:cNvPr id="520" name="Google Shape;520;p50" descr="16542 CCC WebBanners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6458" y="5360259"/>
            <a:ext cx="1060245" cy="1007975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</p:spPr>
      </p:pic>
      <p:pic>
        <p:nvPicPr>
          <p:cNvPr id="2" name="Picture 1" descr="CCC Podcast 1400x14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95" y="3674639"/>
            <a:ext cx="1156217" cy="1156217"/>
          </a:xfrm>
          <a:prstGeom prst="rect">
            <a:avLst/>
          </a:prstGeom>
          <a:ln w="19050" cmpd="sng">
            <a:solidFill>
              <a:srgbClr val="800000"/>
            </a:solidFill>
          </a:ln>
        </p:spPr>
      </p:pic>
      <p:pic>
        <p:nvPicPr>
          <p:cNvPr id="3" name="Picture 2" descr="blog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45" y="2864610"/>
            <a:ext cx="2147476" cy="453562"/>
          </a:xfrm>
          <a:prstGeom prst="rect">
            <a:avLst/>
          </a:prstGeom>
        </p:spPr>
      </p:pic>
      <p:pic>
        <p:nvPicPr>
          <p:cNvPr id="4" name="Picture 3" descr="title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9" y="1965259"/>
            <a:ext cx="2722533" cy="513484"/>
          </a:xfrm>
          <a:prstGeom prst="rect">
            <a:avLst/>
          </a:prstGeom>
        </p:spPr>
      </p:pic>
      <p:pic>
        <p:nvPicPr>
          <p:cNvPr id="14" name="Picture 13" descr="AI-Brain-Cropp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71" y="600961"/>
            <a:ext cx="1068873" cy="1068873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2142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/>
          <p:nvPr/>
        </p:nvSpPr>
        <p:spPr>
          <a:xfrm>
            <a:off x="6265923" y="5019804"/>
            <a:ext cx="2878077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164993" y="-107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Font typeface="Arial"/>
              <a:buNone/>
            </a:pPr>
            <a:r>
              <a:rPr lang="en-US"/>
              <a:t>THE CCC COUNCIL 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2"/>
          </p:nvPr>
        </p:nvSpPr>
        <p:spPr>
          <a:xfrm>
            <a:off x="187382" y="666279"/>
            <a:ext cx="4027090" cy="588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20"/>
              <a:buNone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Chair: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Liz Bradley, University of Colorado Boulder</a:t>
            </a:r>
            <a:endParaRPr sz="1400" dirty="0"/>
          </a:p>
          <a:p>
            <a:pPr marL="0" lvl="0" indent="0" algn="l" rtl="0">
              <a:lnSpc>
                <a:spcPct val="80000"/>
              </a:lnSpc>
              <a:spcBef>
                <a:spcPts val="176"/>
              </a:spcBef>
              <a:spcAft>
                <a:spcPts val="0"/>
              </a:spcAft>
              <a:buSzPts val="880"/>
              <a:buNone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Vice Chair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Dan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Lopresti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Lehigh University</a:t>
            </a:r>
          </a:p>
          <a:p>
            <a:pPr marL="0" indent="0">
              <a:lnSpc>
                <a:spcPct val="80000"/>
              </a:lnSpc>
              <a:spcBef>
                <a:spcPts val="176"/>
              </a:spcBef>
              <a:buSzPts val="880"/>
              <a:buNone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CCC Chair Emeritus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Mark Hill, University of Wisconsin, Madison</a:t>
            </a:r>
            <a:endParaRPr sz="1400" dirty="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120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Terms ending June 2023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Nadya Bliss *, Arizona State 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Kathleen Fisher, Tufts University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William D.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Gropp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Illinois Urbana-Champaign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Brian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LaMacchia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Microsoft Research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Melanie Moses, University of New Mexico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Helen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Nissenbaum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Cornell Tech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Holly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Yanco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University of Massachusetts Lowell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Pts val="1120"/>
              <a:buNone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Terms ending June 2022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Sujata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Banerjee, VMware</a:t>
            </a:r>
            <a:endParaRPr lang="en-US" sz="1400" dirty="0"/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Elisa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Bertino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Purdue University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Tom Conte, Georgia Tech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Maria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Gini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University of Minnesota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Chad Jenkins, University of Michigan</a:t>
            </a:r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Melanie Mitchell, Portland State University</a:t>
            </a:r>
            <a:endParaRPr lang="en-US" sz="1400" dirty="0"/>
          </a:p>
          <a:p>
            <a:pPr marL="171450" indent="-171450">
              <a:spcBef>
                <a:spcPts val="0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Katie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Siek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Indiana University</a:t>
            </a:r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224"/>
              </a:spcBef>
              <a:buSzPts val="1120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Terms ending June 2021</a:t>
            </a:r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Ian Foster, University of Chicago</a:t>
            </a:r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Ronitt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Rubinfeld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MIT</a:t>
            </a:r>
            <a:endParaRPr lang="en-US" sz="1400" dirty="0"/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Suresh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Venkatasubramanian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Utah</a:t>
            </a:r>
            <a:endParaRPr lang="en-US" sz="1400" dirty="0"/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David C.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Parkes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Harvard</a:t>
            </a:r>
            <a:endParaRPr lang="en-US" sz="1400" dirty="0"/>
          </a:p>
          <a:p>
            <a:pPr marL="171450" indent="-171450">
              <a:lnSpc>
                <a:spcPct val="80000"/>
              </a:lnSpc>
              <a:spcBef>
                <a:spcPts val="224"/>
              </a:spcBef>
              <a:buSzPts val="1120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Shwetak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Patel, Univ. Washington</a:t>
            </a:r>
            <a:endParaRPr lang="en-US" sz="1400" dirty="0"/>
          </a:p>
          <a:p>
            <a:pPr marL="0" indent="0">
              <a:lnSpc>
                <a:spcPct val="80000"/>
              </a:lnSpc>
              <a:spcBef>
                <a:spcPts val="224"/>
              </a:spcBef>
              <a:buSzPts val="1120"/>
              <a:buNone/>
            </a:pPr>
            <a:endParaRPr sz="112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32409" algn="l" rtl="0">
              <a:lnSpc>
                <a:spcPct val="80000"/>
              </a:lnSpc>
              <a:spcBef>
                <a:spcPts val="168"/>
              </a:spcBef>
              <a:spcAft>
                <a:spcPts val="0"/>
              </a:spcAft>
              <a:buSzPts val="840"/>
              <a:buNone/>
            </a:pPr>
            <a:endParaRPr sz="839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086" y="5725016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19" name="Google Shape;219;p27" descr="Liz-Headsho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5582" y="210153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0" name="Google Shape;220;p27" descr="loprestiheadshot.jpg"/>
          <p:cNvPicPr preferRelativeResize="0"/>
          <p:nvPr/>
        </p:nvPicPr>
        <p:blipFill rotWithShape="1">
          <a:blip r:embed="rId5">
            <a:alphaModFix/>
          </a:blip>
          <a:srcRect b="3203"/>
          <a:stretch/>
        </p:blipFill>
        <p:spPr>
          <a:xfrm>
            <a:off x="5884175" y="209783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4" name="Google Shape;224;p27" descr="nadya bliss.jpeg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5037" y="5755908"/>
            <a:ext cx="914400" cy="883405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2890" y="4634986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6" name="Google Shape;226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9540" y="5736544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7" name="Google Shape;227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03447" y="4606777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28" name="Google Shape;228;p27" descr="suresh 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59540" y="4606749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31" name="Google Shape;231;p27" descr="markhill2016-medium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73693" y="212047"/>
            <a:ext cx="914400" cy="9144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246" name="Google Shape;246;p27" descr="Jenkins.jpg"/>
          <p:cNvPicPr preferRelativeResize="0"/>
          <p:nvPr/>
        </p:nvPicPr>
        <p:blipFill rotWithShape="1">
          <a:blip r:embed="rId12">
            <a:alphaModFix/>
          </a:blip>
          <a:srcRect t="6113" b="24803"/>
          <a:stretch/>
        </p:blipFill>
        <p:spPr>
          <a:xfrm>
            <a:off x="6603587" y="3513837"/>
            <a:ext cx="914400" cy="914400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27" descr="Conte.jpg"/>
          <p:cNvPicPr preferRelativeResize="0"/>
          <p:nvPr/>
        </p:nvPicPr>
        <p:blipFill rotWithShape="1">
          <a:blip r:embed="rId13">
            <a:alphaModFix/>
          </a:blip>
          <a:srcRect b="21912"/>
          <a:stretch/>
        </p:blipFill>
        <p:spPr>
          <a:xfrm>
            <a:off x="5318639" y="3513837"/>
            <a:ext cx="914400" cy="914400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27" descr="Siek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349571" y="5731389"/>
            <a:ext cx="914400" cy="914400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27" descr="sujata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07589" y="2378252"/>
            <a:ext cx="914400" cy="914400"/>
          </a:xfrm>
          <a:prstGeom prst="rect">
            <a:avLst/>
          </a:prstGeom>
          <a:noFill/>
          <a:ln w="3810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p27" descr="032519_ACM_bertino-1.jpg.large.jpe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859540" y="3525075"/>
            <a:ext cx="914400" cy="914400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27" descr="Maria_Gini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045037" y="3525075"/>
            <a:ext cx="914400" cy="914400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27" descr="c9SXRCTG_400x400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045037" y="4627773"/>
            <a:ext cx="914400" cy="914400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 descr="Kathleen-Fisher-300x300-1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37" y="2370598"/>
            <a:ext cx="914400" cy="9144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3" name="Picture 2" descr="Bill-Gropp-300x301-1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71" y="1277340"/>
            <a:ext cx="914400" cy="918972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4" name="Picture 3" descr="Brian-LaMacchia-300x353-1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5" y="1265282"/>
            <a:ext cx="914400" cy="9144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5" name="Picture 4" descr="Melanie_Moses-300x297-1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26" y="2384216"/>
            <a:ext cx="914400" cy="905256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6" name="Picture 5" descr="Helen-Nissenbaum-768x614-1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60" y="1272926"/>
            <a:ext cx="914400" cy="909829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7" name="Picture 6" descr="holly-yanco-headshot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41" y="2385671"/>
            <a:ext cx="914400" cy="918973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160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20176</TotalTime>
  <Words>563</Words>
  <Application>Microsoft Macintosh PowerPoint</Application>
  <PresentationFormat>On-screen Show (4:3)</PresentationFormat>
  <Paragraphs>87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The Computing Community Consortium (CCC) </vt:lpstr>
      <vt:lpstr>THE COMPUTING COMMUNITY CONSORTIUM (CCC)</vt:lpstr>
      <vt:lpstr>OUR MISSION</vt:lpstr>
      <vt:lpstr>HOW WE DO THIS</vt:lpstr>
      <vt:lpstr>COMMUNICATION IS KEY</vt:lpstr>
      <vt:lpstr>THE CCC COUNCIL 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Jileen Hohle</dc:creator>
  <cp:lastModifiedBy>Helen Wright</cp:lastModifiedBy>
  <cp:revision>354</cp:revision>
  <dcterms:created xsi:type="dcterms:W3CDTF">2014-06-10T18:23:13Z</dcterms:created>
  <dcterms:modified xsi:type="dcterms:W3CDTF">2021-03-12T18:04:14Z</dcterms:modified>
</cp:coreProperties>
</file>