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8" r:id="rId1"/>
  </p:sldMasterIdLst>
  <p:notesMasterIdLst>
    <p:notesMasterId r:id="rId4"/>
  </p:notesMasterIdLst>
  <p:handoutMasterIdLst>
    <p:handoutMasterId r:id="rId5"/>
  </p:handoutMasterIdLst>
  <p:sldIdLst>
    <p:sldId id="484" r:id="rId2"/>
    <p:sldId id="485" r:id="rId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8A11B"/>
    <a:srgbClr val="D3CB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D4B5-45A1-443D-80C9-9162C2EB3B1E}">
  <a:tblStyle styleId="{E84CD4B5-45A1-443D-80C9-9162C2EB3B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759" autoAdjust="0"/>
  </p:normalViewPr>
  <p:slideViewPr>
    <p:cSldViewPr snapToGrid="0" snapToObjects="1">
      <p:cViewPr varScale="1">
        <p:scale>
          <a:sx n="91" d="100"/>
          <a:sy n="91" d="100"/>
        </p:scale>
        <p:origin x="-1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BBD053-3842-455E-BF56-41EF39668DE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228F06-4C30-45C0-922E-BEDB52456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1275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Established in 2006 as a standing committee of the Computing Research Association </a:t>
            </a:r>
          </a:p>
          <a:p>
            <a:pPr marL="1998663" lvl="4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Funded by NSF under a Cooperative Agreement</a:t>
            </a:r>
          </a:p>
          <a:p>
            <a:pPr marL="1541463" lvl="3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Facilitates the development of a bold, multi-themed vision for computing research – and communicates this vision to stakeholders</a:t>
            </a:r>
          </a:p>
          <a:p>
            <a:pPr marL="1541463" lvl="3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Led by a broad-based Council</a:t>
            </a:r>
          </a:p>
          <a:p>
            <a:pPr marL="1084263" lvl="2" indent="-282575">
              <a:buClr>
                <a:srgbClr val="A6093D"/>
              </a:buClr>
            </a:pPr>
            <a:endParaRPr lang="en-US" dirty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>
                <a:latin typeface="+mn-lt"/>
              </a:rPr>
              <a:t>Staffed by CRA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Established in 2006 as a standing committee of the Computing Research Association </a:t>
            </a:r>
          </a:p>
          <a:p>
            <a:pPr marL="1998663" lvl="4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Funded by NSF under a Cooperative Agreement</a:t>
            </a:r>
          </a:p>
          <a:p>
            <a:pPr marL="1541463" lvl="3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Facilitates the development of a bold, multi-themed vision for computing research – and communicates this vision to stakeholders</a:t>
            </a:r>
          </a:p>
          <a:p>
            <a:pPr marL="1541463" lvl="3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Led by a broad-based Council</a:t>
            </a:r>
          </a:p>
          <a:p>
            <a:pPr marL="1084263" lvl="2" indent="-282575">
              <a:buClr>
                <a:srgbClr val="A6093D"/>
              </a:buClr>
            </a:pPr>
            <a:endParaRPr lang="en-US" dirty="0" smtClean="0">
              <a:latin typeface="+mn-lt"/>
            </a:endParaRPr>
          </a:p>
          <a:p>
            <a:pPr marL="284163" indent="-282575" eaLnBrk="1" hangingPunct="1">
              <a:buClr>
                <a:srgbClr val="A6093D"/>
              </a:buClr>
            </a:pPr>
            <a:r>
              <a:rPr lang="en-US" dirty="0" smtClean="0">
                <a:latin typeface="+mn-lt"/>
              </a:rPr>
              <a:t>Staffed by CRA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6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9030"/>
            <a:ext cx="9144000" cy="637246"/>
          </a:xfrm>
        </p:spPr>
        <p:txBody>
          <a:bodyPr>
            <a:noAutofit/>
          </a:bodyPr>
          <a:lstStyle>
            <a:lvl1pPr>
              <a:defRPr sz="255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334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pic>
        <p:nvPicPr>
          <p:cNvPr id="9" name="Picture 8" descr="bottom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774"/>
            <a:ext cx="9144000" cy="839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E581-9C5D-2741-90B8-7D58B88A1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0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8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A60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12035"/>
            <a:ext cx="7772400" cy="588332"/>
          </a:xfrm>
        </p:spPr>
        <p:txBody>
          <a:bodyPr anchor="t">
            <a:normAutofit/>
          </a:bodyPr>
          <a:lstStyle>
            <a:lvl1pPr algn="ctr">
              <a:defRPr sz="21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8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 i="1">
                <a:solidFill>
                  <a:srgbClr val="A6093D"/>
                </a:solidFill>
                <a:latin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350">
                <a:latin typeface="Arial"/>
              </a:defRPr>
            </a:lvl1pPr>
            <a:lvl2pPr>
              <a:buClr>
                <a:srgbClr val="A6093D"/>
              </a:buClr>
              <a:defRPr sz="1350">
                <a:latin typeface="Arial"/>
              </a:defRPr>
            </a:lvl2pPr>
            <a:lvl3pPr>
              <a:buClr>
                <a:srgbClr val="A6093D"/>
              </a:buClr>
              <a:defRPr sz="1350">
                <a:latin typeface="Arial"/>
              </a:defRPr>
            </a:lvl3pPr>
            <a:lvl4pPr>
              <a:buClr>
                <a:srgbClr val="A6093D"/>
              </a:buClr>
              <a:defRPr sz="1350">
                <a:latin typeface="Arial"/>
              </a:defRPr>
            </a:lvl4pPr>
            <a:lvl5pPr>
              <a:buClr>
                <a:srgbClr val="A6093D"/>
              </a:buClr>
              <a:defRPr sz="1350">
                <a:latin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 i="1">
                <a:solidFill>
                  <a:srgbClr val="A6093D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A6093D"/>
              </a:buCl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085247"/>
            <a:ext cx="9144000" cy="58253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782428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baseline="0">
                <a:solidFill>
                  <a:srgbClr val="A6093D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99040"/>
            <a:ext cx="8229600" cy="3086842"/>
          </a:xfrm>
        </p:spPr>
        <p:txBody>
          <a:bodyPr>
            <a:normAutofit/>
          </a:bodyPr>
          <a:lstStyle>
            <a:lvl1pPr>
              <a:buClr>
                <a:srgbClr val="A6093D"/>
              </a:buClr>
              <a:defRPr sz="1800">
                <a:solidFill>
                  <a:schemeClr val="tx1"/>
                </a:solidFill>
                <a:latin typeface="Arial"/>
              </a:defRPr>
            </a:lvl1pPr>
            <a:lvl2pPr>
              <a:buClr>
                <a:srgbClr val="A6093D"/>
              </a:buClr>
              <a:defRPr sz="1500">
                <a:solidFill>
                  <a:schemeClr val="tx1"/>
                </a:solidFill>
                <a:latin typeface="Arial"/>
              </a:defRPr>
            </a:lvl2pPr>
            <a:lvl3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4pPr>
            <a:lvl5pPr>
              <a:buClr>
                <a:srgbClr val="A6093D"/>
              </a:buClr>
              <a:defRPr sz="1350">
                <a:solidFill>
                  <a:schemeClr val="tx1"/>
                </a:solidFill>
                <a:latin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085247"/>
            <a:ext cx="9144000" cy="58253"/>
          </a:xfrm>
          <a:prstGeom prst="rect">
            <a:avLst/>
          </a:prstGeom>
          <a:solidFill>
            <a:srgbClr val="A609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4425" y="4420461"/>
            <a:ext cx="2091542" cy="52847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A1189FA-E85E-2246-973C-FA5BF0DBB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9FA-E85E-2246-973C-FA5BF0DB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875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89FA-E85E-2246-973C-FA5BF0DBB4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emf"/><Relationship Id="rId9" Type="http://schemas.openxmlformats.org/officeDocument/2006/relationships/hyperlink" Target="https://www.flaticon.com/authors/zlatko-najdenovski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767938E-AEDA-0842-A795-6A556EA182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2514600" y="1043950"/>
            <a:ext cx="4088675" cy="28977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54114" y="4280704"/>
            <a:ext cx="2146886" cy="6669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72" y="345890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endParaRPr lang="en-US" sz="15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562" y="93328"/>
            <a:ext cx="8590083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Computing Community </a:t>
            </a:r>
            <a:r>
              <a:rPr lang="en-US" dirty="0" smtClean="0"/>
              <a:t>Consortium (CCC):</a:t>
            </a:r>
            <a:br>
              <a:rPr lang="en-US" dirty="0" smtClean="0"/>
            </a:br>
            <a:r>
              <a:rPr lang="en-US" dirty="0" smtClean="0"/>
              <a:t>Catalyzing I.T.’s </a:t>
            </a:r>
            <a:r>
              <a:rPr lang="en-US" dirty="0"/>
              <a:t>Virtuous Cycle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7416144-578C-8240-9D7A-5C0DAA2CC609}"/>
              </a:ext>
            </a:extLst>
          </p:cNvPr>
          <p:cNvGrpSpPr/>
          <p:nvPr/>
        </p:nvGrpSpPr>
        <p:grpSpPr>
          <a:xfrm>
            <a:off x="3857625" y="2738650"/>
            <a:ext cx="1428750" cy="1698620"/>
            <a:chOff x="3656911" y="3679195"/>
            <a:chExt cx="1905000" cy="2264827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B4B1A35-E90B-ED4E-B766-66F7A70837F1}"/>
                </a:ext>
              </a:extLst>
            </p:cNvPr>
            <p:cNvSpPr/>
            <p:nvPr/>
          </p:nvSpPr>
          <p:spPr>
            <a:xfrm>
              <a:off x="3835212" y="5543913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Academia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10982DE4-58EE-804F-ADBC-D50335BA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6911" y="3679195"/>
              <a:ext cx="1905000" cy="1905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E3FAD6A-0865-7B4C-B5AB-1BD2BFC9BAAC}"/>
              </a:ext>
            </a:extLst>
          </p:cNvPr>
          <p:cNvGrpSpPr/>
          <p:nvPr/>
        </p:nvGrpSpPr>
        <p:grpSpPr>
          <a:xfrm>
            <a:off x="3857625" y="545613"/>
            <a:ext cx="1428750" cy="1487892"/>
            <a:chOff x="7866446" y="3685844"/>
            <a:chExt cx="1905000" cy="1983856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71FE341A-7E77-C444-80EB-6BF3DBE85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6446" y="3685844"/>
              <a:ext cx="1905000" cy="1905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C6499AAD-FEB3-584B-B491-9AA3974903CD}"/>
                </a:ext>
              </a:extLst>
            </p:cNvPr>
            <p:cNvSpPr/>
            <p:nvPr/>
          </p:nvSpPr>
          <p:spPr>
            <a:xfrm>
              <a:off x="8044747" y="5269591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Citizens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28ECE3B-6F15-3542-859D-A2BDE848CC6C}"/>
              </a:ext>
            </a:extLst>
          </p:cNvPr>
          <p:cNvGrpSpPr/>
          <p:nvPr/>
        </p:nvGrpSpPr>
        <p:grpSpPr>
          <a:xfrm>
            <a:off x="6041948" y="1412802"/>
            <a:ext cx="1428750" cy="1829013"/>
            <a:chOff x="5981174" y="3555216"/>
            <a:chExt cx="1905000" cy="243868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9587B83F-4A08-484B-BE1E-A6FF1A08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1174" y="3555216"/>
              <a:ext cx="1905000" cy="190500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9E3B262-B78E-3D47-8270-053CDAD8982C}"/>
                </a:ext>
              </a:extLst>
            </p:cNvPr>
            <p:cNvSpPr/>
            <p:nvPr/>
          </p:nvSpPr>
          <p:spPr>
            <a:xfrm>
              <a:off x="6158282" y="5593791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Government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59CFCE2-E4E9-5C43-8A1D-2723667A6325}"/>
              </a:ext>
            </a:extLst>
          </p:cNvPr>
          <p:cNvGrpSpPr/>
          <p:nvPr/>
        </p:nvGrpSpPr>
        <p:grpSpPr>
          <a:xfrm>
            <a:off x="1635347" y="1451992"/>
            <a:ext cx="1428750" cy="1789823"/>
            <a:chOff x="1500733" y="3607469"/>
            <a:chExt cx="1905000" cy="2386431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54637B4B-27B9-EC46-ACA7-ABB0D706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0733" y="3607469"/>
              <a:ext cx="1905000" cy="19050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F402FF9-9F95-C04D-BB54-5A130F88CDF0}"/>
                </a:ext>
              </a:extLst>
            </p:cNvPr>
            <p:cNvSpPr/>
            <p:nvPr/>
          </p:nvSpPr>
          <p:spPr>
            <a:xfrm>
              <a:off x="1660424" y="5593791"/>
              <a:ext cx="155731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buClrTx/>
              </a:pPr>
              <a:r>
                <a:rPr lang="en-US" sz="1350" b="1" dirty="0">
                  <a:solidFill>
                    <a:srgbClr val="1F497D">
                      <a:lumMod val="75000"/>
                    </a:srgb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Calibri"/>
                  <a:ea typeface="+mn-ea"/>
                </a:rPr>
                <a:t>Industry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8979A4E2-FDA8-784B-AA59-8D50F1EDF769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5383055" y="1529217"/>
            <a:ext cx="767409" cy="481591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0B73EC4A-F984-C144-880C-C1923DDB5A7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038005" y="1560720"/>
            <a:ext cx="767409" cy="481592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D0BD4869-ADFE-7B45-8599-C8653E5E3DEE}"/>
              </a:ext>
            </a:extLst>
          </p:cNvPr>
          <p:cNvCxnSpPr>
            <a:cxnSpLocks noChangeAspect="1"/>
          </p:cNvCxnSpPr>
          <p:nvPr/>
        </p:nvCxnSpPr>
        <p:spPr>
          <a:xfrm rot="10800000" flipV="1">
            <a:off x="5390054" y="3047805"/>
            <a:ext cx="660427" cy="414455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B281352B-C6BE-B448-9C84-126D100CC717}"/>
              </a:ext>
            </a:extLst>
          </p:cNvPr>
          <p:cNvCxnSpPr>
            <a:cxnSpLocks noChangeAspect="1"/>
          </p:cNvCxnSpPr>
          <p:nvPr/>
        </p:nvCxnSpPr>
        <p:spPr>
          <a:xfrm>
            <a:off x="3084680" y="3012172"/>
            <a:ext cx="767409" cy="481591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BEC8BC77-115E-1146-8DBE-B9A23F04290D}"/>
              </a:ext>
            </a:extLst>
          </p:cNvPr>
          <p:cNvCxnSpPr>
            <a:cxnSpLocks/>
          </p:cNvCxnSpPr>
          <p:nvPr/>
        </p:nvCxnSpPr>
        <p:spPr>
          <a:xfrm>
            <a:off x="3363357" y="2442317"/>
            <a:ext cx="2440532" cy="0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496795F4-5E70-9C47-859E-C6F5453DA1BA}"/>
              </a:ext>
            </a:extLst>
          </p:cNvPr>
          <p:cNvCxnSpPr>
            <a:cxnSpLocks/>
          </p:cNvCxnSpPr>
          <p:nvPr/>
        </p:nvCxnSpPr>
        <p:spPr>
          <a:xfrm>
            <a:off x="4571266" y="2047433"/>
            <a:ext cx="0" cy="737637"/>
          </a:xfrm>
          <a:prstGeom prst="line">
            <a:avLst/>
          </a:prstGeom>
          <a:ln w="19050" cap="rnd">
            <a:solidFill>
              <a:srgbClr val="A6093D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43D0E908-4BBA-4F49-B0B0-078152825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672" y="2210591"/>
            <a:ext cx="1568657" cy="528478"/>
          </a:xfrm>
          <a:prstGeom prst="rect">
            <a:avLst/>
          </a:prstGeom>
        </p:spPr>
      </p:pic>
      <p:sp>
        <p:nvSpPr>
          <p:cNvPr id="30" name="Slide Number Placeholder 1">
            <a:hlinkClick r:id="rId9"/>
            <a:extLst>
              <a:ext uri="{FF2B5EF4-FFF2-40B4-BE49-F238E27FC236}">
                <a16:creationId xmlns="" xmlns:a16="http://schemas.microsoft.com/office/drawing/2014/main" id="{B79B145D-2AB3-2544-A475-E808DE510E8C}"/>
              </a:ext>
            </a:extLst>
          </p:cNvPr>
          <p:cNvSpPr txBox="1">
            <a:spLocks/>
          </p:cNvSpPr>
          <p:nvPr/>
        </p:nvSpPr>
        <p:spPr>
          <a:xfrm>
            <a:off x="94957" y="4463731"/>
            <a:ext cx="8949636" cy="5399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buClrTx/>
            </a:pPr>
            <a:r>
              <a:rPr lang="en-US" sz="2400" b="1" dirty="0">
                <a:solidFill>
                  <a:srgbClr val="A6093D"/>
                </a:solidFill>
                <a:latin typeface="Calibri"/>
              </a:rPr>
              <a:t>Get involved w/ white papers, workshops, &amp; advocating I.T. research</a:t>
            </a:r>
          </a:p>
          <a:p>
            <a:pPr algn="ctr" defTabSz="342900">
              <a:buClrTx/>
            </a:pPr>
            <a:r>
              <a:rPr lang="en-US" sz="2400" b="1" dirty="0">
                <a:solidFill>
                  <a:srgbClr val="A6093D"/>
                </a:solidFill>
                <a:latin typeface="Calibri"/>
              </a:rPr>
              <a:t>(to do good &amp; make your research better) </a:t>
            </a:r>
          </a:p>
        </p:txBody>
      </p: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FAFF79D5-72A5-2840-A35C-90FFAD60DB6B}"/>
              </a:ext>
            </a:extLst>
          </p:cNvPr>
          <p:cNvSpPr/>
          <p:nvPr/>
        </p:nvSpPr>
        <p:spPr>
          <a:xfrm rot="17164600">
            <a:off x="3005584" y="1106939"/>
            <a:ext cx="1347473" cy="1330606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FC5195AA-E7B1-0A4B-AC60-79E3A8C705DD}"/>
              </a:ext>
            </a:extLst>
          </p:cNvPr>
          <p:cNvSpPr/>
          <p:nvPr/>
        </p:nvSpPr>
        <p:spPr>
          <a:xfrm rot="10800000">
            <a:off x="2881838" y="2394671"/>
            <a:ext cx="1751907" cy="1751907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="" xmlns:a16="http://schemas.microsoft.com/office/drawing/2014/main" id="{0C667B87-71E8-E148-987D-E1AABFF26CA7}"/>
              </a:ext>
            </a:extLst>
          </p:cNvPr>
          <p:cNvSpPr/>
          <p:nvPr/>
        </p:nvSpPr>
        <p:spPr>
          <a:xfrm rot="5400000">
            <a:off x="4531921" y="2394671"/>
            <a:ext cx="1751907" cy="1751907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="" xmlns:a16="http://schemas.microsoft.com/office/drawing/2014/main" id="{D97C3CCD-D2CA-4E44-A4E6-0E828C72AB49}"/>
              </a:ext>
            </a:extLst>
          </p:cNvPr>
          <p:cNvSpPr/>
          <p:nvPr/>
        </p:nvSpPr>
        <p:spPr>
          <a:xfrm>
            <a:off x="4531921" y="1092536"/>
            <a:ext cx="1751907" cy="1751907"/>
          </a:xfrm>
          <a:prstGeom prst="arc">
            <a:avLst/>
          </a:prstGeom>
          <a:ln w="339725">
            <a:solidFill>
              <a:srgbClr val="A6093D"/>
            </a:solidFill>
            <a:headEnd type="none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9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7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 animBg="1"/>
      <p:bldP spid="28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54114" y="4280704"/>
            <a:ext cx="2146886" cy="6669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346" y="749913"/>
            <a:ext cx="6608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10000"/>
              </a:lnSpc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The </a:t>
            </a:r>
            <a:r>
              <a:rPr lang="en-US" sz="1200" b="1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mission</a:t>
            </a: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 of Computing Research Association's Computing Community Consortium (CCC) is to </a:t>
            </a:r>
            <a:r>
              <a:rPr lang="en-US" sz="1200" b="1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catalyze</a:t>
            </a: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 the computing research community and </a:t>
            </a:r>
            <a:r>
              <a:rPr lang="en-US" sz="1200" b="1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enable </a:t>
            </a:r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Mission Gothic Regular"/>
              </a:rPr>
              <a:t>the pursuit of innovative, high-impact research.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372" y="345890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endParaRPr lang="en-US" sz="15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93328"/>
            <a:ext cx="6172200" cy="857250"/>
          </a:xfrm>
        </p:spPr>
        <p:txBody>
          <a:bodyPr/>
          <a:lstStyle/>
          <a:p>
            <a:r>
              <a:rPr lang="en-US" dirty="0" smtClean="0"/>
              <a:t>Computing Community Consortium</a:t>
            </a: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14309" y="1220195"/>
            <a:ext cx="3257391" cy="3413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Who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Council ~24 members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CCC/CRA Staff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Chair, VC, &amp; Director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endParaRPr lang="en-US" sz="60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Inputs: Bottom-up, Internal, &amp; Top-Down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endParaRPr lang="en-US" sz="60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What: 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Workshops &amp; Conf. Blue Sky Tracks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Whitepapers &amp; Social Media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Reports Out (esp. to government)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Biannual Symposium to </a:t>
            </a:r>
            <a:r>
              <a:rPr lang="en-US" sz="1350" b="1" dirty="0" err="1">
                <a:solidFill>
                  <a:prstClr val="black"/>
                </a:solidFill>
                <a:latin typeface="Calibri"/>
                <a:cs typeface="Mission Gothic Regular"/>
              </a:rPr>
              <a:t>DCers</a:t>
            </a:r>
            <a:endParaRPr lang="en-US" sz="135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endParaRPr lang="en-US" sz="600" b="1" dirty="0">
              <a:solidFill>
                <a:prstClr val="black"/>
              </a:solidFill>
              <a:latin typeface="Calibri"/>
              <a:cs typeface="Mission Gothic Regular"/>
            </a:endParaRP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None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Human Development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Early Career Workshops &amp; Participation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Council Membership</a:t>
            </a:r>
          </a:p>
          <a:p>
            <a:pPr marL="257175" indent="-257175" defTabSz="342900">
              <a:lnSpc>
                <a:spcPct val="110000"/>
              </a:lnSpc>
              <a:spcBef>
                <a:spcPts val="0"/>
              </a:spcBef>
              <a:buClr>
                <a:srgbClr val="A6093D"/>
              </a:buClr>
              <a:buFontTx/>
              <a:buChar char="•"/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Mission Gothic Regular"/>
              </a:rPr>
              <a:t>Leadership w/ Gov’t (LISPI)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346" y="1570945"/>
            <a:ext cx="3046840" cy="29070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0A1189FA-E85E-2246-973C-FA5BF0DBB426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>
                <a:buClrTx/>
              </a:pPr>
              <a:t>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2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9443</TotalTime>
  <Words>238</Words>
  <Application>Microsoft Macintosh PowerPoint</Application>
  <PresentationFormat>On-screen Show (16:9)</PresentationFormat>
  <Paragraphs>45</Paragraphs>
  <Slides>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Computing Community Consortium (CCC): Catalyzing I.T.’s Virtuous Cycle</vt:lpstr>
      <vt:lpstr>Computing Community Consortium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Gables: A Roofline Model for Mobile SoCs with Many Accelerators and Ceilings     Mark D. Hill, Wisconsin &amp; Google Visitor Vijay Janapa Reddi, Harvard &amp; Google Visitor     August 2018  n      </dc:title>
  <cp:lastModifiedBy>Helen Wright</cp:lastModifiedBy>
  <cp:revision>260</cp:revision>
  <cp:lastPrinted>2019-05-16T15:51:06Z</cp:lastPrinted>
  <dcterms:modified xsi:type="dcterms:W3CDTF">2019-07-12T00:16:40Z</dcterms:modified>
</cp:coreProperties>
</file>