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17BC14B-B002-4752-ACF3-D65A14D3ECCF}">
  <a:tblStyle styleId="{B17BC14B-B002-4752-ACF3-D65A14D3ECC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968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Mark up first (through slide 16)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Executive committee provides grooming for future leadership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Bi-weekly telecon with Executive committee.  We tell them what we’re working on.  They tell us what they’d like us to do.  Sometimes we have to push back…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MIGHT NEED TO UPDATE THIS COME JULY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HELEN FIX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Would be useful to mention other parts of CRA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 of CCC is a bridge between the CS research community, the funders of that research, and the beneficiaries of that research.  We work to promote the health of that enterprise.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4213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Acronym soup will slowly start to make sense.  Don’t sweat it.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Should explain what PCAST is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Switch to Liz presenting (through slide 47, but with some chime-ins on health &amp; architecture stuff)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Outline visioning and other activities over course of grant (2012-2014)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Make a point of discussing process a bit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Point out that we reach out widely to all directorates within NSF and other agencies.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Robotics, Automation, and Computer Science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Sponsored by Robotics-VO, NSF, OSTP, and CCC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Goal: frame concrete problems used to guide basic and applied research through the National Robotics Initiative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Point out how the processs works – we work with them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History and Role - Mark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Organizational and Stakeholders - Ann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Goals, Activities, Outcomes - Liz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Impact - ALL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39 early career faculty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On average, 300 hits/day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Big Data is constant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Increase in interest for posts on other agencies (NIH, DARPA)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We track hits, reposts,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Ann &amp; Beth to chime in here too (esp since Beth’s image is on this slide!)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Khari- would you mind adding the podcast logo?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2" name="Google Shape;5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2004 – Ed was on PITAC under President Bush – Computational Science was one of the three sections of the report and Big Data was mentioned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2008 – CCC White Paper for the transition team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2008 – CCC Workshops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2010 – Series of White Papers, first PCAST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2012 – Presidential Initiative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2014 - Ubiquitous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2004 – Ed was on PITAC under President Bush – Computational Science was one of the three sections of the report and Big Data was mentioned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2008 – CCC White Paper for the transition team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2008 – CCC Workshops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2010 – Series of White Papers, first PCAST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2012 – Presidential Initiative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2014 - Ubiquitous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Mark to present this &amp; following one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2012 White Paper: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March – group forms(launched by CCC)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April – brainstorming, read related documents, outline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– solicit feedback on drafts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25 – release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February, 2013 – XPS solicitation quoting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2012 White Paper: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March – group forms(launched by CCC)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April – brainstorming, read related documents, outline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– solicit feedback on drafts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25 – release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February, 2013 – XPS solicitation quoting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Beth to present this and following one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SHW first in 2010, updated in 2013 as a joint initiative with NIH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2004 – Ed was on PITAC under President Bush – Computational Science was one of the three sections of the report and Big Data was mentioned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2008 – CCC White Paper for the transition team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2008 – CCC Workshops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2010 – Series of White Papers, first PCAST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2012 – Presidential Initiative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2014 - Ubiquitous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CCC had been working on a robotics White Paper (2007-2009) – Rodney Brooks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Henrik Christiansen, Sebastien Thrun and Robotics people came to CCC wanting help to get the robotics community on track (2008)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Tom Kalil was looking for a focus area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Henrik and CMU President (Jared Cohon) were instrumental in setting up the Robotics Caucus, using the Roadmap 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CCC had been working on a robotics White Paper (2007-2009) – Rodney Brooks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Henrik Christiansen, Sebastien Thrun and Robotics people came to CCC wanting help to get the robotics community on track (2008)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Tom Kalil was looking for a focus area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Henrik and CMU President (Jared Cohon) were instrumental in setting up the Robotics Caucus, using the Roadmap 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5d0bfc07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2" name="Google Shape;702;g5d0bfc07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CCC had been working on a robotics White Paper (2007-2009) – Rodney Brooks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Henrik Christiansen, Sebastien Thrun and Robotics people came to CCC wanting help to get the robotics community on track (2008)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Tom Kalil was looking for a focus area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Henrik and CMU President (Jared Cohon) were instrumental in setting up the Robotics Caucus, using the Roadmap 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9" name="Google Shape;72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2625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400" cy="41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41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Established in 2006 as a standing committee of the Computing Research Association </a:t>
            </a:r>
            <a:endParaRPr/>
          </a:p>
          <a:p>
            <a:pPr marL="1998663" lvl="4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841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Funded by NSF under a Cooperative Agreement</a:t>
            </a:r>
            <a:endParaRPr/>
          </a:p>
          <a:p>
            <a:pPr marL="1541463" lvl="3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841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Facilitates the development of a bold, multi-themed vision for computing research – and communicates this vision to stakeholders</a:t>
            </a:r>
            <a:endParaRPr/>
          </a:p>
          <a:p>
            <a:pPr marL="1541463" lvl="3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841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Led by a broad-based Council</a:t>
            </a:r>
            <a:endParaRPr/>
          </a:p>
          <a:p>
            <a:pPr marL="1084263" lvl="2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841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Staffed by CRA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41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Established in 2006 as a standing committee of the Computing Research Association </a:t>
            </a:r>
            <a:endParaRPr/>
          </a:p>
          <a:p>
            <a:pPr marL="1998663" lvl="4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841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Funded by NSF under a Cooperative Agreement</a:t>
            </a:r>
            <a:endParaRPr/>
          </a:p>
          <a:p>
            <a:pPr marL="1541463" lvl="3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841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Facilitates the development of a bold, multi-themed vision for computing research – and communicates this vision to stakeholders</a:t>
            </a:r>
            <a:endParaRPr/>
          </a:p>
          <a:p>
            <a:pPr marL="1541463" lvl="3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841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Led by a broad-based Council</a:t>
            </a:r>
            <a:endParaRPr/>
          </a:p>
          <a:p>
            <a:pPr marL="1084263" lvl="2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841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Staffed by CRA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A6093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0" y="2198706"/>
            <a:ext cx="9144000" cy="84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  <a:defRPr sz="34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19112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 i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2" descr="topba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bottomb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57032"/>
            <a:ext cx="9144000" cy="111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425" y="5893948"/>
            <a:ext cx="2091542" cy="70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553200" y="63833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553200" y="63833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3"/>
          <p:cNvCxnSpPr/>
          <p:nvPr/>
        </p:nvCxnSpPr>
        <p:spPr>
          <a:xfrm rot="10800000" flipH="1">
            <a:off x="4563080" y="1575652"/>
            <a:ext cx="8921" cy="48195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  <a:defRPr sz="3200" b="1" i="0" cap="none">
                <a:solidFill>
                  <a:srgbClr val="A60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093D"/>
              </a:buClr>
              <a:buSzPts val="2000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–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»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24" name="Google Shape;24;p3" descr="topb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425" y="5893948"/>
            <a:ext cx="2091542" cy="7046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Font typeface="Arial"/>
              <a:buNone/>
              <a:defRPr sz="2400" b="1" i="0" cap="none">
                <a:solidFill>
                  <a:srgbClr val="A60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None/>
              <a:defRPr sz="1800" b="0" i="1">
                <a:solidFill>
                  <a:srgbClr val="A60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None/>
              <a:defRPr sz="1800" b="0" i="1">
                <a:solidFill>
                  <a:srgbClr val="A60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–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–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»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34" name="Google Shape;34;p4" descr="topb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425" y="5893948"/>
            <a:ext cx="2091542" cy="70463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0" y="63765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Font typeface="Arial"/>
              <a:buNone/>
              <a:defRPr sz="2400" b="1" i="0" cap="none">
                <a:solidFill>
                  <a:srgbClr val="A60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41" name="Google Shape;41;p5" descr="topb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425" y="5893948"/>
            <a:ext cx="2091542" cy="70463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6093D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2313" y="3216047"/>
            <a:ext cx="7772400" cy="78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6" descr="topba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553200" y="63833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553200" y="63833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553200" y="63833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553200" y="63833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553200" y="63833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g"/><Relationship Id="rId20" Type="http://schemas.openxmlformats.org/officeDocument/2006/relationships/image" Target="../media/image28.png"/><Relationship Id="rId21" Type="http://schemas.openxmlformats.org/officeDocument/2006/relationships/image" Target="../media/image29.jpg"/><Relationship Id="rId22" Type="http://schemas.openxmlformats.org/officeDocument/2006/relationships/image" Target="../media/image30.jpg"/><Relationship Id="rId23" Type="http://schemas.openxmlformats.org/officeDocument/2006/relationships/image" Target="../media/image31.jp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jpg"/><Relationship Id="rId14" Type="http://schemas.openxmlformats.org/officeDocument/2006/relationships/image" Target="../media/image22.jpg"/><Relationship Id="rId15" Type="http://schemas.openxmlformats.org/officeDocument/2006/relationships/image" Target="../media/image23.jpg"/><Relationship Id="rId16" Type="http://schemas.openxmlformats.org/officeDocument/2006/relationships/image" Target="../media/image24.jpg"/><Relationship Id="rId17" Type="http://schemas.openxmlformats.org/officeDocument/2006/relationships/image" Target="../media/image25.jpg"/><Relationship Id="rId18" Type="http://schemas.openxmlformats.org/officeDocument/2006/relationships/image" Target="../media/image26.jpg"/><Relationship Id="rId19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png"/><Relationship Id="rId8" Type="http://schemas.openxmlformats.org/officeDocument/2006/relationships/image" Target="../media/image37.jpg"/><Relationship Id="rId9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jp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gif"/><Relationship Id="rId6" Type="http://schemas.openxmlformats.org/officeDocument/2006/relationships/image" Target="../media/image63.jpg"/><Relationship Id="rId7" Type="http://schemas.openxmlformats.org/officeDocument/2006/relationships/image" Target="../media/image64.jpg"/><Relationship Id="rId8" Type="http://schemas.openxmlformats.org/officeDocument/2006/relationships/image" Target="../media/image65.jpg"/><Relationship Id="rId9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jpg"/><Relationship Id="rId7" Type="http://schemas.openxmlformats.org/officeDocument/2006/relationships/image" Target="../media/image70.jpg"/><Relationship Id="rId8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Relationship Id="rId9" Type="http://schemas.openxmlformats.org/officeDocument/2006/relationships/hyperlink" Target="https://www.flaticon.com/authors/zlatko-najdenovsk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371600" y="319112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None/>
            </a:pPr>
            <a:r>
              <a:rPr lang="en-US" sz="2000">
                <a:solidFill>
                  <a:srgbClr val="BFBFBF"/>
                </a:solidFill>
              </a:rPr>
              <a:t>July 9, 2019</a:t>
            </a:r>
            <a:endParaRPr sz="2000">
              <a:solidFill>
                <a:srgbClr val="BFBFBF"/>
              </a:solidFill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0" y="2198706"/>
            <a:ext cx="9144000" cy="84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lang="en-US"/>
              <a:t>INTRODUCTION TO THE CCC AND </a:t>
            </a:r>
            <a:br>
              <a:rPr lang="en-US"/>
            </a:br>
            <a:r>
              <a:rPr lang="en-US"/>
              <a:t>THE CCC COUNCIL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CCC ORGANIZATIONAL STRUCTURE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457200" y="1275195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Chair, Vice-chair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 year non-staggered terms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Vice-chair is presumptive chair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Director, Senior Program Associates (2), Program Associate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Full-time paid positions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Executive Committee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Chair, Vice-chair, Director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3 at large drawn from Council for 1-year terms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CRA Executive Director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Council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20 members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3 year terms, at most 2 consecutive terms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Support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As needed, from CRA Staff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6868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WHAT DOES EXECUTIVE COMMITTEE DO?</a:t>
            </a:r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86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Each member has a major responsibility within the organization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Oversees the work of subcommittees and working groups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Guides the planning of new activities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Oversees the execution of the Strategic Plan and annual Implementation Plan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Meets biweekly by teleconference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WHAT DO COUNCIL MEMBERS DO?</a:t>
            </a:r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1"/>
          </p:nvPr>
        </p:nvSpPr>
        <p:spPr>
          <a:xfrm>
            <a:off x="457200" y="1413883"/>
            <a:ext cx="8229600" cy="49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Char char="•"/>
            </a:pPr>
            <a:r>
              <a:rPr lang="en-US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Shepherd visioning activities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400"/>
              <a:buChar char="•"/>
            </a:pPr>
            <a:r>
              <a:rPr lang="en-US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Participate in topical task forces</a:t>
            </a:r>
            <a:endParaRPr b="1">
              <a:solidFill>
                <a:srgbClr val="980000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Examples: AI and Robotics, Healthcare, Privacy and Fairness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Produce and curate relevant resources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Monthly teleconferences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Develop and lead new activities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Examples: CIFellows, LISPI, …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Engage with government agencies, industry, and sister organizations (NSF, ACM, Big Data Hubs…)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Write white papers and blog posts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Other requests as needed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Monthly teleconferences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Three face-to-face meetings each year</a:t>
            </a:r>
            <a:endParaRPr/>
          </a:p>
          <a:p>
            <a:pPr marL="742950" lvl="1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COUNCIL MEMBER EXPECTATIONS</a:t>
            </a: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1"/>
          </p:nvPr>
        </p:nvSpPr>
        <p:spPr>
          <a:xfrm>
            <a:off x="457200" y="1416158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220"/>
              <a:buChar char="•"/>
            </a:pPr>
            <a:r>
              <a:rPr lang="en-US" sz="2220" b="1">
                <a:solidFill>
                  <a:srgbClr val="980000"/>
                </a:solidFill>
              </a:rPr>
              <a:t>Attend three, face to face council meetings annually.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980000"/>
              </a:buClr>
              <a:buSzPts val="2220"/>
              <a:buChar char="•"/>
            </a:pPr>
            <a:r>
              <a:rPr lang="en-US" sz="2220" b="1">
                <a:solidFill>
                  <a:srgbClr val="980000"/>
                </a:solidFill>
              </a:rPr>
              <a:t>Participate in monthly council calls.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980000"/>
              </a:buClr>
              <a:buSzPts val="2220"/>
              <a:buChar char="•"/>
            </a:pPr>
            <a:r>
              <a:rPr lang="en-US" sz="2220" b="1">
                <a:solidFill>
                  <a:srgbClr val="980000"/>
                </a:solidFill>
              </a:rPr>
              <a:t>Participate in a CCC task force, including monthly phone conferences.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/>
              <a:t>Write 1-3 CCC blog posts annually.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/>
              <a:t>Include a “learn about the CCC” meeting when visiting universities, research labs and agencies relevant to CCC’s mission.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/>
              <a:t>Participate in agency visits.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/>
              <a:t>Participate in biennial CCC activities such as the CCC Symposium and CRA’s Snowbird.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/>
              <a:t>Work with CCC communication staff, including freelancers, to produce articles for general consumption.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/>
          <p:nvPr/>
        </p:nvSpPr>
        <p:spPr>
          <a:xfrm>
            <a:off x="6265923" y="5019804"/>
            <a:ext cx="2878077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164993" y="-107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Font typeface="Arial"/>
              <a:buNone/>
            </a:pPr>
            <a:r>
              <a:rPr lang="en-US"/>
              <a:t>THE CCC COUNCIL </a:t>
            </a:r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2"/>
          </p:nvPr>
        </p:nvSpPr>
        <p:spPr>
          <a:xfrm>
            <a:off x="-371353" y="593056"/>
            <a:ext cx="4359153" cy="512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20"/>
              <a:buNone/>
            </a:pPr>
            <a:r>
              <a:rPr lang="en-US" sz="92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880">
                <a:latin typeface="Calibri"/>
                <a:ea typeface="Calibri"/>
                <a:cs typeface="Calibri"/>
                <a:sym typeface="Calibri"/>
              </a:rPr>
              <a:t>Chair: Mark Hill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76"/>
              </a:spcBef>
              <a:spcAft>
                <a:spcPts val="0"/>
              </a:spcAft>
              <a:buSzPts val="880"/>
              <a:buNone/>
            </a:pPr>
            <a:r>
              <a:rPr lang="en-US" sz="880">
                <a:latin typeface="Calibri"/>
                <a:ea typeface="Calibri"/>
                <a:cs typeface="Calibri"/>
                <a:sym typeface="Calibri"/>
              </a:rPr>
              <a:t>	Vice Chair: Liz Bradley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120"/>
              <a:buNone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	Terms ending June 2022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Sujata Banerjee, VMware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Elisa Bertino, Purdue University</a:t>
            </a:r>
            <a:endParaRPr sz="112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Tom Conte, Georgia Tech</a:t>
            </a:r>
            <a:endParaRPr sz="112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Maria Gini, University of Minnesota</a:t>
            </a:r>
            <a:endParaRPr sz="112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Chad Jenkins, University of Michigan</a:t>
            </a:r>
            <a:endParaRPr sz="112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Melanie Mitchell, Portland State University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Katie Siek, Indiana University	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None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	Terms ending June 2021</a:t>
            </a:r>
            <a:endParaRPr sz="112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Ian Foster, University of Chicago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Ronitt Rubinfeld, MIT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Suresh Venkatasubramanian, Utah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Daniel P. Lopresti, Lehigh University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David C. Parkes, Harvard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Shwetak Patel, Univ. Washington</a:t>
            </a:r>
            <a:endParaRPr/>
          </a:p>
          <a:p>
            <a:pPr marL="742950" lvl="1" indent="-21463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None/>
            </a:pPr>
            <a:endParaRPr sz="112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None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	Terms ending June 2020</a:t>
            </a:r>
            <a:endParaRPr sz="112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Nadya Bliss, Arizona State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Juliana Freire, NYU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Keith Marzullo, Maryland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Greg Morrisett, Cornell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Jennifer Rexford, Princeton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 sz="1120">
                <a:latin typeface="Calibri"/>
                <a:ea typeface="Calibri"/>
                <a:cs typeface="Calibri"/>
                <a:sym typeface="Calibri"/>
              </a:rPr>
              <a:t>Ben Zorn, Microsoft Research</a:t>
            </a:r>
            <a:endParaRPr sz="112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32409" algn="l" rtl="0">
              <a:lnSpc>
                <a:spcPct val="80000"/>
              </a:lnSpc>
              <a:spcBef>
                <a:spcPts val="168"/>
              </a:spcBef>
              <a:spcAft>
                <a:spcPts val="0"/>
              </a:spcAft>
              <a:buSzPts val="840"/>
              <a:buNone/>
            </a:pPr>
            <a:endParaRPr sz="839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659" y="3176809"/>
            <a:ext cx="984657" cy="103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 descr="Liz-Headsho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7313" y="761916"/>
            <a:ext cx="1002655" cy="103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 descr="loprestiheadshot.jpg"/>
          <p:cNvPicPr preferRelativeResize="0"/>
          <p:nvPr/>
        </p:nvPicPr>
        <p:blipFill rotWithShape="1">
          <a:blip r:embed="rId5">
            <a:alphaModFix/>
          </a:blip>
          <a:srcRect b="3203"/>
          <a:stretch/>
        </p:blipFill>
        <p:spPr>
          <a:xfrm>
            <a:off x="4674640" y="3176809"/>
            <a:ext cx="995328" cy="100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 descr="morrisett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5985" y="4438070"/>
            <a:ext cx="960523" cy="98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 descr="juliana-phot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6167" y="1980139"/>
            <a:ext cx="1036535" cy="103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 descr="marzullo-keith_1_small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66144" y="4438071"/>
            <a:ext cx="979757" cy="98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 descr="nadya bliss.jpe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5030" y="1980139"/>
            <a:ext cx="1006186" cy="103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87800" y="1989032"/>
            <a:ext cx="1022459" cy="102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61727" y="761916"/>
            <a:ext cx="1032735" cy="103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177374" y="3146806"/>
            <a:ext cx="1002655" cy="100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 descr="suresh 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56490" y="761916"/>
            <a:ext cx="1032735" cy="103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 descr="jrex-headshot-e1404194285232-90x90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666167" y="4438069"/>
            <a:ext cx="984657" cy="984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 descr="BenZorn-MSR2014-e1404194229573-90x90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67816" y="3213470"/>
            <a:ext cx="1026646" cy="102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 descr="markhill2016-medium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57570" y="761916"/>
            <a:ext cx="1022459" cy="1032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/>
          <p:nvPr/>
        </p:nvSpPr>
        <p:spPr>
          <a:xfrm>
            <a:off x="3177374" y="772512"/>
            <a:ext cx="1002655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4667314" y="772512"/>
            <a:ext cx="998854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6361134" y="772512"/>
            <a:ext cx="1028091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7973528" y="772512"/>
            <a:ext cx="1030823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3979436" y="1990735"/>
            <a:ext cx="1030823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5671879" y="1980139"/>
            <a:ext cx="1030823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7195031" y="1980139"/>
            <a:ext cx="1006186" cy="1032735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3180106" y="3146806"/>
            <a:ext cx="999923" cy="1002655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4674640" y="3176809"/>
            <a:ext cx="991527" cy="1002655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6356491" y="3206690"/>
            <a:ext cx="964825" cy="1002777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7973528" y="3217977"/>
            <a:ext cx="1030823" cy="1022139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2666144" y="4438072"/>
            <a:ext cx="979757" cy="984656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4151903" y="4438073"/>
            <a:ext cx="974606" cy="984654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5659646" y="4438073"/>
            <a:ext cx="991178" cy="984655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7" descr="Jenkins.jpg"/>
          <p:cNvPicPr preferRelativeResize="0"/>
          <p:nvPr/>
        </p:nvPicPr>
        <p:blipFill rotWithShape="1">
          <a:blip r:embed="rId17">
            <a:alphaModFix/>
          </a:blip>
          <a:srcRect t="6113" b="24803"/>
          <a:stretch/>
        </p:blipFill>
        <p:spPr>
          <a:xfrm>
            <a:off x="7221913" y="4438073"/>
            <a:ext cx="950224" cy="984653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27" descr="Conte.jpg"/>
          <p:cNvPicPr preferRelativeResize="0"/>
          <p:nvPr/>
        </p:nvPicPr>
        <p:blipFill rotWithShape="1">
          <a:blip r:embed="rId18">
            <a:alphaModFix/>
          </a:blip>
          <a:srcRect b="21912"/>
          <a:stretch/>
        </p:blipFill>
        <p:spPr>
          <a:xfrm>
            <a:off x="6478138" y="5586958"/>
            <a:ext cx="952098" cy="1023586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27" descr="Siek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474477" y="5583898"/>
            <a:ext cx="1026646" cy="1026646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27" descr="sujata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907581" y="5583897"/>
            <a:ext cx="1026646" cy="1026646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0" name="Google Shape;250;p27" descr="032519_ACM_bertino-1.jpg.large.jpe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010259" y="5583897"/>
            <a:ext cx="1026647" cy="1026647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27" descr="Maria_Gini.jp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14537" y="5583897"/>
            <a:ext cx="1026646" cy="1026646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27" descr="c9SXRCTG_400x400.jp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967817" y="5583897"/>
            <a:ext cx="1026646" cy="1026646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CRA STAFF</a:t>
            </a:r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475828" y="1270660"/>
            <a:ext cx="4832772" cy="558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CCC Director: Ann Schwartz</a:t>
            </a:r>
            <a:endParaRPr b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Senior Program Associate for Communication: Helen Wright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Senior Program Associate for Engagement: Khari Douglas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Associate: TBD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CRA Executive Director: Andy Bernat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Other CRA Staff: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Peter Harsha, Director of Government Affairs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Sandra Corbett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Sabrina Jacob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3367" y="4307716"/>
            <a:ext cx="1341373" cy="134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 rotWithShape="1">
          <a:blip r:embed="rId4">
            <a:alphaModFix/>
          </a:blip>
          <a:srcRect l="6004" t="5199" r="5254" b="5183"/>
          <a:stretch/>
        </p:blipFill>
        <p:spPr>
          <a:xfrm>
            <a:off x="7389401" y="4307716"/>
            <a:ext cx="1430758" cy="134137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/>
          <p:nvPr/>
        </p:nvSpPr>
        <p:spPr>
          <a:xfrm>
            <a:off x="5733367" y="4324498"/>
            <a:ext cx="1341373" cy="1324591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28"/>
          <p:cNvGrpSpPr/>
          <p:nvPr/>
        </p:nvGrpSpPr>
        <p:grpSpPr>
          <a:xfrm>
            <a:off x="4056684" y="4324498"/>
            <a:ext cx="1344179" cy="1324591"/>
            <a:chOff x="7469780" y="4360334"/>
            <a:chExt cx="1285359" cy="1270000"/>
          </a:xfrm>
        </p:grpSpPr>
        <p:pic>
          <p:nvPicPr>
            <p:cNvPr id="263" name="Google Shape;263;p28" descr="Peter-Harsha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69780" y="4360334"/>
              <a:ext cx="1270000" cy="127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28"/>
            <p:cNvSpPr/>
            <p:nvPr/>
          </p:nvSpPr>
          <p:spPr>
            <a:xfrm>
              <a:off x="7485138" y="4360334"/>
              <a:ext cx="1270000" cy="1270000"/>
            </a:xfrm>
            <a:prstGeom prst="rect">
              <a:avLst/>
            </a:prstGeom>
            <a:solidFill>
              <a:srgbClr val="A6093D">
                <a:alpha val="0"/>
              </a:srgbClr>
            </a:solidFill>
            <a:ln w="2857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28"/>
          <p:cNvSpPr/>
          <p:nvPr/>
        </p:nvSpPr>
        <p:spPr>
          <a:xfrm>
            <a:off x="7380934" y="4324498"/>
            <a:ext cx="1430706" cy="1324592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8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67" name="Google Shape;267;p28"/>
          <p:cNvPicPr preferRelativeResize="0"/>
          <p:nvPr/>
        </p:nvPicPr>
        <p:blipFill rotWithShape="1">
          <a:blip r:embed="rId6">
            <a:alphaModFix/>
          </a:blip>
          <a:srcRect t="-1288"/>
          <a:stretch/>
        </p:blipFill>
        <p:spPr>
          <a:xfrm>
            <a:off x="5733368" y="1075911"/>
            <a:ext cx="1341373" cy="1485286"/>
          </a:xfrm>
          <a:prstGeom prst="rect">
            <a:avLst/>
          </a:prstGeom>
          <a:noFill/>
          <a:ln w="38100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68" name="Google Shape;268;p28"/>
          <p:cNvGrpSpPr/>
          <p:nvPr/>
        </p:nvGrpSpPr>
        <p:grpSpPr>
          <a:xfrm>
            <a:off x="7389401" y="2788761"/>
            <a:ext cx="1422239" cy="1343319"/>
            <a:chOff x="6654586" y="4530925"/>
            <a:chExt cx="1430758" cy="1441879"/>
          </a:xfrm>
        </p:grpSpPr>
        <p:pic>
          <p:nvPicPr>
            <p:cNvPr id="269" name="Google Shape;269;p28" descr="Andy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54586" y="4542046"/>
              <a:ext cx="1430758" cy="14307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28"/>
            <p:cNvSpPr/>
            <p:nvPr/>
          </p:nvSpPr>
          <p:spPr>
            <a:xfrm>
              <a:off x="6654586" y="4530925"/>
              <a:ext cx="1430758" cy="1441879"/>
            </a:xfrm>
            <a:prstGeom prst="rect">
              <a:avLst/>
            </a:prstGeom>
            <a:solidFill>
              <a:srgbClr val="A6093D">
                <a:alpha val="0"/>
              </a:srgbClr>
            </a:solidFill>
            <a:ln w="2857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 descr="HVW2018.jpg"/>
          <p:cNvPicPr preferRelativeResize="0"/>
          <p:nvPr/>
        </p:nvPicPr>
        <p:blipFill rotWithShape="1">
          <a:blip r:embed="rId8">
            <a:alphaModFix/>
          </a:blip>
          <a:srcRect t="4570" b="24160"/>
          <a:stretch/>
        </p:blipFill>
        <p:spPr>
          <a:xfrm>
            <a:off x="7389401" y="1075911"/>
            <a:ext cx="1430758" cy="1485286"/>
          </a:xfrm>
          <a:prstGeom prst="rect">
            <a:avLst/>
          </a:prstGeom>
          <a:noFill/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28" descr="Khari-2017-CCC-Symposium-CCC (1)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33368" y="2788761"/>
            <a:ext cx="1341373" cy="1343319"/>
          </a:xfrm>
          <a:prstGeom prst="rect">
            <a:avLst/>
          </a:prstGeom>
          <a:noFill/>
          <a:ln w="38100" cap="flat" cmpd="sng">
            <a:solidFill>
              <a:srgbClr val="A7083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NSF INTERACTIONS</a:t>
            </a:r>
            <a:endParaRPr>
              <a:solidFill>
                <a:srgbClr val="0000FF"/>
              </a:solidFill>
            </a:endParaRPr>
          </a:p>
        </p:txBody>
      </p:sp>
      <p:grpSp>
        <p:nvGrpSpPr>
          <p:cNvPr id="279" name="Google Shape;279;p29"/>
          <p:cNvGrpSpPr/>
          <p:nvPr/>
        </p:nvGrpSpPr>
        <p:grpSpPr>
          <a:xfrm>
            <a:off x="1360221" y="1420339"/>
            <a:ext cx="6126671" cy="5084635"/>
            <a:chOff x="1360222" y="2702"/>
            <a:chExt cx="6126671" cy="5084635"/>
          </a:xfrm>
        </p:grpSpPr>
        <p:sp>
          <p:nvSpPr>
            <p:cNvPr id="280" name="Google Shape;280;p29"/>
            <p:cNvSpPr/>
            <p:nvPr/>
          </p:nvSpPr>
          <p:spPr>
            <a:xfrm>
              <a:off x="6043109" y="1521816"/>
              <a:ext cx="188319" cy="23602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1" name="Google Shape;281;p29"/>
            <p:cNvSpPr/>
            <p:nvPr/>
          </p:nvSpPr>
          <p:spPr>
            <a:xfrm>
              <a:off x="6043109" y="1521816"/>
              <a:ext cx="188319" cy="14688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2" name="Google Shape;282;p29"/>
            <p:cNvSpPr/>
            <p:nvPr/>
          </p:nvSpPr>
          <p:spPr>
            <a:xfrm>
              <a:off x="6043109" y="1521816"/>
              <a:ext cx="188319" cy="577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3" name="Google Shape;283;p29"/>
            <p:cNvSpPr/>
            <p:nvPr/>
          </p:nvSpPr>
          <p:spPr>
            <a:xfrm>
              <a:off x="4266625" y="630435"/>
              <a:ext cx="2278669" cy="26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983C3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4" name="Google Shape;284;p29"/>
            <p:cNvSpPr/>
            <p:nvPr/>
          </p:nvSpPr>
          <p:spPr>
            <a:xfrm>
              <a:off x="4523995" y="1521816"/>
              <a:ext cx="188319" cy="14688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5" name="Google Shape;285;p29"/>
            <p:cNvSpPr/>
            <p:nvPr/>
          </p:nvSpPr>
          <p:spPr>
            <a:xfrm>
              <a:off x="4523995" y="1521816"/>
              <a:ext cx="188319" cy="577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6" name="Google Shape;286;p29"/>
            <p:cNvSpPr/>
            <p:nvPr/>
          </p:nvSpPr>
          <p:spPr>
            <a:xfrm>
              <a:off x="4266625" y="630435"/>
              <a:ext cx="759556" cy="26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983C3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7" name="Google Shape;287;p29"/>
            <p:cNvSpPr/>
            <p:nvPr/>
          </p:nvSpPr>
          <p:spPr>
            <a:xfrm>
              <a:off x="3004882" y="1521816"/>
              <a:ext cx="188319" cy="23602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8" name="Google Shape;288;p29"/>
            <p:cNvSpPr/>
            <p:nvPr/>
          </p:nvSpPr>
          <p:spPr>
            <a:xfrm>
              <a:off x="3004882" y="1521816"/>
              <a:ext cx="188319" cy="14688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9" name="Google Shape;289;p29"/>
            <p:cNvSpPr/>
            <p:nvPr/>
          </p:nvSpPr>
          <p:spPr>
            <a:xfrm>
              <a:off x="3004882" y="1521816"/>
              <a:ext cx="188319" cy="577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0" name="Google Shape;290;p29"/>
            <p:cNvSpPr/>
            <p:nvPr/>
          </p:nvSpPr>
          <p:spPr>
            <a:xfrm>
              <a:off x="3507068" y="630435"/>
              <a:ext cx="759556" cy="26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983C3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1" name="Google Shape;291;p29"/>
            <p:cNvSpPr/>
            <p:nvPr/>
          </p:nvSpPr>
          <p:spPr>
            <a:xfrm>
              <a:off x="1485769" y="1521816"/>
              <a:ext cx="188319" cy="32516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2" name="Google Shape;292;p29"/>
            <p:cNvSpPr/>
            <p:nvPr/>
          </p:nvSpPr>
          <p:spPr>
            <a:xfrm>
              <a:off x="1485769" y="1521816"/>
              <a:ext cx="188319" cy="23602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3" name="Google Shape;293;p29"/>
            <p:cNvSpPr/>
            <p:nvPr/>
          </p:nvSpPr>
          <p:spPr>
            <a:xfrm>
              <a:off x="1485769" y="1521816"/>
              <a:ext cx="188319" cy="14688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4" name="Google Shape;294;p29"/>
            <p:cNvSpPr/>
            <p:nvPr/>
          </p:nvSpPr>
          <p:spPr>
            <a:xfrm>
              <a:off x="1485769" y="1521816"/>
              <a:ext cx="188319" cy="577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46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5" name="Google Shape;295;p29"/>
            <p:cNvSpPr/>
            <p:nvPr/>
          </p:nvSpPr>
          <p:spPr>
            <a:xfrm>
              <a:off x="1987955" y="630435"/>
              <a:ext cx="2278669" cy="26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983C3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6" name="Google Shape;296;p29"/>
            <p:cNvSpPr/>
            <p:nvPr/>
          </p:nvSpPr>
          <p:spPr>
            <a:xfrm>
              <a:off x="3638892" y="2702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9"/>
            <p:cNvSpPr txBox="1"/>
            <p:nvPr/>
          </p:nvSpPr>
          <p:spPr>
            <a:xfrm>
              <a:off x="3638892" y="2702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CISE Office of the Assistant Director</a:t>
              </a:r>
              <a:b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AD: James Kurose</a:t>
              </a:r>
              <a:b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DAD: Erwin P. Gianchandani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1360222" y="894083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9"/>
            <p:cNvSpPr txBox="1"/>
            <p:nvPr/>
          </p:nvSpPr>
          <p:spPr>
            <a:xfrm>
              <a:off x="1360222" y="894083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Office of Advanced Cyberinfrastructure (OAC)</a:t>
              </a:r>
              <a:b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DD: Manish Parashar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DDD: Amy Friedlander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1674089" y="1785463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9"/>
            <p:cNvSpPr txBox="1"/>
            <p:nvPr/>
          </p:nvSpPr>
          <p:spPr>
            <a:xfrm>
              <a:off x="1674089" y="1785463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1674089" y="2676844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9"/>
            <p:cNvSpPr txBox="1"/>
            <p:nvPr/>
          </p:nvSpPr>
          <p:spPr>
            <a:xfrm>
              <a:off x="1674089" y="2676844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 Performance Computing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1674089" y="3568224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9"/>
            <p:cNvSpPr txBox="1"/>
            <p:nvPr/>
          </p:nvSpPr>
          <p:spPr>
            <a:xfrm>
              <a:off x="1674089" y="3568224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Networking / Cybersecurity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1674089" y="4459605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9"/>
            <p:cNvSpPr txBox="1"/>
            <p:nvPr/>
          </p:nvSpPr>
          <p:spPr>
            <a:xfrm>
              <a:off x="1674089" y="4459605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Software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2879335" y="894083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9"/>
            <p:cNvSpPr txBox="1"/>
            <p:nvPr/>
          </p:nvSpPr>
          <p:spPr>
            <a:xfrm>
              <a:off x="2879335" y="894083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Computing and Communications Foundations (CCF)</a:t>
              </a:r>
              <a:b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DD: Rance Cleaveland</a:t>
              </a:r>
              <a:b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DDD: Thyaga Nandagopal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193202" y="1785463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9"/>
            <p:cNvSpPr txBox="1"/>
            <p:nvPr/>
          </p:nvSpPr>
          <p:spPr>
            <a:xfrm>
              <a:off x="3193202" y="1785463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Algorithmic Foundations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193202" y="2676844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9"/>
            <p:cNvSpPr txBox="1"/>
            <p:nvPr/>
          </p:nvSpPr>
          <p:spPr>
            <a:xfrm>
              <a:off x="3193202" y="2676844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Communications and Information Foundations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193202" y="3568224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9"/>
            <p:cNvSpPr txBox="1"/>
            <p:nvPr/>
          </p:nvSpPr>
          <p:spPr>
            <a:xfrm>
              <a:off x="3193202" y="3568224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Software and Hardware Foundations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398449" y="894083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9"/>
            <p:cNvSpPr txBox="1"/>
            <p:nvPr/>
          </p:nvSpPr>
          <p:spPr>
            <a:xfrm>
              <a:off x="4398449" y="894083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Computer and Network Systems (CNS)</a:t>
              </a:r>
              <a:b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DD: Ken Calvert </a:t>
              </a:r>
              <a:b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DDD: Jeremy Epstein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4712315" y="1785463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9"/>
            <p:cNvSpPr txBox="1"/>
            <p:nvPr/>
          </p:nvSpPr>
          <p:spPr>
            <a:xfrm>
              <a:off x="4712315" y="1785463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Computer Systems Research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4712315" y="2676844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9"/>
            <p:cNvSpPr txBox="1"/>
            <p:nvPr/>
          </p:nvSpPr>
          <p:spPr>
            <a:xfrm>
              <a:off x="4712315" y="2676844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Networking and Technology Systems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5917562" y="894083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9"/>
            <p:cNvSpPr txBox="1"/>
            <p:nvPr/>
          </p:nvSpPr>
          <p:spPr>
            <a:xfrm>
              <a:off x="5917562" y="894083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Information and Intelligent Systems (IIS)</a:t>
              </a:r>
              <a:b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DD: Henry Kautz</a:t>
              </a:r>
              <a:b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DDD: Joydip Kundu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6231428" y="1785463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9"/>
            <p:cNvSpPr txBox="1"/>
            <p:nvPr/>
          </p:nvSpPr>
          <p:spPr>
            <a:xfrm>
              <a:off x="6231428" y="1785463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Cyber Human Systems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6231428" y="2676844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9"/>
            <p:cNvSpPr txBox="1"/>
            <p:nvPr/>
          </p:nvSpPr>
          <p:spPr>
            <a:xfrm>
              <a:off x="6231428" y="2676844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Information Integration and Informatics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6231428" y="3568224"/>
              <a:ext cx="1255465" cy="62773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 txBox="1"/>
            <p:nvPr/>
          </p:nvSpPr>
          <p:spPr>
            <a:xfrm>
              <a:off x="6231428" y="3568224"/>
              <a:ext cx="1255465" cy="62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Robust Intelligence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29"/>
          <p:cNvSpPr txBox="1"/>
          <p:nvPr/>
        </p:nvSpPr>
        <p:spPr>
          <a:xfrm>
            <a:off x="3152775" y="3533775"/>
            <a:ext cx="10858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3152775" y="6019244"/>
            <a:ext cx="2770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Officer: Nina Amla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4199458" y="2023333"/>
            <a:ext cx="1724117" cy="1191862"/>
          </a:xfrm>
          <a:prstGeom prst="ellipse">
            <a:avLst/>
          </a:prstGeom>
          <a:noFill/>
          <a:ln w="28575" cap="flat" cmpd="sng">
            <a:solidFill>
              <a:srgbClr val="AADB1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9"/>
          <p:cNvSpPr/>
          <p:nvPr/>
        </p:nvSpPr>
        <p:spPr>
          <a:xfrm>
            <a:off x="3388982" y="1228798"/>
            <a:ext cx="1699285" cy="980012"/>
          </a:xfrm>
          <a:prstGeom prst="ellipse">
            <a:avLst/>
          </a:prstGeom>
          <a:noFill/>
          <a:ln w="28575" cap="flat" cmpd="sng">
            <a:solidFill>
              <a:srgbClr val="F2DAD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9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RELATIONSHIP TO COMPUTING RESEARCH ASSOCIATION (CRA)</a:t>
            </a:r>
            <a:endParaRPr/>
          </a:p>
        </p:txBody>
      </p:sp>
      <p:sp>
        <p:nvSpPr>
          <p:cNvPr id="341" name="Google Shape;341;p30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52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NSF cooperative agreement is with CRA</a:t>
            </a:r>
            <a:endParaRPr b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CCC is a standing committee of CRA</a:t>
            </a:r>
            <a:endParaRPr b="1">
              <a:solidFill>
                <a:srgbClr val="980000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Andy Bernat, CRA Executive Director, is an ex officio member of the CCC Executive Committee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Mark Hill, the CCC Chair is a member of the CRA Board of Directors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Ellen Zegura, the CRA chair must consent to CCC Council appointments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Greg Morrisett, CCC Council member and member of the CRA Board of Directors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CCC staff are based in CRA</a:t>
            </a:r>
            <a:endParaRPr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0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CCC AND ITS STAKEHOLDERS</a:t>
            </a:r>
            <a:endParaRPr/>
          </a:p>
        </p:txBody>
      </p:sp>
      <p:pic>
        <p:nvPicPr>
          <p:cNvPr id="348" name="Google Shape;348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73299" y="1292246"/>
            <a:ext cx="4735215" cy="451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50" name="Google Shape;350;p31"/>
          <p:cNvSpPr/>
          <p:nvPr/>
        </p:nvSpPr>
        <p:spPr>
          <a:xfrm>
            <a:off x="2273298" y="1292245"/>
            <a:ext cx="4735215" cy="4518003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MAJOR STAKEHOLDERS</a:t>
            </a:r>
            <a:endParaRPr/>
          </a:p>
        </p:txBody>
      </p:sp>
      <p:sp>
        <p:nvSpPr>
          <p:cNvPr id="356" name="Google Shape;356;p32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71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Computing Research Community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CSTB (Computer Science and Telecommunications Board, part of National Research Council)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Professional societies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Academic units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Research labs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Industry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Computing industry, Major users of IT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Public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Government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See following slides</a:t>
            </a:r>
            <a:endParaRPr/>
          </a:p>
        </p:txBody>
      </p:sp>
      <p:sp>
        <p:nvSpPr>
          <p:cNvPr id="357" name="Google Shape;357;p32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AN OVERVIEW OF THE</a:t>
            </a:r>
            <a:br>
              <a:rPr lang="en-US"/>
            </a:br>
            <a:r>
              <a:rPr lang="en-US"/>
              <a:t>COMPUTING COMMUNITY CONSORTIUM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6727371" cy="496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4163" lvl="0" indent="-28257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Established in 2006 as a standing committee of the Computing Research Association (CRA)</a:t>
            </a:r>
            <a:endParaRPr/>
          </a:p>
          <a:p>
            <a:pPr marL="284163" lvl="0" indent="-282575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Funded by NSF under a Cooperative Agreement</a:t>
            </a:r>
            <a:endParaRPr/>
          </a:p>
          <a:p>
            <a:pPr marL="603251" lvl="1" indent="-282575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Third Award began in April 2018</a:t>
            </a:r>
            <a:endParaRPr/>
          </a:p>
          <a:p>
            <a:pPr marL="203201" lvl="0" indent="-203201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400"/>
              <a:buChar char="•"/>
            </a:pPr>
            <a:r>
              <a:rPr lang="en-US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Facilitates the development of a bold, multi-themed vision for computing research – and communicates this vision to stakeholders</a:t>
            </a:r>
            <a:endParaRPr b="1">
              <a:solidFill>
                <a:srgbClr val="980000"/>
              </a:solidFill>
            </a:endParaRPr>
          </a:p>
          <a:p>
            <a:pPr marL="284163" lvl="0" indent="-282575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Led by a broad-based Council</a:t>
            </a:r>
            <a:endParaRPr/>
          </a:p>
          <a:p>
            <a:pPr marL="284163" lvl="0" indent="-282575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Staff based at CRA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GOVERNMENT STAKEHOLDERS </a:t>
            </a:r>
            <a:endParaRPr/>
          </a:p>
        </p:txBody>
      </p:sp>
      <p:sp>
        <p:nvSpPr>
          <p:cNvPr id="363" name="Google Shape;363;p33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Agencies important to us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NSF 		– strong ties with CISE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NIH 		– growing ties with folks interested in Health IT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DARPA 	– ties come and go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DoE 		– ties with ASCR; interest in ARPA-E </a:t>
            </a:r>
            <a:endParaRPr/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None/>
            </a:pPr>
            <a:endParaRPr sz="222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Others that are relevant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NIST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HHS/ONC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IARPA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DoT</a:t>
            </a:r>
            <a:endParaRPr sz="22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3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GOVERNMENT STAKEHOLDERS </a:t>
            </a:r>
            <a:endParaRPr/>
          </a:p>
        </p:txBody>
      </p:sp>
      <p:sp>
        <p:nvSpPr>
          <p:cNvPr id="370" name="Google Shape;370;p34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Networking and Information Technology R&amp;D (NITRD)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Legislatively mandated coordination among Federal R&amp;D agencies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National Coordinating Office (NCO) facilitates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Interagency working groups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Coordinating groups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Senior steering groups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Community of practice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Director is Kamie Roberts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4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sz="3200"/>
              <a:t>PCAST NITRD REPORT</a:t>
            </a:r>
            <a:endParaRPr/>
          </a:p>
        </p:txBody>
      </p:sp>
      <p:sp>
        <p:nvSpPr>
          <p:cNvPr id="377" name="Google Shape;377;p35"/>
          <p:cNvSpPr txBox="1">
            <a:spLocks noGrp="1"/>
          </p:cNvSpPr>
          <p:nvPr>
            <p:ph type="body" idx="2"/>
          </p:nvPr>
        </p:nvSpPr>
        <p:spPr>
          <a:xfrm>
            <a:off x="457200" y="1330095"/>
            <a:ext cx="4710418" cy="50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2010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1/3 of the PCAST NITRD Working Group members were CCC Council Members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The report drew extensively on CCC White Papers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An excellent roadmap for the field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2013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Char char="•"/>
            </a:pPr>
            <a:r>
              <a:rPr lang="en-US" sz="1600"/>
              <a:t>¼ Contributing Members were CCC Council Members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Char char="•"/>
            </a:pPr>
            <a:r>
              <a:rPr lang="en-US" sz="1600"/>
              <a:t>An excellent review of progress from 2010 report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Char char="•"/>
            </a:pPr>
            <a:r>
              <a:rPr lang="en-US" sz="1600"/>
              <a:t>The challenge now: Continuing to translate it into action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2015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Char char="•"/>
            </a:pPr>
            <a:r>
              <a:rPr lang="en-US" sz="1600"/>
              <a:t>1/3 Contributing Members were CCC Council Members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Char char="•"/>
            </a:pPr>
            <a:r>
              <a:rPr lang="en-US" sz="1600"/>
              <a:t>An update to the 2013 report, including recommendations for Federal Agencies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Char char="•"/>
            </a:pPr>
            <a:r>
              <a:rPr lang="en-US" sz="1600"/>
              <a:t>The challenge now: restructuring NITRD</a:t>
            </a:r>
            <a:endParaRPr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None/>
            </a:pPr>
            <a:endParaRPr sz="1600"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8243" y="215915"/>
            <a:ext cx="2290398" cy="28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5" descr="Screen Shot 2014-01-28 at 9.23.46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2916" y="1223098"/>
            <a:ext cx="2472615" cy="284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5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233020" y="3309850"/>
            <a:ext cx="2591846" cy="338408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5"/>
          <p:cNvSpPr txBox="1">
            <a:spLocks noGrp="1"/>
          </p:cNvSpPr>
          <p:nvPr>
            <p:ph type="sldNum" idx="12"/>
          </p:nvPr>
        </p:nvSpPr>
        <p:spPr>
          <a:xfrm>
            <a:off x="0" y="63765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/>
          <p:nvPr/>
        </p:nvSpPr>
        <p:spPr>
          <a:xfrm>
            <a:off x="6614833" y="5667798"/>
            <a:ext cx="2990984" cy="13405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6"/>
          <p:cNvSpPr txBox="1">
            <a:spLocks noGrp="1"/>
          </p:cNvSpPr>
          <p:nvPr>
            <p:ph type="ctrTitle"/>
          </p:nvPr>
        </p:nvSpPr>
        <p:spPr>
          <a:xfrm>
            <a:off x="0" y="2198706"/>
            <a:ext cx="9144000" cy="84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lang="en-US"/>
              <a:t>CCC GOALS AND ACTIVITIES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GOALS FOR CCC </a:t>
            </a:r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998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Font typeface="Calibri"/>
              <a:buAutoNum type="arabicPeriod"/>
            </a:pPr>
            <a:r>
              <a:rPr lang="en-US" sz="2220" b="1">
                <a:latin typeface="Palatino"/>
                <a:ea typeface="Palatino"/>
                <a:cs typeface="Palatino"/>
                <a:sym typeface="Palatino"/>
              </a:rPr>
              <a:t>Bring the computing research community together to envision audacious research challenges</a:t>
            </a: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, and to articulate concrete pathways to enable pursuit of these challenges.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sz="1202">
              <a:latin typeface="Palatino"/>
              <a:ea typeface="Palatino"/>
              <a:cs typeface="Palatino"/>
              <a:sym typeface="Palatin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220"/>
              <a:buFont typeface="Calibri"/>
              <a:buAutoNum type="arabicPeriod"/>
            </a:pPr>
            <a:r>
              <a:rPr lang="en-US" sz="2220" b="1">
                <a:latin typeface="Palatino"/>
                <a:ea typeface="Palatino"/>
                <a:cs typeface="Palatino"/>
                <a:sym typeface="Palatino"/>
              </a:rPr>
              <a:t>Communicate</a:t>
            </a: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 these challenges and opportunities to the broader national community.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sz="1202">
              <a:latin typeface="Palatino"/>
              <a:ea typeface="Palatino"/>
              <a:cs typeface="Palatino"/>
              <a:sym typeface="Palatin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220"/>
              <a:buFont typeface="Calibri"/>
              <a:buAutoNum type="arabicPeriod"/>
            </a:pPr>
            <a:r>
              <a:rPr lang="en-US" sz="2220" b="1">
                <a:latin typeface="Palatino"/>
                <a:ea typeface="Palatino"/>
                <a:cs typeface="Palatino"/>
                <a:sym typeface="Palatino"/>
              </a:rPr>
              <a:t>Facilitate investment</a:t>
            </a: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 in these research challenges </a:t>
            </a:r>
            <a:r>
              <a:rPr lang="en-US" sz="2220" b="1">
                <a:latin typeface="Palatino"/>
                <a:ea typeface="Palatino"/>
                <a:cs typeface="Palatino"/>
                <a:sym typeface="Palatino"/>
              </a:rPr>
              <a:t>by key stakeholders</a:t>
            </a: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sz="1202">
              <a:latin typeface="Palatino"/>
              <a:ea typeface="Palatino"/>
              <a:cs typeface="Palatino"/>
              <a:sym typeface="Palatin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220"/>
              <a:buFont typeface="Calibri"/>
              <a:buAutoNum type="arabicPeriod"/>
            </a:pPr>
            <a:r>
              <a:rPr lang="en-US" sz="2220" b="1">
                <a:latin typeface="Palatino"/>
                <a:ea typeface="Palatino"/>
                <a:cs typeface="Palatino"/>
                <a:sym typeface="Palatino"/>
              </a:rPr>
              <a:t>Inculcate</a:t>
            </a: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 values of </a:t>
            </a:r>
            <a:r>
              <a:rPr lang="en-US" sz="2220" b="1">
                <a:latin typeface="Palatino"/>
                <a:ea typeface="Palatino"/>
                <a:cs typeface="Palatino"/>
                <a:sym typeface="Palatino"/>
              </a:rPr>
              <a:t>leadership</a:t>
            </a: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 and service by the computing research community.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sz="1202">
              <a:latin typeface="Palatino"/>
              <a:ea typeface="Palatino"/>
              <a:cs typeface="Palatino"/>
              <a:sym typeface="Palatin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220"/>
              <a:buFont typeface="Calibri"/>
              <a:buAutoNum type="arabicPeriod"/>
            </a:pPr>
            <a:r>
              <a:rPr lang="en-US" sz="2220" b="1">
                <a:latin typeface="Palatino"/>
                <a:ea typeface="Palatino"/>
                <a:cs typeface="Palatino"/>
                <a:sym typeface="Palatino"/>
              </a:rPr>
              <a:t>Inform</a:t>
            </a: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220" b="1">
                <a:latin typeface="Palatino"/>
                <a:ea typeface="Palatino"/>
                <a:cs typeface="Palatino"/>
                <a:sym typeface="Palatino"/>
              </a:rPr>
              <a:t>and influence early career researchers </a:t>
            </a: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to </a:t>
            </a:r>
            <a:br>
              <a:rPr lang="en-US" sz="2220">
                <a:latin typeface="Palatino"/>
                <a:ea typeface="Palatino"/>
                <a:cs typeface="Palatino"/>
                <a:sym typeface="Palatino"/>
              </a:rPr>
            </a:b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engage in these community-led research challenges.</a:t>
            </a:r>
            <a:endParaRPr sz="222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5" name="Google Shape;395;p37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DESIRED OUTCOMES</a:t>
            </a:r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body" idx="1"/>
          </p:nvPr>
        </p:nvSpPr>
        <p:spPr>
          <a:xfrm>
            <a:off x="457200" y="1232703"/>
            <a:ext cx="8229600" cy="544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latino"/>
              <a:buAutoNum type="arabicPeriod"/>
            </a:pPr>
            <a:r>
              <a:rPr lang="en-US" sz="2000" b="1">
                <a:latin typeface="Palatino"/>
                <a:ea typeface="Palatino"/>
                <a:cs typeface="Palatino"/>
                <a:sym typeface="Palatino"/>
              </a:rPr>
              <a:t>Create broad awareness of the role computing research will play in future science and technology advances</a:t>
            </a:r>
            <a:r>
              <a:rPr lang="en-US" sz="2000">
                <a:latin typeface="Palatino"/>
                <a:ea typeface="Palatino"/>
                <a:cs typeface="Palatino"/>
                <a:sym typeface="Palatino"/>
              </a:rPr>
              <a:t> within federal agencies, philanthropic organizations, and industry through concrete examples and products.</a:t>
            </a:r>
            <a:br>
              <a:rPr lang="en-US" sz="2000">
                <a:latin typeface="Palatino"/>
                <a:ea typeface="Palatino"/>
                <a:cs typeface="Palatino"/>
                <a:sym typeface="Palatino"/>
              </a:rPr>
            </a:br>
            <a:endParaRPr sz="1200">
              <a:latin typeface="Palatino"/>
              <a:ea typeface="Palatino"/>
              <a:cs typeface="Palatino"/>
              <a:sym typeface="Palatino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latino"/>
              <a:buAutoNum type="arabicPeriod"/>
            </a:pPr>
            <a:r>
              <a:rPr lang="en-US" sz="2000" b="1">
                <a:latin typeface="Palatino"/>
                <a:ea typeface="Palatino"/>
                <a:cs typeface="Palatino"/>
                <a:sym typeface="Palatino"/>
              </a:rPr>
              <a:t>Facilitate broad engagement of the computing research community</a:t>
            </a:r>
            <a:r>
              <a:rPr lang="en-US" sz="2000">
                <a:latin typeface="Palatino"/>
                <a:ea typeface="Palatino"/>
                <a:cs typeface="Palatino"/>
                <a:sym typeface="Palatino"/>
              </a:rPr>
              <a:t> in identifying and articulating new directions for computing research, in shaping priorities for those new directions, and in responding to existing opportunities in the computing research ecosystem.</a:t>
            </a:r>
            <a:br>
              <a:rPr lang="en-US" sz="2000">
                <a:latin typeface="Palatino"/>
                <a:ea typeface="Palatino"/>
                <a:cs typeface="Palatino"/>
                <a:sym typeface="Palatino"/>
              </a:rPr>
            </a:br>
            <a:endParaRPr sz="1200">
              <a:latin typeface="Palatino"/>
              <a:ea typeface="Palatino"/>
              <a:cs typeface="Palatino"/>
              <a:sym typeface="Palatino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latino"/>
              <a:buAutoNum type="arabicPeriod"/>
            </a:pPr>
            <a:r>
              <a:rPr lang="en-US" sz="2000" b="1">
                <a:latin typeface="Palatino"/>
                <a:ea typeface="Palatino"/>
                <a:cs typeface="Palatino"/>
                <a:sym typeface="Palatino"/>
              </a:rPr>
              <a:t>Create high-impact tangible resources</a:t>
            </a:r>
            <a:r>
              <a:rPr lang="en-US" sz="2000">
                <a:latin typeface="Palatino"/>
                <a:ea typeface="Palatino"/>
                <a:cs typeface="Palatino"/>
                <a:sym typeface="Palatino"/>
              </a:rPr>
              <a:t> that inform stakeholders as to the current and potential impact of computing research.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sz="1200">
              <a:latin typeface="Palatino"/>
              <a:ea typeface="Palatino"/>
              <a:cs typeface="Palatino"/>
              <a:sym typeface="Palatino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Palatino"/>
              <a:buAutoNum type="arabicPeriod"/>
            </a:pPr>
            <a:r>
              <a:rPr lang="en-US" sz="2000" b="1">
                <a:latin typeface="Palatino"/>
                <a:ea typeface="Palatino"/>
                <a:cs typeface="Palatino"/>
                <a:sym typeface="Palatino"/>
              </a:rPr>
              <a:t>Sustain the CCC</a:t>
            </a:r>
            <a:r>
              <a:rPr lang="en-US" sz="2000">
                <a:latin typeface="Palatino"/>
                <a:ea typeface="Palatino"/>
                <a:cs typeface="Palatino"/>
                <a:sym typeface="Palatino"/>
              </a:rPr>
              <a:t> as a widely accepted catalyst and voice for the computing research community.</a:t>
            </a:r>
            <a:br>
              <a:rPr lang="en-US" sz="2000">
                <a:latin typeface="Palatino"/>
                <a:ea typeface="Palatino"/>
                <a:cs typeface="Palatino"/>
                <a:sym typeface="Palatino"/>
              </a:rPr>
            </a:br>
            <a:endParaRPr sz="1200">
              <a:latin typeface="Palatino"/>
              <a:ea typeface="Palatino"/>
              <a:cs typeface="Palatino"/>
              <a:sym typeface="Palatino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latino"/>
              <a:buAutoNum type="arabicPeriod"/>
            </a:pPr>
            <a:r>
              <a:rPr lang="en-US" sz="2000" b="1">
                <a:latin typeface="Palatino"/>
                <a:ea typeface="Palatino"/>
                <a:cs typeface="Palatino"/>
                <a:sym typeface="Palatino"/>
              </a:rPr>
              <a:t>Grow leadership and community capacity</a:t>
            </a:r>
            <a:r>
              <a:rPr lang="en-US" sz="2000">
                <a:latin typeface="Palatino"/>
                <a:ea typeface="Palatino"/>
                <a:cs typeface="Palatino"/>
                <a:sym typeface="Palatino"/>
              </a:rPr>
              <a:t> to engage in and respond to national science policy needs. </a:t>
            </a:r>
            <a:endParaRPr/>
          </a:p>
          <a:p>
            <a:pPr marL="457200" lvl="0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</a:pPr>
            <a:endParaRPr sz="20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3" name="Google Shape;403;p38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9" name="Google Shape;409;p39"/>
          <p:cNvGraphicFramePr/>
          <p:nvPr/>
        </p:nvGraphicFramePr>
        <p:xfrm>
          <a:off x="163305" y="84417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{B17BC14B-B002-4752-ACF3-D65A14D3ECCF}</a:tableStyleId>
              </a:tblPr>
              <a:tblGrid>
                <a:gridCol w="1475325"/>
                <a:gridCol w="1475325"/>
                <a:gridCol w="1475325"/>
                <a:gridCol w="1475325"/>
                <a:gridCol w="1475325"/>
                <a:gridCol w="1475325"/>
              </a:tblGrid>
              <a:tr h="91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0350" marR="90350" marT="45175" marB="451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Goal 1: Research Challenges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Goal 2: Communicate Broadly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Goal 3: Research Investments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Goal 4: Leadership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Goal 5: Influence Community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/>
                        <a:t>Outcome 1: Agency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/>
                        <a:t>Awareness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✔</a:t>
                      </a:r>
                      <a:endParaRPr sz="4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Outcome 2: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Community Engagement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</a:tr>
              <a:tr h="91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/>
                        <a:t>Outcome 3: Tangible Resources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</a:tr>
              <a:tr h="91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Outcome 4: CCC Role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/>
                        <a:t>Outcome 5: Leadership and Capacity</a:t>
                      </a:r>
                      <a:endParaRPr sz="1400" u="none" strike="noStrike" cap="none"/>
                    </a:p>
                  </a:txBody>
                  <a:tcPr marL="90350" marR="90350" marT="45175" marB="4517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✔</a:t>
                      </a:r>
                      <a:endParaRPr sz="1600" u="none" strike="noStrike" cap="none"/>
                    </a:p>
                  </a:txBody>
                  <a:tcPr marL="90350" marR="90350" marT="45175" marB="451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</a:tr>
            </a:tbl>
          </a:graphicData>
        </a:graphic>
      </p:graphicFrame>
      <p:sp>
        <p:nvSpPr>
          <p:cNvPr id="410" name="Google Shape;410;p39"/>
          <p:cNvSpPr txBox="1"/>
          <p:nvPr/>
        </p:nvSpPr>
        <p:spPr>
          <a:xfrm>
            <a:off x="2209416" y="279779"/>
            <a:ext cx="48964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CCC Strategic Goals to Priority Outcomes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9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PLANNED ACTIVITIES </a:t>
            </a:r>
            <a:endParaRPr/>
          </a:p>
        </p:txBody>
      </p:sp>
      <p:sp>
        <p:nvSpPr>
          <p:cNvPr id="417" name="Google Shape;417;p40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44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Envisioning Future Computing Research</a:t>
            </a:r>
            <a:br>
              <a:rPr lang="en-US">
                <a:latin typeface="Palatino"/>
                <a:ea typeface="Palatino"/>
                <a:cs typeface="Palatino"/>
                <a:sym typeface="Palatino"/>
              </a:rPr>
            </a:b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Engaging and Aligning with National and Computing Research Priorities </a:t>
            </a:r>
            <a:br>
              <a:rPr lang="en-US">
                <a:latin typeface="Palatino"/>
                <a:ea typeface="Palatino"/>
                <a:cs typeface="Palatino"/>
                <a:sym typeface="Palatino"/>
              </a:rPr>
            </a:b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Communicating Future Computing Research</a:t>
            </a:r>
            <a:br>
              <a:rPr lang="en-US">
                <a:latin typeface="Palatino"/>
                <a:ea typeface="Palatino"/>
                <a:cs typeface="Palatino"/>
                <a:sym typeface="Palatino"/>
              </a:rPr>
            </a:b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Cultivating Computing Leadership and Community Capacity to Engage and Respond to National Priorities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None/>
            </a:pP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8" name="Google Shape;418;p40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ENVISIONING FUTURE COMPUTING RESEARCH </a:t>
            </a:r>
            <a:endParaRPr/>
          </a:p>
        </p:txBody>
      </p:sp>
      <p:sp>
        <p:nvSpPr>
          <p:cNvPr id="424" name="Google Shape;424;p41"/>
          <p:cNvSpPr txBox="1">
            <a:spLocks noGrp="1"/>
          </p:cNvSpPr>
          <p:nvPr>
            <p:ph type="body" idx="1"/>
          </p:nvPr>
        </p:nvSpPr>
        <p:spPr>
          <a:xfrm>
            <a:off x="457200" y="1598719"/>
            <a:ext cx="8229600" cy="486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i="1">
                <a:latin typeface="Palatino"/>
                <a:ea typeface="Palatino"/>
                <a:cs typeface="Palatino"/>
                <a:sym typeface="Palatino"/>
              </a:rPr>
              <a:t>“The Computing Community Consortium (CCC) solicits proposals that will galvanize the community to define visions and agendas for exciting frontiers of computing research.”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093D"/>
              </a:buClr>
              <a:buSzPts val="2000"/>
              <a:buChar char="•"/>
            </a:pPr>
            <a:r>
              <a:rPr lang="en-US" sz="2000">
                <a:latin typeface="Palatino"/>
                <a:ea typeface="Palatino"/>
                <a:cs typeface="Palatino"/>
                <a:sym typeface="Palatino"/>
              </a:rPr>
              <a:t>Create a new community of researchers.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093D"/>
              </a:buClr>
              <a:buSzPts val="2000"/>
              <a:buChar char="•"/>
            </a:pPr>
            <a:r>
              <a:rPr lang="en-US" sz="2000">
                <a:latin typeface="Palatino"/>
                <a:ea typeface="Palatino"/>
                <a:cs typeface="Palatino"/>
                <a:sym typeface="Palatino"/>
              </a:rPr>
              <a:t>Inform a new funding initiative.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093D"/>
              </a:buClr>
              <a:buSzPts val="2000"/>
              <a:buChar char="•"/>
            </a:pPr>
            <a:r>
              <a:rPr lang="en-US" sz="2000">
                <a:latin typeface="Palatino"/>
                <a:ea typeface="Palatino"/>
                <a:cs typeface="Palatino"/>
                <a:sym typeface="Palatino"/>
              </a:rPr>
              <a:t>Help an extant community define a new trajectory.</a:t>
            </a:r>
            <a:br>
              <a:rPr lang="en-US" sz="2000">
                <a:latin typeface="Palatino"/>
                <a:ea typeface="Palatino"/>
                <a:cs typeface="Palatino"/>
                <a:sym typeface="Palatino"/>
              </a:rPr>
            </a:b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Palatino"/>
                <a:ea typeface="Palatino"/>
                <a:cs typeface="Palatino"/>
                <a:sym typeface="Palatino"/>
              </a:rPr>
              <a:t>Goals for next phase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</a:pPr>
            <a:r>
              <a:rPr lang="en-US" sz="1800">
                <a:latin typeface="Palatino"/>
                <a:ea typeface="Palatino"/>
                <a:cs typeface="Palatino"/>
                <a:sym typeface="Palatino"/>
              </a:rPr>
              <a:t>Increase our outreach and participation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</a:pPr>
            <a:r>
              <a:rPr lang="en-US" sz="1800">
                <a:latin typeface="Palatino"/>
                <a:ea typeface="Palatino"/>
                <a:cs typeface="Palatino"/>
                <a:sym typeface="Palatino"/>
              </a:rPr>
              <a:t>Increase the participation of industry leadership and early career researchers at Visioning Workshops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5" name="Google Shape;425;p41"/>
          <p:cNvSpPr/>
          <p:nvPr/>
        </p:nvSpPr>
        <p:spPr>
          <a:xfrm>
            <a:off x="6281486" y="5801739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1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2"/>
          <p:cNvSpPr/>
          <p:nvPr/>
        </p:nvSpPr>
        <p:spPr>
          <a:xfrm>
            <a:off x="6281486" y="5801739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VISIONING PROCESSES</a:t>
            </a:r>
            <a:endParaRPr/>
          </a:p>
        </p:txBody>
      </p:sp>
      <p:sp>
        <p:nvSpPr>
          <p:cNvPr id="433" name="Google Shape;433;p42"/>
          <p:cNvSpPr txBox="1">
            <a:spLocks noGrp="1"/>
          </p:cNvSpPr>
          <p:nvPr>
            <p:ph type="body" idx="1"/>
          </p:nvPr>
        </p:nvSpPr>
        <p:spPr>
          <a:xfrm>
            <a:off x="457200" y="1544177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Periodic RFP for Community Initiated Activities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Average of 8 workshops per year in the last 3 years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Top-down (agency initiated)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Bottom-up (open call)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Sideways (council initiated, joint with other agencies,….)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None/>
            </a:pP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4" name="Google Shape;434;p42"/>
          <p:cNvSpPr txBox="1"/>
          <p:nvPr/>
        </p:nvSpPr>
        <p:spPr>
          <a:xfrm>
            <a:off x="7037637" y="5237376"/>
            <a:ext cx="13068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Cybersecurity for Manufacturers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2"/>
          <p:cNvSpPr txBox="1"/>
          <p:nvPr/>
        </p:nvSpPr>
        <p:spPr>
          <a:xfrm>
            <a:off x="5136874" y="5294683"/>
            <a:ext cx="12252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Sociotechnical Cybersecurity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2"/>
          <p:cNvSpPr txBox="1"/>
          <p:nvPr/>
        </p:nvSpPr>
        <p:spPr>
          <a:xfrm>
            <a:off x="3503542" y="5186799"/>
            <a:ext cx="132245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Sociotechnical Interventions for Health Disparity Reduction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1628261" y="5252838"/>
            <a:ext cx="16593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Computing Beyond Moore’s Law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385940" y="5237376"/>
            <a:ext cx="10827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Robotic Materials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42" descr="doctors-on-ipad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3" y="4012599"/>
            <a:ext cx="1059655" cy="105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2" descr="machine-learning-180x18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609" y="4005157"/>
            <a:ext cx="1060079" cy="106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2" descr="Manufacturing_equipment_09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8331" y="4012599"/>
            <a:ext cx="1102011" cy="110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2" descr="US-Map-Detail-180x18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7834" y="4005157"/>
            <a:ext cx="1052637" cy="105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2" descr="Nanotech-inspired-180x18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58485" y="4012599"/>
            <a:ext cx="1052637" cy="1052637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2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45" name="Google Shape;445;p42"/>
          <p:cNvSpPr/>
          <p:nvPr/>
        </p:nvSpPr>
        <p:spPr>
          <a:xfrm>
            <a:off x="406201" y="4014521"/>
            <a:ext cx="1062487" cy="1050715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2"/>
          <p:cNvSpPr/>
          <p:nvPr/>
        </p:nvSpPr>
        <p:spPr>
          <a:xfrm>
            <a:off x="1958485" y="4015842"/>
            <a:ext cx="1062487" cy="1050715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2"/>
          <p:cNvSpPr/>
          <p:nvPr/>
        </p:nvSpPr>
        <p:spPr>
          <a:xfrm>
            <a:off x="3615011" y="4001220"/>
            <a:ext cx="1062487" cy="1050715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2"/>
          <p:cNvSpPr/>
          <p:nvPr/>
        </p:nvSpPr>
        <p:spPr>
          <a:xfrm>
            <a:off x="5249672" y="4007079"/>
            <a:ext cx="1062487" cy="1050715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2"/>
          <p:cNvSpPr/>
          <p:nvPr/>
        </p:nvSpPr>
        <p:spPr>
          <a:xfrm>
            <a:off x="7188331" y="4014521"/>
            <a:ext cx="1102011" cy="1100089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WHAT WE’LL TRY TO COVER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Brief history</a:t>
            </a:r>
            <a:endParaRPr/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None/>
            </a:pPr>
            <a:endParaRPr sz="222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Role and mission of CCC</a:t>
            </a:r>
            <a:endParaRPr/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None/>
            </a:pPr>
            <a:endParaRPr sz="222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Organizational details</a:t>
            </a:r>
            <a:endParaRPr/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None/>
            </a:pPr>
            <a:endParaRPr sz="222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CCC Stakeholders</a:t>
            </a:r>
            <a:endParaRPr/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None/>
            </a:pPr>
            <a:endParaRPr sz="222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CCC Goals, Activities and Desired Outcomes</a:t>
            </a:r>
            <a:endParaRPr/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None/>
            </a:pPr>
            <a:endParaRPr sz="222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6093D"/>
              </a:buClr>
              <a:buSzPts val="2220"/>
              <a:buChar char="•"/>
            </a:pPr>
            <a:r>
              <a:rPr lang="en-US" sz="2220">
                <a:latin typeface="Calibri"/>
                <a:ea typeface="Calibri"/>
                <a:cs typeface="Calibri"/>
                <a:sym typeface="Calibri"/>
              </a:rPr>
              <a:t>CCC Impact</a:t>
            </a:r>
            <a:endParaRPr sz="22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3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Font typeface="Arial"/>
              <a:buNone/>
            </a:pPr>
            <a:r>
              <a:rPr lang="en-US"/>
              <a:t>VISIONING ACTIVITIES</a:t>
            </a:r>
            <a:endParaRPr/>
          </a:p>
        </p:txBody>
      </p:sp>
      <p:sp>
        <p:nvSpPr>
          <p:cNvPr id="456" name="Google Shape;456;p43"/>
          <p:cNvSpPr txBox="1">
            <a:spLocks noGrp="1"/>
          </p:cNvSpPr>
          <p:nvPr>
            <p:ph type="body" idx="1"/>
          </p:nvPr>
        </p:nvSpPr>
        <p:spPr>
          <a:xfrm>
            <a:off x="457200" y="1159333"/>
            <a:ext cx="4612341" cy="583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Over 55 visioning activities in 10-year history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Average of 8 activities per year in the last 3 years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Research areas include: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AI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Post Quantum Cryptography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Health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Privacy by Design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BRAIN Initiative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Fairness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Misinformation 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Palatino"/>
              <a:buChar char="–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Thermodynamic Computing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20 workshop reports released </a:t>
            </a:r>
            <a:br>
              <a:rPr lang="en-US">
                <a:latin typeface="Palatino"/>
                <a:ea typeface="Palatino"/>
                <a:cs typeface="Palatino"/>
                <a:sym typeface="Palatino"/>
              </a:rPr>
            </a:br>
            <a:r>
              <a:rPr lang="en-US">
                <a:latin typeface="Palatino"/>
                <a:ea typeface="Palatino"/>
                <a:cs typeface="Palatino"/>
                <a:sym typeface="Palatino"/>
              </a:rPr>
              <a:t>in past 5 years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36 white papers released </a:t>
            </a:r>
            <a:br>
              <a:rPr lang="en-US">
                <a:latin typeface="Palatino"/>
                <a:ea typeface="Palatino"/>
                <a:cs typeface="Palatino"/>
                <a:sym typeface="Palatino"/>
              </a:rPr>
            </a:br>
            <a:r>
              <a:rPr lang="en-US">
                <a:latin typeface="Palatino"/>
                <a:ea typeface="Palatino"/>
                <a:cs typeface="Palatino"/>
                <a:sym typeface="Palatino"/>
              </a:rPr>
              <a:t>in past 5 years </a:t>
            </a:r>
            <a:endParaRPr/>
          </a:p>
        </p:txBody>
      </p:sp>
      <p:graphicFrame>
        <p:nvGraphicFramePr>
          <p:cNvPr id="457" name="Google Shape;457;p43"/>
          <p:cNvGraphicFramePr/>
          <p:nvPr/>
        </p:nvGraphicFramePr>
        <p:xfrm>
          <a:off x="4986086" y="311594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{B17BC14B-B002-4752-ACF3-D65A14D3ECCF}</a:tableStyleId>
              </a:tblPr>
              <a:tblGrid>
                <a:gridCol w="2175950"/>
                <a:gridCol w="1766275"/>
              </a:tblGrid>
              <a:tr h="231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Workshop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Date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67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Early Career Researcher Symposium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August 1-2. 2018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Leadership in Embedded Security Workshop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August 12-13, 2018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Artificial Intelligence Roadmap Workshop 1- Integrated Intelligence</a:t>
                      </a:r>
                      <a:endParaRPr sz="1400" b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November 14-15, 2018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Thermodynamic Computing  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January 3-5, 2019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1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Artificial Intelligence Roadmap Workshop 3- Self Aware Learning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January 17-18, 2019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Identifying Research Challenges in Post Quantum Cryptography Migration and Cryptographic Agility</a:t>
                      </a:r>
                      <a:endParaRPr sz="1400" b="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January 31-February 1, 2019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Code 8.7: Using Computational Science and AI to End Modern Slavery</a:t>
                      </a:r>
                      <a:endParaRPr sz="1400" b="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February 19-20, 2019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Misinformation Roundtable</a:t>
                      </a:r>
                      <a:endParaRPr sz="1400" b="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March 26 2019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Economics and Fairness</a:t>
                      </a:r>
                      <a:endParaRPr sz="1400" b="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09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May 22-23, 2019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625" marR="596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4"/>
          <p:cNvSpPr/>
          <p:nvPr/>
        </p:nvSpPr>
        <p:spPr>
          <a:xfrm>
            <a:off x="6281486" y="5801739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SUCCESSFUL VISIONING ACTIVITIES</a:t>
            </a:r>
            <a:endParaRPr/>
          </a:p>
        </p:txBody>
      </p:sp>
      <p:sp>
        <p:nvSpPr>
          <p:cNvPr id="464" name="Google Shape;464;p44"/>
          <p:cNvSpPr txBox="1">
            <a:spLocks noGrp="1"/>
          </p:cNvSpPr>
          <p:nvPr>
            <p:ph type="body" idx="1"/>
          </p:nvPr>
        </p:nvSpPr>
        <p:spPr>
          <a:xfrm>
            <a:off x="457200" y="1598720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Char char="•"/>
            </a:pPr>
            <a:r>
              <a:rPr lang="en-US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Engage the community and relevant stakeholders</a:t>
            </a:r>
            <a:endParaRPr b="1">
              <a:solidFill>
                <a:srgbClr val="980000"/>
              </a:solidFill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None/>
            </a:pPr>
            <a:endParaRPr sz="1400" b="1">
              <a:solidFill>
                <a:srgbClr val="98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400"/>
              <a:buChar char="•"/>
            </a:pPr>
            <a:r>
              <a:rPr lang="en-US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Facilitate broad thinking with compelling examples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Create new avenues for (interdisciplinary) collaboration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Prepare and energize the community for future opportunities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None/>
            </a:pPr>
            <a:endParaRPr sz="1400"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Rapidly capture and synthesize ideas from the community.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Present ideas and engage possible funders and stakeholders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Articulate needs and barriers to research impact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None/>
            </a:pP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5" name="Google Shape;465;p44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5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71" name="Google Shape;471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BLUE SKY</a:t>
            </a:r>
            <a:endParaRPr/>
          </a:p>
        </p:txBody>
      </p:sp>
      <p:sp>
        <p:nvSpPr>
          <p:cNvPr id="472" name="Google Shape;472;p45"/>
          <p:cNvSpPr/>
          <p:nvPr/>
        </p:nvSpPr>
        <p:spPr>
          <a:xfrm>
            <a:off x="546161" y="1253713"/>
            <a:ext cx="4780261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Goal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- Help conferences reach out beyond the usual research papers. Papers are open</a:t>
            </a: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-</a:t>
            </a: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ended and possibly “outrageous” or “wacky.”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18 different tracks at 12 different conferences in last 5 years </a:t>
            </a:r>
            <a:endParaRPr sz="2400" b="0" i="0" u="none" strike="noStrike" cap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742950" marR="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On average, 13 papers submitted per track at a conference </a:t>
            </a:r>
            <a:endParaRPr sz="2400" b="0" i="0" u="none" strike="noStrike" cap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742950" marR="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Winners are asked to submit Great Innovative Ideas</a:t>
            </a:r>
            <a:endParaRPr sz="2400" b="0" i="0" u="none" strike="noStrike" cap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73" name="Google Shape;473;p45" descr="AAAI-3-768x511.jpg"/>
          <p:cNvPicPr preferRelativeResize="0"/>
          <p:nvPr/>
        </p:nvPicPr>
        <p:blipFill rotWithShape="1">
          <a:blip r:embed="rId3">
            <a:alphaModFix/>
          </a:blip>
          <a:srcRect l="10966" r="6044"/>
          <a:stretch/>
        </p:blipFill>
        <p:spPr>
          <a:xfrm>
            <a:off x="5573482" y="1562523"/>
            <a:ext cx="3113317" cy="249606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5"/>
          <p:cNvSpPr txBox="1"/>
          <p:nvPr/>
        </p:nvSpPr>
        <p:spPr>
          <a:xfrm>
            <a:off x="5326420" y="4058583"/>
            <a:ext cx="35765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 CCC Chair Gregory Hager with AAAI-16 Blue Sky award winner Francesca Rossi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597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sz="3200"/>
              <a:t>BLUE SKY IDEAS CONFERENCE TRACKS</a:t>
            </a:r>
            <a:endParaRPr sz="3200"/>
          </a:p>
        </p:txBody>
      </p:sp>
      <p:sp>
        <p:nvSpPr>
          <p:cNvPr id="480" name="Google Shape;480;p46"/>
          <p:cNvSpPr txBox="1">
            <a:spLocks noGrp="1"/>
          </p:cNvSpPr>
          <p:nvPr>
            <p:ph type="body" idx="1"/>
          </p:nvPr>
        </p:nvSpPr>
        <p:spPr>
          <a:xfrm>
            <a:off x="457200" y="953294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None/>
            </a:pPr>
            <a:r>
              <a:rPr lang="en-US"/>
              <a:t>PAST</a:t>
            </a:r>
            <a:endParaRPr/>
          </a:p>
        </p:txBody>
      </p:sp>
      <p:sp>
        <p:nvSpPr>
          <p:cNvPr id="481" name="Google Shape;481;p46"/>
          <p:cNvSpPr txBox="1">
            <a:spLocks noGrp="1"/>
          </p:cNvSpPr>
          <p:nvPr>
            <p:ph type="body" idx="2"/>
          </p:nvPr>
        </p:nvSpPr>
        <p:spPr>
          <a:xfrm>
            <a:off x="457199" y="1593056"/>
            <a:ext cx="418782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Autonomous Agents and MultiAgent Systems (AAMAS-2014, AAMAS-2016, AAMAS-2017)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Foundations of Software Engineering (ACM SIGSOFT 2014)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Advancement of Artificial Intelligence (AAAI-15, AAAI-16, AAAI-17, AAAI-18, AAAI-19)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Advances in GIS (ACM SIGSPATIAL 2015, ACM SIGSPATIAL 2016, ACM SIGSPATIAL 2017, ACM SIGSPATIAL 2018)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Robotics: Science and Systems (RSS) 2015, 2017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International Conference on Software Engineering (ICSE 2016)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NAACL 2018 Student Research Workshop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ACM Conference on Hypertext and Social Media 2018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International Semantic Web Conference (ISWC) 2018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093D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iConference 2019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A6093D"/>
              </a:buClr>
              <a:buSzPts val="2200"/>
              <a:buNone/>
            </a:pPr>
            <a:endParaRPr sz="2200" baseline="30000"/>
          </a:p>
          <a:p>
            <a:pPr marL="34290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A6093D"/>
              </a:buClr>
              <a:buSzPts val="2200"/>
              <a:buNone/>
            </a:pPr>
            <a:endParaRPr sz="2200" baseline="30000"/>
          </a:p>
        </p:txBody>
      </p:sp>
      <p:sp>
        <p:nvSpPr>
          <p:cNvPr id="482" name="Google Shape;482;p46"/>
          <p:cNvSpPr txBox="1">
            <a:spLocks noGrp="1"/>
          </p:cNvSpPr>
          <p:nvPr>
            <p:ph type="body" idx="3"/>
          </p:nvPr>
        </p:nvSpPr>
        <p:spPr>
          <a:xfrm>
            <a:off x="4645025" y="953294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None/>
            </a:pPr>
            <a:r>
              <a:rPr lang="en-US"/>
              <a:t>UPCOMING</a:t>
            </a:r>
            <a:endParaRPr/>
          </a:p>
        </p:txBody>
      </p:sp>
      <p:sp>
        <p:nvSpPr>
          <p:cNvPr id="483" name="Google Shape;483;p46"/>
          <p:cNvSpPr txBox="1">
            <a:spLocks noGrp="1"/>
          </p:cNvSpPr>
          <p:nvPr>
            <p:ph type="body" idx="4"/>
          </p:nvPr>
        </p:nvSpPr>
        <p:spPr>
          <a:xfrm>
            <a:off x="4645025" y="17049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NAACL 2019 Student Research Workshop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International Semantic Web Conference (ISWC) 2019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484" name="Google Shape;484;p46"/>
          <p:cNvSpPr txBox="1">
            <a:spLocks noGrp="1"/>
          </p:cNvSpPr>
          <p:nvPr>
            <p:ph type="sldNum" idx="12"/>
          </p:nvPr>
        </p:nvSpPr>
        <p:spPr>
          <a:xfrm>
            <a:off x="0" y="63765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 xmlns:p14="http://schemas.microsoft.com/office/powerpoint/2010/main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880"/>
              <a:buFont typeface="Arial"/>
              <a:buNone/>
            </a:pPr>
            <a:r>
              <a:rPr lang="en-US" sz="2880"/>
              <a:t>ENGAGING AND ALIGNING WITH NATIONAL AND COMPUTING RESEARCH PRIORITIES</a:t>
            </a:r>
            <a:endParaRPr sz="2880"/>
          </a:p>
        </p:txBody>
      </p:sp>
      <p:sp>
        <p:nvSpPr>
          <p:cNvPr id="490" name="Google Shape;490;p47"/>
          <p:cNvSpPr txBox="1">
            <a:spLocks noGrp="1"/>
          </p:cNvSpPr>
          <p:nvPr>
            <p:ph type="body" idx="1"/>
          </p:nvPr>
        </p:nvSpPr>
        <p:spPr>
          <a:xfrm>
            <a:off x="457200" y="1782165"/>
            <a:ext cx="8229600" cy="444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Agility to respond to requests and ideas.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Outreach pulls together visioning with stakeholder needs and timely opportunities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None/>
            </a:pP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Increase scale and capacity through CCC Task Forces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Increase engagement with industry, sister organizations and other relevant stakeholders (philanthropy)</a:t>
            </a:r>
            <a:endParaRPr/>
          </a:p>
        </p:txBody>
      </p:sp>
      <p:sp>
        <p:nvSpPr>
          <p:cNvPr id="491" name="Google Shape;491;p47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8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97" name="Google Shape;497;p48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8"/>
          <p:cNvSpPr txBox="1">
            <a:spLocks noGrp="1"/>
          </p:cNvSpPr>
          <p:nvPr>
            <p:ph type="title"/>
          </p:nvPr>
        </p:nvSpPr>
        <p:spPr>
          <a:xfrm>
            <a:off x="480718" y="356944"/>
            <a:ext cx="8229600" cy="78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CURRENT </a:t>
            </a:r>
            <a:r>
              <a:rPr lang="en-US" sz="3200"/>
              <a:t>CCC TASK FORCES</a:t>
            </a:r>
            <a:endParaRPr sz="3200"/>
          </a:p>
        </p:txBody>
      </p:sp>
      <p:sp>
        <p:nvSpPr>
          <p:cNvPr id="499" name="Google Shape;499;p48"/>
          <p:cNvSpPr txBox="1">
            <a:spLocks noGrp="1"/>
          </p:cNvSpPr>
          <p:nvPr>
            <p:ph type="body" idx="1"/>
          </p:nvPr>
        </p:nvSpPr>
        <p:spPr>
          <a:xfrm>
            <a:off x="188618" y="967880"/>
            <a:ext cx="8663282" cy="652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latin typeface="Palatino"/>
                <a:ea typeface="Palatino"/>
                <a:cs typeface="Palatino"/>
                <a:sym typeface="Palatino"/>
              </a:rPr>
              <a:t>CCC task forces are organized around national priorities, community needs, and council member interests. Our current* set of topics are: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US" sz="1600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Artificial Intelligence Working Group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US" sz="1600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Industry Working Group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US" sz="1600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Cybersecurity and Cybercrime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US" sz="1600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Health and Human Computer Interaction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US" sz="1600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Intelligent Infrastructure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US" sz="1600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Information Integrity and Provenance</a:t>
            </a:r>
            <a:endParaRPr sz="1600" b="1">
              <a:solidFill>
                <a:srgbClr val="98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US" sz="1600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Fairness and Accountability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US" sz="1600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Systems and Architecture</a:t>
            </a:r>
            <a:endParaRPr b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latin typeface="Palatino"/>
                <a:ea typeface="Palatino"/>
                <a:cs typeface="Palatino"/>
                <a:sym typeface="Palatino"/>
              </a:rPr>
              <a:t/>
            </a:r>
            <a:br>
              <a:rPr lang="en-US" sz="1600">
                <a:latin typeface="Palatino"/>
                <a:ea typeface="Palatino"/>
                <a:cs typeface="Palatino"/>
                <a:sym typeface="Palatino"/>
              </a:rPr>
            </a:br>
            <a:r>
              <a:rPr lang="en-US" sz="1600">
                <a:latin typeface="Palatino"/>
                <a:ea typeface="Palatino"/>
                <a:cs typeface="Palatino"/>
                <a:sym typeface="Palatino"/>
              </a:rPr>
              <a:t>Goal is for CCC to be </a:t>
            </a:r>
            <a:r>
              <a:rPr lang="en-US" sz="1600" b="1">
                <a:latin typeface="Palatino"/>
                <a:ea typeface="Palatino"/>
                <a:cs typeface="Palatino"/>
                <a:sym typeface="Palatino"/>
              </a:rPr>
              <a:t>engaged in ongoing activities</a:t>
            </a:r>
            <a:r>
              <a:rPr lang="en-US" sz="1600">
                <a:latin typeface="Palatino"/>
                <a:ea typeface="Palatino"/>
                <a:cs typeface="Palatino"/>
                <a:sym typeface="Palatino"/>
              </a:rPr>
              <a:t> around these topics, to </a:t>
            </a:r>
            <a:r>
              <a:rPr lang="en-US" sz="1600" b="1">
                <a:latin typeface="Palatino"/>
                <a:ea typeface="Palatino"/>
                <a:cs typeface="Palatino"/>
                <a:sym typeface="Palatino"/>
              </a:rPr>
              <a:t>identify needs and opportunities</a:t>
            </a:r>
            <a:r>
              <a:rPr lang="en-US" sz="1600">
                <a:latin typeface="Palatino"/>
                <a:ea typeface="Palatino"/>
                <a:cs typeface="Palatino"/>
                <a:sym typeface="Palatino"/>
              </a:rPr>
              <a:t> in the topic area, and to </a:t>
            </a:r>
            <a:r>
              <a:rPr lang="en-US" sz="1600" b="1">
                <a:latin typeface="Palatino"/>
                <a:ea typeface="Palatino"/>
                <a:cs typeface="Palatino"/>
                <a:sym typeface="Palatino"/>
              </a:rPr>
              <a:t>identify actions</a:t>
            </a:r>
            <a:r>
              <a:rPr lang="en-US" sz="1600">
                <a:latin typeface="Palatino"/>
                <a:ea typeface="Palatino"/>
                <a:cs typeface="Palatino"/>
                <a:sym typeface="Palatino"/>
              </a:rPr>
              <a:t> (generating white papers, convening a workshop, publicizing information, etc.) that have the possibility of “moving the needle” for these topics.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>
              <a:latin typeface="Palatino"/>
              <a:ea typeface="Palatino"/>
              <a:cs typeface="Palatino"/>
              <a:sym typeface="Palatino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latin typeface="Palatino"/>
                <a:ea typeface="Palatino"/>
                <a:cs typeface="Palatino"/>
                <a:sym typeface="Palatino"/>
              </a:rPr>
              <a:t>Annual process to determine topics, membership and priorities. Informed by major stakeholders (NSF, OSTP, PCAST, NITRD, workshops and council members). * List likely to change after this summer’s meeting.</a:t>
            </a:r>
            <a:endParaRPr sz="1600">
              <a:latin typeface="Palatino"/>
              <a:ea typeface="Palatino"/>
              <a:cs typeface="Palatino"/>
              <a:sym typeface="Palatino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2413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2413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9"/>
          <p:cNvSpPr txBox="1">
            <a:spLocks noGrp="1"/>
          </p:cNvSpPr>
          <p:nvPr>
            <p:ph type="body" idx="1"/>
          </p:nvPr>
        </p:nvSpPr>
        <p:spPr>
          <a:xfrm>
            <a:off x="147925" y="1734350"/>
            <a:ext cx="4881300" cy="4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1787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Held first National Symposium to </a:t>
            </a:r>
            <a:r>
              <a:rPr lang="en-US" sz="2220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Highlight the Impact of Computing Research</a:t>
            </a: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 in 2016. Held second one in October 2017.  </a:t>
            </a:r>
            <a:endParaRPr/>
          </a:p>
          <a:p>
            <a:pPr marL="331787" lvl="0" indent="-14477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>
              <a:latin typeface="Palatino"/>
              <a:ea typeface="Palatino"/>
              <a:cs typeface="Palatino"/>
              <a:sym typeface="Palatino"/>
            </a:endParaRPr>
          </a:p>
          <a:p>
            <a:pPr marL="331787" lvl="0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•"/>
            </a:pP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Established a biennial Symposium to communicate the role of computing research to address national and societal priorities </a:t>
            </a:r>
            <a:endParaRPr/>
          </a:p>
          <a:p>
            <a:pPr marL="331787" lvl="0" indent="-14477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>
              <a:latin typeface="Palatino"/>
              <a:ea typeface="Palatino"/>
              <a:cs typeface="Palatino"/>
              <a:sym typeface="Palatino"/>
            </a:endParaRPr>
          </a:p>
          <a:p>
            <a:pPr marL="331787" lvl="0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•"/>
            </a:pP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Bring in </a:t>
            </a:r>
            <a:r>
              <a:rPr lang="en-US" sz="2220" b="1">
                <a:solidFill>
                  <a:srgbClr val="980000"/>
                </a:solidFill>
                <a:latin typeface="Palatino"/>
                <a:ea typeface="Palatino"/>
                <a:cs typeface="Palatino"/>
                <a:sym typeface="Palatino"/>
              </a:rPr>
              <a:t>early career researchers to connect</a:t>
            </a:r>
            <a:r>
              <a:rPr lang="en-US" sz="2220">
                <a:latin typeface="Palatino"/>
                <a:ea typeface="Palatino"/>
                <a:cs typeface="Palatino"/>
                <a:sym typeface="Palatino"/>
              </a:rPr>
              <a:t> them with and invigorate the community </a:t>
            </a:r>
            <a:endParaRPr/>
          </a:p>
        </p:txBody>
      </p:sp>
      <p:pic>
        <p:nvPicPr>
          <p:cNvPr id="505" name="Google Shape;50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" y="228918"/>
            <a:ext cx="91287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9" descr="beth symposium 1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734339"/>
            <a:ext cx="4017977" cy="2668188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9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0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513" name="Google Shape;513;p50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sz="3200"/>
              <a:t>COMMUNICATING</a:t>
            </a:r>
            <a:endParaRPr sz="3200"/>
          </a:p>
        </p:txBody>
      </p:sp>
      <p:sp>
        <p:nvSpPr>
          <p:cNvPr id="515" name="Google Shape;515;p50"/>
          <p:cNvSpPr txBox="1">
            <a:spLocks noGrp="1"/>
          </p:cNvSpPr>
          <p:nvPr>
            <p:ph type="body" idx="1"/>
          </p:nvPr>
        </p:nvSpPr>
        <p:spPr>
          <a:xfrm>
            <a:off x="457200" y="1159333"/>
            <a:ext cx="5690382" cy="55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60"/>
              <a:buChar char="•"/>
            </a:pPr>
            <a:r>
              <a:rPr lang="en-US" sz="186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Workshop Reports</a:t>
            </a:r>
            <a:endParaRPr b="1">
              <a:solidFill>
                <a:srgbClr val="98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980000"/>
              </a:buClr>
              <a:buSzPts val="1860"/>
              <a:buChar char="•"/>
            </a:pPr>
            <a:r>
              <a:rPr lang="en-US" sz="186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White Papers</a:t>
            </a:r>
            <a:endParaRPr b="1">
              <a:solidFill>
                <a:srgbClr val="980000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>CCC works with community to produce timely white papers that inform policymakers and the broader community on national priorities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980000"/>
              </a:buClr>
              <a:buSzPts val="1860"/>
              <a:buChar char="•"/>
            </a:pPr>
            <a:r>
              <a:rPr lang="en-US" sz="186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CCC Blog</a:t>
            </a:r>
            <a:endParaRPr b="1">
              <a:solidFill>
                <a:srgbClr val="980000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>Provides a continuous stream of information on advances in computing research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>Opportunities for community to get involved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>Forum for community discussion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>
                <a:latin typeface="Calibri"/>
                <a:ea typeface="Calibri"/>
                <a:cs typeface="Calibri"/>
                <a:sym typeface="Calibri"/>
              </a:rPr>
              <a:t>Website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>Collection of Resources</a:t>
            </a:r>
            <a:endParaRPr sz="155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>
                <a:latin typeface="Calibri"/>
                <a:ea typeface="Calibri"/>
                <a:cs typeface="Calibri"/>
                <a:sym typeface="Calibri"/>
              </a:rPr>
              <a:t>Great Innovative Ideas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>A way to showcase the exciting new research and ideas generated by the computing community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>
                <a:latin typeface="Calibri"/>
                <a:ea typeface="Calibri"/>
                <a:cs typeface="Calibri"/>
                <a:sym typeface="Calibri"/>
              </a:rPr>
              <a:t>Catalyzing Computing Podcast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>
                <a:latin typeface="Calibri"/>
                <a:ea typeface="Calibri"/>
                <a:cs typeface="Calibri"/>
                <a:sym typeface="Calibri"/>
              </a:rPr>
              <a:t>Annual events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>CCC Symposium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>CRA Snowbird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A6093D"/>
              </a:buClr>
              <a:buSzPts val="1860"/>
              <a:buChar char="•"/>
            </a:pPr>
            <a:r>
              <a:rPr lang="en-US" sz="1860">
                <a:latin typeface="Calibri"/>
                <a:ea typeface="Calibri"/>
                <a:cs typeface="Calibri"/>
                <a:sym typeface="Calibri"/>
              </a:rPr>
              <a:t>Special Events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550"/>
              <a:buChar char="–"/>
            </a:pP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>Early Career Researcher Symposium</a:t>
            </a:r>
            <a:endParaRPr/>
          </a:p>
        </p:txBody>
      </p:sp>
      <p:pic>
        <p:nvPicPr>
          <p:cNvPr id="516" name="Google Shape;516;p50" descr="ComputingInnovation-Banners-1-180x1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9875" y="1035146"/>
            <a:ext cx="1594556" cy="1594556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0"/>
          <p:cNvSpPr txBox="1"/>
          <p:nvPr/>
        </p:nvSpPr>
        <p:spPr>
          <a:xfrm>
            <a:off x="6147582" y="2629702"/>
            <a:ext cx="23868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Biannual Computing Research           Symposium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0"/>
          <p:cNvSpPr txBox="1"/>
          <p:nvPr/>
        </p:nvSpPr>
        <p:spPr>
          <a:xfrm>
            <a:off x="5990286" y="5433020"/>
            <a:ext cx="25441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Career Researcher Symposium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0"/>
          <p:cNvSpPr/>
          <p:nvPr/>
        </p:nvSpPr>
        <p:spPr>
          <a:xfrm>
            <a:off x="6531041" y="1062038"/>
            <a:ext cx="1552222" cy="1567664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50" descr="16542 CCC WebBanners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1204" y="3817269"/>
            <a:ext cx="1492059" cy="149205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0"/>
          <p:cNvSpPr/>
          <p:nvPr/>
        </p:nvSpPr>
        <p:spPr>
          <a:xfrm>
            <a:off x="6591204" y="3817269"/>
            <a:ext cx="1492059" cy="1492059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1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527" name="Google Shape;527;p51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800"/>
              <a:buFont typeface="Arial"/>
              <a:buNone/>
            </a:pPr>
            <a:r>
              <a:rPr lang="en-US" sz="2800"/>
              <a:t>NURTURING NEXT GENERATION OF LEADERS</a:t>
            </a:r>
            <a:endParaRPr/>
          </a:p>
        </p:txBody>
      </p:sp>
      <p:sp>
        <p:nvSpPr>
          <p:cNvPr id="529" name="Google Shape;529;p51"/>
          <p:cNvSpPr txBox="1">
            <a:spLocks noGrp="1"/>
          </p:cNvSpPr>
          <p:nvPr>
            <p:ph type="body" idx="1"/>
          </p:nvPr>
        </p:nvSpPr>
        <p:spPr>
          <a:xfrm>
            <a:off x="457200" y="1147723"/>
            <a:ext cx="8229600" cy="55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040" b="1">
                <a:latin typeface="Calibri"/>
                <a:ea typeface="Calibri"/>
                <a:cs typeface="Calibri"/>
                <a:sym typeface="Calibri"/>
              </a:rPr>
              <a:t>Grow leadership and community capacity</a:t>
            </a:r>
            <a:r>
              <a:rPr lang="en-US" sz="2040">
                <a:latin typeface="Calibri"/>
                <a:ea typeface="Calibri"/>
                <a:cs typeface="Calibri"/>
                <a:sym typeface="Calibri"/>
              </a:rPr>
              <a:t> to engage in and respond to national science policy needs and identify new directions for computing research. </a:t>
            </a:r>
            <a:endParaRPr sz="204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None/>
            </a:pPr>
            <a:r>
              <a:rPr lang="en-US" sz="204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Leadership in Science Policy Institute</a:t>
            </a:r>
            <a:endParaRPr b="1">
              <a:solidFill>
                <a:srgbClr val="980000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980000"/>
              </a:buClr>
              <a:buSzPts val="1700"/>
              <a:buChar char="–"/>
            </a:pPr>
            <a:r>
              <a:rPr lang="en-US" sz="17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Educates and trains computing researchers on how science policy in the U.S. is formulated and how to advocate for computing research</a:t>
            </a:r>
            <a:endParaRPr b="1">
              <a:solidFill>
                <a:srgbClr val="980000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980000"/>
              </a:buClr>
              <a:buSzPts val="1700"/>
              <a:buChar char="–"/>
            </a:pPr>
            <a:r>
              <a:rPr lang="en-US" sz="17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Co-sponsored by CRA’s Government Affairs Committee</a:t>
            </a:r>
            <a:endParaRPr sz="204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lang="en-US" sz="2040">
                <a:latin typeface="Calibri"/>
                <a:ea typeface="Calibri"/>
                <a:cs typeface="Calibri"/>
                <a:sym typeface="Calibri"/>
              </a:rPr>
              <a:t>Industry – Academic Collaborations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–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CCC collaborated with Big Data Regional Hubs 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–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Activities to enhance the research of early career faculty</a:t>
            </a:r>
            <a:endParaRPr sz="204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None/>
            </a:pPr>
            <a:r>
              <a:rPr lang="en-US" sz="2040">
                <a:latin typeface="Calibri"/>
                <a:ea typeface="Calibri"/>
                <a:cs typeface="Calibri"/>
                <a:sym typeface="Calibri"/>
              </a:rPr>
              <a:t>Postdoc Best Practices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–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Program to study institutional support structures for postdocs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–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3 programs: University of Washington, NY ASCENT, Arizona</a:t>
            </a:r>
            <a:endParaRPr sz="204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None/>
            </a:pPr>
            <a:r>
              <a:rPr lang="en-US" sz="2040">
                <a:latin typeface="Calibri"/>
                <a:ea typeface="Calibri"/>
                <a:cs typeface="Calibri"/>
                <a:sym typeface="Calibri"/>
              </a:rPr>
              <a:t>Computing Innovation Fellows (CIFellows) Project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–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Rapidly created the CI Fellows program to preserve human capital when faculty positions became scarce with the financial crisis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rPr lang="en-US" sz="2040">
                <a:latin typeface="Calibri"/>
                <a:ea typeface="Calibri"/>
                <a:cs typeface="Calibri"/>
                <a:sym typeface="Calibri"/>
              </a:rPr>
              <a:t>Visioning Activities</a:t>
            </a:r>
            <a:endParaRPr sz="2400"/>
          </a:p>
          <a:p>
            <a:pPr marL="914400" lvl="1" indent="-3365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Calibri"/>
              <a:buChar char="–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Cultivate leaders for the community through leadership / involvement in visioning activities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778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</a:pPr>
            <a:endParaRPr sz="1700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2"/>
          <p:cNvSpPr txBox="1">
            <a:spLocks noGrp="1"/>
          </p:cNvSpPr>
          <p:nvPr>
            <p:ph type="title"/>
          </p:nvPr>
        </p:nvSpPr>
        <p:spPr>
          <a:xfrm>
            <a:off x="722313" y="3216047"/>
            <a:ext cx="7772400" cy="78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/>
              <a:t>IMPACT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PRE-HISTORY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457200" y="1139800"/>
            <a:ext cx="4851400" cy="558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 the mid-2000’s, NSF CISE leaders and computing research community leaders had similar concerns regarding: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Federal commitment to research in general, and to computing research in particular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Public and policymaker perception that computer science is “yesterday’s news”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Failure to articulate and coalesce around exciting research visions in computer science – research visions that would galvanize the public, policymakers, researchers, and students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Need to groom leadership for the field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Decrease in student interest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GENI Project direction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4999838" y="1139800"/>
            <a:ext cx="4043494" cy="501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This led 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focus on these issues by NSF CISE and the computing research community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Community Consortium solicitation by NSF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Eager response by a group of computing research community leaders under the auspices of the Computing Research Association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A6093D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Randy Bryant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 Graham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Anita Jones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Dick Karp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 Kennedy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 Lazowska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 Lee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6093D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Jeff Vitter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 xmlns:p14="http://schemas.microsoft.com/office/powerpoint/2010/main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3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540" name="Google Shape;540;p53"/>
          <p:cNvSpPr txBox="1"/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A6093D"/>
                </a:solidFill>
                <a:latin typeface="Arial"/>
                <a:ea typeface="Arial"/>
                <a:cs typeface="Arial"/>
                <a:sym typeface="Arial"/>
              </a:rPr>
              <a:t>AMPLIFICATION</a:t>
            </a:r>
            <a:endParaRPr sz="3200" b="1" i="0" u="none" strike="noStrike" cap="none">
              <a:solidFill>
                <a:srgbClr val="A609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53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53" descr="brain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66" y="1521379"/>
            <a:ext cx="1797635" cy="179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3" descr="sats-e1435774402718-180x18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2280" y="1542654"/>
            <a:ext cx="1794161" cy="17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3" descr="nsci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8518" y="1524853"/>
            <a:ext cx="2327143" cy="181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3" descr="doctors-on-ipad (1)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80678" y="1524853"/>
            <a:ext cx="1806122" cy="179416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3"/>
          <p:cNvSpPr txBox="1"/>
          <p:nvPr/>
        </p:nvSpPr>
        <p:spPr>
          <a:xfrm>
            <a:off x="96851" y="3373704"/>
            <a:ext cx="17976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 Initiative launched in 2013.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 co-hosted the Brain Workshop with NSF in 2014.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53"/>
          <p:cNvSpPr txBox="1"/>
          <p:nvPr/>
        </p:nvSpPr>
        <p:spPr>
          <a:xfrm>
            <a:off x="2014801" y="3373704"/>
            <a:ext cx="231552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 co-hosted the SA+TS workshop with SRC and NSF in 2013.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Research Needs for Trustworthy, and Reliable Semiconductors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in 2015.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3"/>
          <p:cNvSpPr txBox="1"/>
          <p:nvPr/>
        </p:nvSpPr>
        <p:spPr>
          <a:xfrm>
            <a:off x="4330331" y="3373704"/>
            <a:ext cx="2483404" cy="280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NSCI announced in July 2015.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 produced a series of blog posts on the topic, featuring one from Doug Burger, and the Syste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and Architecture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force frequently overlaps with this topic.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3"/>
          <p:cNvSpPr txBox="1"/>
          <p:nvPr/>
        </p:nvSpPr>
        <p:spPr>
          <a:xfrm>
            <a:off x="6685661" y="3336815"/>
            <a:ext cx="248340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and Connected Health Program in NSF and NIH.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 has hosted several workshops on related topics, including: Aging in Place (2014), Inclusive Access (2015), and Smart and Pervasive Health (2016) and produced related reports and white papers.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53"/>
          <p:cNvSpPr/>
          <p:nvPr/>
        </p:nvSpPr>
        <p:spPr>
          <a:xfrm>
            <a:off x="217166" y="1516350"/>
            <a:ext cx="1797635" cy="1802664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53"/>
          <p:cNvSpPr/>
          <p:nvPr/>
        </p:nvSpPr>
        <p:spPr>
          <a:xfrm>
            <a:off x="2222280" y="1558659"/>
            <a:ext cx="1794161" cy="1778156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3"/>
          <p:cNvSpPr/>
          <p:nvPr/>
        </p:nvSpPr>
        <p:spPr>
          <a:xfrm>
            <a:off x="4358518" y="1537625"/>
            <a:ext cx="2327143" cy="1781389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53"/>
          <p:cNvSpPr/>
          <p:nvPr/>
        </p:nvSpPr>
        <p:spPr>
          <a:xfrm>
            <a:off x="6880678" y="1513546"/>
            <a:ext cx="1850572" cy="1805468"/>
          </a:xfrm>
          <a:prstGeom prst="rect">
            <a:avLst/>
          </a:prstGeom>
          <a:solidFill>
            <a:srgbClr val="A6093D">
              <a:alpha val="0"/>
            </a:srgbClr>
          </a:solidFill>
          <a:ln w="2857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IMPACT: BIG DATA</a:t>
            </a:r>
            <a:endParaRPr/>
          </a:p>
        </p:txBody>
      </p:sp>
      <p:grpSp>
        <p:nvGrpSpPr>
          <p:cNvPr id="559" name="Google Shape;559;p54"/>
          <p:cNvGrpSpPr/>
          <p:nvPr/>
        </p:nvGrpSpPr>
        <p:grpSpPr>
          <a:xfrm>
            <a:off x="402305" y="1244957"/>
            <a:ext cx="2329020" cy="3852854"/>
            <a:chOff x="390761" y="1143000"/>
            <a:chExt cx="2892767" cy="4142085"/>
          </a:xfrm>
        </p:grpSpPr>
        <p:pic>
          <p:nvPicPr>
            <p:cNvPr id="560" name="Google Shape;560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" y="1143000"/>
              <a:ext cx="2826328" cy="3657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61" name="Google Shape;561;p54"/>
            <p:cNvSpPr txBox="1"/>
            <p:nvPr/>
          </p:nvSpPr>
          <p:spPr>
            <a:xfrm>
              <a:off x="390761" y="4954203"/>
              <a:ext cx="681450" cy="330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2008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54"/>
          <p:cNvGrpSpPr/>
          <p:nvPr/>
        </p:nvGrpSpPr>
        <p:grpSpPr>
          <a:xfrm>
            <a:off x="1775483" y="1244957"/>
            <a:ext cx="2848796" cy="3860000"/>
            <a:chOff x="2020087" y="1149090"/>
            <a:chExt cx="3273057" cy="4156708"/>
          </a:xfrm>
        </p:grpSpPr>
        <p:sp>
          <p:nvSpPr>
            <p:cNvPr id="563" name="Google Shape;563;p54"/>
            <p:cNvSpPr txBox="1"/>
            <p:nvPr/>
          </p:nvSpPr>
          <p:spPr>
            <a:xfrm>
              <a:off x="2025369" y="4974363"/>
              <a:ext cx="630356" cy="331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2008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4" name="Google Shape;564;p54" descr="Screen Shot 2014-04-25 at 12.21.24 P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20087" y="1149090"/>
              <a:ext cx="3273057" cy="364886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565" name="Google Shape;565;p54"/>
          <p:cNvGrpSpPr/>
          <p:nvPr/>
        </p:nvGrpSpPr>
        <p:grpSpPr>
          <a:xfrm>
            <a:off x="3291071" y="1244957"/>
            <a:ext cx="2386290" cy="3837474"/>
            <a:chOff x="4079402" y="1149088"/>
            <a:chExt cx="2844740" cy="4136909"/>
          </a:xfrm>
        </p:grpSpPr>
        <p:sp>
          <p:nvSpPr>
            <p:cNvPr id="566" name="Google Shape;566;p54"/>
            <p:cNvSpPr txBox="1"/>
            <p:nvPr/>
          </p:nvSpPr>
          <p:spPr>
            <a:xfrm>
              <a:off x="4104810" y="4954204"/>
              <a:ext cx="654053" cy="331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7" name="Google Shape;567;p54" descr="Screen Shot 2014-04-25 at 12.22.38 PM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79402" y="1149088"/>
              <a:ext cx="2844740" cy="365695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568" name="Google Shape;568;p54"/>
          <p:cNvGrpSpPr/>
          <p:nvPr/>
        </p:nvGrpSpPr>
        <p:grpSpPr>
          <a:xfrm>
            <a:off x="5017065" y="1244957"/>
            <a:ext cx="2459416" cy="3865361"/>
            <a:chOff x="5921552" y="1143000"/>
            <a:chExt cx="2848376" cy="4151875"/>
          </a:xfrm>
        </p:grpSpPr>
        <p:sp>
          <p:nvSpPr>
            <p:cNvPr id="569" name="Google Shape;569;p54"/>
            <p:cNvSpPr txBox="1"/>
            <p:nvPr/>
          </p:nvSpPr>
          <p:spPr>
            <a:xfrm>
              <a:off x="5921552" y="4964284"/>
              <a:ext cx="635417" cy="330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0" name="Google Shape;570;p5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43600" y="1143000"/>
              <a:ext cx="2826328" cy="3657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571" name="Google Shape;571;p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6471927" y="1244957"/>
            <a:ext cx="2588765" cy="342062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54"/>
          <p:cNvSpPr txBox="1"/>
          <p:nvPr/>
        </p:nvSpPr>
        <p:spPr>
          <a:xfrm>
            <a:off x="6526106" y="4793656"/>
            <a:ext cx="8128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54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5"/>
          <p:cNvSpPr txBox="1"/>
          <p:nvPr/>
        </p:nvSpPr>
        <p:spPr>
          <a:xfrm>
            <a:off x="533399" y="6166492"/>
            <a:ext cx="15637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Josep Torrellas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UIUC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5"/>
          <p:cNvSpPr txBox="1">
            <a:spLocks noGrp="1"/>
          </p:cNvSpPr>
          <p:nvPr>
            <p:ph type="body" idx="1"/>
          </p:nvPr>
        </p:nvSpPr>
        <p:spPr>
          <a:xfrm>
            <a:off x="457200" y="1623870"/>
            <a:ext cx="8229600" cy="41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None/>
            </a:pPr>
            <a:endParaRPr/>
          </a:p>
        </p:txBody>
      </p:sp>
      <p:pic>
        <p:nvPicPr>
          <p:cNvPr id="580" name="Google Shape;58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992" y="1322454"/>
            <a:ext cx="2473036" cy="3200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1" name="Google Shape;58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930" y="4909493"/>
            <a:ext cx="1981200" cy="131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8930" y="4919433"/>
            <a:ext cx="1981200" cy="131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5209" y="4909492"/>
            <a:ext cx="1371600" cy="1319964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5"/>
          <p:cNvSpPr txBox="1"/>
          <p:nvPr/>
        </p:nvSpPr>
        <p:spPr>
          <a:xfrm>
            <a:off x="2555665" y="6156552"/>
            <a:ext cx="1094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 Oskin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Washington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55"/>
          <p:cNvSpPr txBox="1"/>
          <p:nvPr/>
        </p:nvSpPr>
        <p:spPr>
          <a:xfrm>
            <a:off x="4792457" y="6186370"/>
            <a:ext cx="1429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 Hill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Wisconsin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55"/>
          <p:cNvSpPr txBox="1"/>
          <p:nvPr/>
        </p:nvSpPr>
        <p:spPr>
          <a:xfrm>
            <a:off x="1244602" y="4537210"/>
            <a:ext cx="5629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55"/>
          <p:cNvGrpSpPr/>
          <p:nvPr/>
        </p:nvGrpSpPr>
        <p:grpSpPr>
          <a:xfrm>
            <a:off x="1401416" y="1322030"/>
            <a:ext cx="3370872" cy="3511767"/>
            <a:chOff x="1401416" y="904460"/>
            <a:chExt cx="3370872" cy="3511767"/>
          </a:xfrm>
        </p:grpSpPr>
        <p:grpSp>
          <p:nvGrpSpPr>
            <p:cNvPr id="588" name="Google Shape;588;p55"/>
            <p:cNvGrpSpPr/>
            <p:nvPr/>
          </p:nvGrpSpPr>
          <p:grpSpPr>
            <a:xfrm>
              <a:off x="1401416" y="904460"/>
              <a:ext cx="3370872" cy="3200400"/>
              <a:chOff x="2514600" y="824948"/>
              <a:chExt cx="3370872" cy="3200400"/>
            </a:xfrm>
          </p:grpSpPr>
          <p:pic>
            <p:nvPicPr>
              <p:cNvPr id="589" name="Google Shape;589;p5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412435" y="824948"/>
                <a:ext cx="2473037" cy="32004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590" name="Google Shape;590;p55"/>
              <p:cNvSpPr/>
              <p:nvPr/>
            </p:nvSpPr>
            <p:spPr>
              <a:xfrm>
                <a:off x="2514600" y="2286000"/>
                <a:ext cx="1079252" cy="59698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A6093D"/>
              </a:solidFill>
              <a:ln w="9525" cap="flat" cmpd="sng">
                <a:solidFill>
                  <a:srgbClr val="A6093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1" name="Google Shape;591;p55"/>
            <p:cNvSpPr txBox="1"/>
            <p:nvPr/>
          </p:nvSpPr>
          <p:spPr>
            <a:xfrm>
              <a:off x="3130550" y="4108450"/>
              <a:ext cx="562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55"/>
          <p:cNvGrpSpPr/>
          <p:nvPr/>
        </p:nvGrpSpPr>
        <p:grpSpPr>
          <a:xfrm>
            <a:off x="3397193" y="1321607"/>
            <a:ext cx="3326476" cy="3520050"/>
            <a:chOff x="3397193" y="934277"/>
            <a:chExt cx="3326476" cy="3520050"/>
          </a:xfrm>
        </p:grpSpPr>
        <p:grpSp>
          <p:nvGrpSpPr>
            <p:cNvPr id="593" name="Google Shape;593;p55"/>
            <p:cNvGrpSpPr/>
            <p:nvPr/>
          </p:nvGrpSpPr>
          <p:grpSpPr>
            <a:xfrm>
              <a:off x="3397193" y="934277"/>
              <a:ext cx="3326476" cy="3200400"/>
              <a:chOff x="3397193" y="934277"/>
              <a:chExt cx="3326476" cy="3200400"/>
            </a:xfrm>
          </p:grpSpPr>
          <p:pic>
            <p:nvPicPr>
              <p:cNvPr id="594" name="Google Shape;594;p5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250633" y="934277"/>
                <a:ext cx="2473036" cy="32004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595" name="Google Shape;595;p55"/>
              <p:cNvSpPr/>
              <p:nvPr/>
            </p:nvSpPr>
            <p:spPr>
              <a:xfrm>
                <a:off x="3397193" y="2359217"/>
                <a:ext cx="1079325" cy="59685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A6093D"/>
              </a:solidFill>
              <a:ln w="9525" cap="flat" cmpd="sng">
                <a:solidFill>
                  <a:srgbClr val="A6093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6" name="Google Shape;596;p55"/>
            <p:cNvSpPr txBox="1"/>
            <p:nvPr/>
          </p:nvSpPr>
          <p:spPr>
            <a:xfrm>
              <a:off x="5226052" y="4146550"/>
              <a:ext cx="562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55"/>
          <p:cNvGrpSpPr/>
          <p:nvPr/>
        </p:nvGrpSpPr>
        <p:grpSpPr>
          <a:xfrm>
            <a:off x="5297555" y="1333067"/>
            <a:ext cx="3319671" cy="3521982"/>
            <a:chOff x="5297555" y="964095"/>
            <a:chExt cx="3319671" cy="3521982"/>
          </a:xfrm>
        </p:grpSpPr>
        <p:grpSp>
          <p:nvGrpSpPr>
            <p:cNvPr id="598" name="Google Shape;598;p55"/>
            <p:cNvGrpSpPr/>
            <p:nvPr/>
          </p:nvGrpSpPr>
          <p:grpSpPr>
            <a:xfrm>
              <a:off x="5297555" y="964095"/>
              <a:ext cx="3319671" cy="3200401"/>
              <a:chOff x="5297555" y="964095"/>
              <a:chExt cx="3319671" cy="3200401"/>
            </a:xfrm>
          </p:grpSpPr>
          <p:pic>
            <p:nvPicPr>
              <p:cNvPr id="599" name="Google Shape;599;p5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6144189" y="964095"/>
                <a:ext cx="2473037" cy="3200401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600" name="Google Shape;600;p55"/>
              <p:cNvSpPr/>
              <p:nvPr/>
            </p:nvSpPr>
            <p:spPr>
              <a:xfrm>
                <a:off x="5297555" y="2356566"/>
                <a:ext cx="1079325" cy="59685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A6093D"/>
              </a:solidFill>
              <a:ln w="9525" cap="flat" cmpd="sng">
                <a:solidFill>
                  <a:srgbClr val="A6093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1" name="Google Shape;601;p55"/>
            <p:cNvSpPr txBox="1"/>
            <p:nvPr/>
          </p:nvSpPr>
          <p:spPr>
            <a:xfrm>
              <a:off x="7099300" y="4178300"/>
              <a:ext cx="562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2" name="Google Shape;602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IMPACT: ARCHITECTURE</a:t>
            </a:r>
            <a:endParaRPr/>
          </a:p>
        </p:txBody>
      </p:sp>
      <p:sp>
        <p:nvSpPr>
          <p:cNvPr id="603" name="Google Shape;603;p55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6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9" name="Google Shape;609;p56"/>
          <p:cNvGrpSpPr/>
          <p:nvPr/>
        </p:nvGrpSpPr>
        <p:grpSpPr>
          <a:xfrm>
            <a:off x="-66080" y="1390612"/>
            <a:ext cx="3319671" cy="3200401"/>
            <a:chOff x="5297555" y="964095"/>
            <a:chExt cx="3319671" cy="3200401"/>
          </a:xfrm>
        </p:grpSpPr>
        <p:pic>
          <p:nvPicPr>
            <p:cNvPr id="610" name="Google Shape;610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44189" y="964095"/>
              <a:ext cx="2473037" cy="320040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11" name="Google Shape;611;p56"/>
            <p:cNvSpPr/>
            <p:nvPr/>
          </p:nvSpPr>
          <p:spPr>
            <a:xfrm>
              <a:off x="5297555" y="2356566"/>
              <a:ext cx="1079325" cy="59685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093D"/>
            </a:solidFill>
            <a:ln w="952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2" name="Google Shape;61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IMPACT: ARCHITECTURE</a:t>
            </a:r>
            <a:endParaRPr/>
          </a:p>
        </p:txBody>
      </p:sp>
      <p:pic>
        <p:nvPicPr>
          <p:cNvPr id="613" name="Google Shape;613;p56" descr="Screen Shot 2017-03-23 at 9.56.33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779" y="1390613"/>
            <a:ext cx="2471968" cy="319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56" descr="Screen Shot 2017-03-23 at 9.56.56 AM.png"/>
          <p:cNvPicPr preferRelativeResize="0"/>
          <p:nvPr/>
        </p:nvPicPr>
        <p:blipFill rotWithShape="1">
          <a:blip r:embed="rId5">
            <a:alphaModFix/>
          </a:blip>
          <a:srcRect r="34202"/>
          <a:stretch/>
        </p:blipFill>
        <p:spPr>
          <a:xfrm>
            <a:off x="3389218" y="1390613"/>
            <a:ext cx="2800283" cy="909464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56"/>
          <p:cNvSpPr/>
          <p:nvPr/>
        </p:nvSpPr>
        <p:spPr>
          <a:xfrm>
            <a:off x="2780008" y="2783083"/>
            <a:ext cx="1079325" cy="5968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6" name="Google Shape;616;p56" descr="luis_cez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3591" y="4961194"/>
            <a:ext cx="797898" cy="119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6" descr="tom wenisch.jpe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63823" y="4961194"/>
            <a:ext cx="936798" cy="119591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6"/>
          <p:cNvSpPr/>
          <p:nvPr/>
        </p:nvSpPr>
        <p:spPr>
          <a:xfrm>
            <a:off x="5861116" y="2783083"/>
            <a:ext cx="1079325" cy="5968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6"/>
          <p:cNvSpPr txBox="1"/>
          <p:nvPr/>
        </p:nvSpPr>
        <p:spPr>
          <a:xfrm>
            <a:off x="4281953" y="4591013"/>
            <a:ext cx="5486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6"/>
          <p:cNvSpPr txBox="1"/>
          <p:nvPr/>
        </p:nvSpPr>
        <p:spPr>
          <a:xfrm>
            <a:off x="7319498" y="4604817"/>
            <a:ext cx="5486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56"/>
          <p:cNvSpPr txBox="1"/>
          <p:nvPr/>
        </p:nvSpPr>
        <p:spPr>
          <a:xfrm>
            <a:off x="4971341" y="6214873"/>
            <a:ext cx="1429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 Hill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Wisconsin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56"/>
          <p:cNvSpPr txBox="1"/>
          <p:nvPr/>
        </p:nvSpPr>
        <p:spPr>
          <a:xfrm>
            <a:off x="2852515" y="6220388"/>
            <a:ext cx="1429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Luis Ceze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Washington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56"/>
          <p:cNvSpPr txBox="1"/>
          <p:nvPr/>
        </p:nvSpPr>
        <p:spPr>
          <a:xfrm>
            <a:off x="3859333" y="6214873"/>
            <a:ext cx="1429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 Wenisch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Michigan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56"/>
          <p:cNvSpPr txBox="1"/>
          <p:nvPr/>
        </p:nvSpPr>
        <p:spPr>
          <a:xfrm>
            <a:off x="1624921" y="4604817"/>
            <a:ext cx="5629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56" descr="markhill2016-medium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16767" y="4961195"/>
            <a:ext cx="1184012" cy="119591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6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883" y="1110231"/>
            <a:ext cx="3055200" cy="2270932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447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IMPACT: HEALTH IT</a:t>
            </a:r>
            <a:endParaRPr/>
          </a:p>
        </p:txBody>
      </p:sp>
      <p:grpSp>
        <p:nvGrpSpPr>
          <p:cNvPr id="633" name="Google Shape;633;p57"/>
          <p:cNvGrpSpPr/>
          <p:nvPr/>
        </p:nvGrpSpPr>
        <p:grpSpPr>
          <a:xfrm>
            <a:off x="3481827" y="1255136"/>
            <a:ext cx="4835870" cy="2168080"/>
            <a:chOff x="3481827" y="1255136"/>
            <a:chExt cx="4835870" cy="2168080"/>
          </a:xfrm>
        </p:grpSpPr>
        <p:pic>
          <p:nvPicPr>
            <p:cNvPr id="634" name="Google Shape;634;p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63050" y="1255136"/>
              <a:ext cx="4154647" cy="216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57"/>
            <p:cNvSpPr/>
            <p:nvPr/>
          </p:nvSpPr>
          <p:spPr>
            <a:xfrm>
              <a:off x="3481827" y="2119535"/>
              <a:ext cx="496202" cy="45418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093D"/>
            </a:solidFill>
            <a:ln w="952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6" name="Google Shape;636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919" y="3759651"/>
            <a:ext cx="1760984" cy="2094303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57"/>
          <p:cNvSpPr txBox="1"/>
          <p:nvPr/>
        </p:nvSpPr>
        <p:spPr>
          <a:xfrm>
            <a:off x="319589" y="5896009"/>
            <a:ext cx="28357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2012 Workshop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8" name="Google Shape;638;p57"/>
          <p:cNvGrpSpPr/>
          <p:nvPr/>
        </p:nvGrpSpPr>
        <p:grpSpPr>
          <a:xfrm>
            <a:off x="3482843" y="3478288"/>
            <a:ext cx="4836862" cy="2370323"/>
            <a:chOff x="3482843" y="3601383"/>
            <a:chExt cx="4836862" cy="2370323"/>
          </a:xfrm>
        </p:grpSpPr>
        <p:pic>
          <p:nvPicPr>
            <p:cNvPr id="639" name="Google Shape;639;p57"/>
            <p:cNvPicPr preferRelativeResize="0"/>
            <p:nvPr/>
          </p:nvPicPr>
          <p:blipFill rotWithShape="1">
            <a:blip r:embed="rId6">
              <a:alphaModFix/>
            </a:blip>
            <a:srcRect b="32087"/>
            <a:stretch/>
          </p:blipFill>
          <p:spPr>
            <a:xfrm>
              <a:off x="4163053" y="3601383"/>
              <a:ext cx="4156652" cy="2370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p57"/>
            <p:cNvSpPr/>
            <p:nvPr/>
          </p:nvSpPr>
          <p:spPr>
            <a:xfrm>
              <a:off x="3482843" y="4660618"/>
              <a:ext cx="496202" cy="45418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093D"/>
            </a:solidFill>
            <a:ln w="952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p57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8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647" name="Google Shape;647;p58"/>
          <p:cNvSpPr txBox="1">
            <a:spLocks noGrp="1"/>
          </p:cNvSpPr>
          <p:nvPr>
            <p:ph type="title"/>
          </p:nvPr>
        </p:nvSpPr>
        <p:spPr>
          <a:xfrm>
            <a:off x="457200" y="1874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 sz="3200"/>
              <a:t>IMPACT: AGING IN PLACE</a:t>
            </a:r>
            <a:endParaRPr/>
          </a:p>
        </p:txBody>
      </p:sp>
      <p:pic>
        <p:nvPicPr>
          <p:cNvPr id="648" name="Google Shape;648;p58" descr="Screen Shot 2015-11-09 at 11.09.1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235" y="1177668"/>
            <a:ext cx="2770590" cy="33826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9" name="Google Shape;649;p58" descr="Screen Shot 2015-11-09 at 11.06.56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406" y="1177668"/>
            <a:ext cx="2664121" cy="34385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0" name="Google Shape;650;p58" descr="Screen Shot 2015-11-09 at 11.11.40 A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2984" y="1177668"/>
            <a:ext cx="2937656" cy="342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1" name="Google Shape;651;p58" descr="ttps://www.whitehouse.gov/sites/default/files/microsites/ostp/PCAST/tech_aging_report_image_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91812" y="1065374"/>
            <a:ext cx="2840562" cy="3676022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58"/>
          <p:cNvSpPr/>
          <p:nvPr/>
        </p:nvSpPr>
        <p:spPr>
          <a:xfrm>
            <a:off x="1620918" y="2439077"/>
            <a:ext cx="1271646" cy="5968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58"/>
          <p:cNvSpPr/>
          <p:nvPr/>
        </p:nvSpPr>
        <p:spPr>
          <a:xfrm>
            <a:off x="3657610" y="2439077"/>
            <a:ext cx="1271646" cy="5968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58"/>
          <p:cNvSpPr/>
          <p:nvPr/>
        </p:nvSpPr>
        <p:spPr>
          <a:xfrm>
            <a:off x="5543111" y="2439077"/>
            <a:ext cx="1271646" cy="5968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58"/>
          <p:cNvSpPr txBox="1"/>
          <p:nvPr/>
        </p:nvSpPr>
        <p:spPr>
          <a:xfrm>
            <a:off x="425476" y="4655707"/>
            <a:ext cx="158347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Joint NIH/CCC Meeting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September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6" name="Google Shape;656;p58"/>
          <p:cNvSpPr txBox="1"/>
          <p:nvPr/>
        </p:nvSpPr>
        <p:spPr>
          <a:xfrm>
            <a:off x="2580417" y="4655707"/>
            <a:ext cx="135482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Produced Workshop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February 2015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58"/>
          <p:cNvSpPr/>
          <p:nvPr/>
        </p:nvSpPr>
        <p:spPr>
          <a:xfrm>
            <a:off x="4293433" y="4655707"/>
            <a:ext cx="152492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NIH released new RFP informed by AIP Workshop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October 2015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58"/>
          <p:cNvSpPr/>
          <p:nvPr/>
        </p:nvSpPr>
        <p:spPr>
          <a:xfrm>
            <a:off x="6549631" y="4655707"/>
            <a:ext cx="15249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PCAST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 2016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59"/>
          <p:cNvGrpSpPr/>
          <p:nvPr/>
        </p:nvGrpSpPr>
        <p:grpSpPr>
          <a:xfrm>
            <a:off x="284445" y="1111250"/>
            <a:ext cx="1795221" cy="4246022"/>
            <a:chOff x="256565" y="1111250"/>
            <a:chExt cx="2852374" cy="5451015"/>
          </a:xfrm>
        </p:grpSpPr>
        <p:sp>
          <p:nvSpPr>
            <p:cNvPr id="664" name="Google Shape;664;p59"/>
            <p:cNvSpPr txBox="1"/>
            <p:nvPr/>
          </p:nvSpPr>
          <p:spPr>
            <a:xfrm>
              <a:off x="256565" y="3954463"/>
              <a:ext cx="2852374" cy="2607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meetings during</a:t>
              </a:r>
              <a:b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summer 2008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Roadmap published</a:t>
              </a:r>
              <a:b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May 2009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Extensive discussions</a:t>
              </a:r>
              <a:br>
                <a:rPr lang="en-US" sz="1400" b="1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b="1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between visioning </a:t>
              </a:r>
              <a:br>
                <a:rPr lang="en-US" sz="1400" b="1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b="1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leaders &amp; agencies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5" name="Google Shape;665;p59"/>
            <p:cNvPicPr preferRelativeResize="0"/>
            <p:nvPr/>
          </p:nvPicPr>
          <p:blipFill rotWithShape="1">
            <a:blip r:embed="rId3">
              <a:alphaModFix/>
            </a:blip>
            <a:srcRect l="282"/>
            <a:stretch/>
          </p:blipFill>
          <p:spPr>
            <a:xfrm>
              <a:off x="331788" y="1111250"/>
              <a:ext cx="2701925" cy="2843213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</p:grpSp>
      <p:pic>
        <p:nvPicPr>
          <p:cNvPr id="666" name="Google Shape;666;p59"/>
          <p:cNvPicPr preferRelativeResize="0"/>
          <p:nvPr/>
        </p:nvPicPr>
        <p:blipFill rotWithShape="1">
          <a:blip r:embed="rId4">
            <a:alphaModFix/>
          </a:blip>
          <a:srcRect l="-2083" t="31741" r="-2"/>
          <a:stretch/>
        </p:blipFill>
        <p:spPr>
          <a:xfrm>
            <a:off x="3505339" y="5205172"/>
            <a:ext cx="2998788" cy="122396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9"/>
          <p:cNvSpPr txBox="1"/>
          <p:nvPr/>
        </p:nvSpPr>
        <p:spPr>
          <a:xfrm>
            <a:off x="6632338" y="5223073"/>
            <a:ext cx="15053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Henrik Chistensen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8" name="Google Shape;668;p59"/>
          <p:cNvGrpSpPr/>
          <p:nvPr/>
        </p:nvGrpSpPr>
        <p:grpSpPr>
          <a:xfrm>
            <a:off x="1939640" y="1111250"/>
            <a:ext cx="2350226" cy="3252844"/>
            <a:chOff x="2675966" y="1111250"/>
            <a:chExt cx="3433268" cy="4022287"/>
          </a:xfrm>
        </p:grpSpPr>
        <p:sp>
          <p:nvSpPr>
            <p:cNvPr id="669" name="Google Shape;669;p59"/>
            <p:cNvSpPr txBox="1"/>
            <p:nvPr/>
          </p:nvSpPr>
          <p:spPr>
            <a:xfrm>
              <a:off x="3010578" y="3953741"/>
              <a:ext cx="3098656" cy="11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OSTP issues directive to all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agencies in summer 2010</a:t>
              </a:r>
              <a:b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 include robotics in</a:t>
              </a:r>
              <a:b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FY 12 budgets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0" name="Google Shape;670;p59"/>
            <p:cNvPicPr preferRelativeResize="0"/>
            <p:nvPr/>
          </p:nvPicPr>
          <p:blipFill rotWithShape="1">
            <a:blip r:embed="rId5">
              <a:alphaModFix/>
            </a:blip>
            <a:srcRect r="6160"/>
            <a:stretch/>
          </p:blipFill>
          <p:spPr>
            <a:xfrm>
              <a:off x="3215716" y="1111250"/>
              <a:ext cx="2688380" cy="284378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671" name="Google Shape;671;p59"/>
            <p:cNvSpPr/>
            <p:nvPr/>
          </p:nvSpPr>
          <p:spPr>
            <a:xfrm>
              <a:off x="2675966" y="2273300"/>
              <a:ext cx="1079500" cy="59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093D"/>
            </a:solidFill>
            <a:ln w="952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59"/>
          <p:cNvGrpSpPr/>
          <p:nvPr/>
        </p:nvGrpSpPr>
        <p:grpSpPr>
          <a:xfrm>
            <a:off x="4043918" y="1055759"/>
            <a:ext cx="2217741" cy="3084853"/>
            <a:chOff x="4043918" y="1055759"/>
            <a:chExt cx="2217741" cy="3084853"/>
          </a:xfrm>
        </p:grpSpPr>
        <p:sp>
          <p:nvSpPr>
            <p:cNvPr id="673" name="Google Shape;673;p59"/>
            <p:cNvSpPr txBox="1"/>
            <p:nvPr/>
          </p:nvSpPr>
          <p:spPr>
            <a:xfrm>
              <a:off x="4497551" y="3401948"/>
              <a:ext cx="1680042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National Robotics </a:t>
              </a:r>
              <a:b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Initiative announced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 summer 2011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4" name="Google Shape;674;p5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13482" y="1055759"/>
              <a:ext cx="1848177" cy="234725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675" name="Google Shape;675;p59"/>
            <p:cNvSpPr/>
            <p:nvPr/>
          </p:nvSpPr>
          <p:spPr>
            <a:xfrm>
              <a:off x="4043918" y="2014914"/>
              <a:ext cx="739128" cy="4926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093D"/>
            </a:solidFill>
            <a:ln w="952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6" name="Google Shape;676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166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IMPACT: ROBOTICS</a:t>
            </a:r>
            <a:endParaRPr/>
          </a:p>
        </p:txBody>
      </p:sp>
      <p:grpSp>
        <p:nvGrpSpPr>
          <p:cNvPr id="677" name="Google Shape;677;p59"/>
          <p:cNvGrpSpPr/>
          <p:nvPr/>
        </p:nvGrpSpPr>
        <p:grpSpPr>
          <a:xfrm>
            <a:off x="6156137" y="1055759"/>
            <a:ext cx="2900399" cy="2585953"/>
            <a:chOff x="6156137" y="1055759"/>
            <a:chExt cx="2900399" cy="2585953"/>
          </a:xfrm>
        </p:grpSpPr>
        <p:pic>
          <p:nvPicPr>
            <p:cNvPr id="678" name="Google Shape;678;p5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529828" y="1055759"/>
              <a:ext cx="2526708" cy="107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9" name="Google Shape;679;p59"/>
            <p:cNvSpPr/>
            <p:nvPr/>
          </p:nvSpPr>
          <p:spPr>
            <a:xfrm>
              <a:off x="6156137" y="2072376"/>
              <a:ext cx="739128" cy="4926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093D"/>
            </a:solidFill>
            <a:ln w="952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9"/>
            <p:cNvSpPr txBox="1"/>
            <p:nvPr/>
          </p:nvSpPr>
          <p:spPr>
            <a:xfrm>
              <a:off x="6733561" y="2472161"/>
              <a:ext cx="2119241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 meetings in Spring, 2016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Report and 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Congressional Briefing in June, 2016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1" name="Google Shape;681;p59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60"/>
          <p:cNvPicPr preferRelativeResize="0"/>
          <p:nvPr/>
        </p:nvPicPr>
        <p:blipFill rotWithShape="1">
          <a:blip r:embed="rId3">
            <a:alphaModFix/>
          </a:blip>
          <a:srcRect l="-2083" t="31741" r="-2"/>
          <a:stretch/>
        </p:blipFill>
        <p:spPr>
          <a:xfrm>
            <a:off x="3505339" y="5205172"/>
            <a:ext cx="2998788" cy="1223963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60"/>
          <p:cNvSpPr txBox="1"/>
          <p:nvPr/>
        </p:nvSpPr>
        <p:spPr>
          <a:xfrm>
            <a:off x="6632338" y="5223073"/>
            <a:ext cx="15053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Henrik Chistensen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166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IMPACT: ROBOTICS</a:t>
            </a:r>
            <a:endParaRPr/>
          </a:p>
        </p:txBody>
      </p:sp>
      <p:grpSp>
        <p:nvGrpSpPr>
          <p:cNvPr id="689" name="Google Shape;689;p60"/>
          <p:cNvGrpSpPr/>
          <p:nvPr/>
        </p:nvGrpSpPr>
        <p:grpSpPr>
          <a:xfrm>
            <a:off x="163912" y="1252497"/>
            <a:ext cx="2900399" cy="2585953"/>
            <a:chOff x="6156137" y="1055759"/>
            <a:chExt cx="2900399" cy="2585953"/>
          </a:xfrm>
        </p:grpSpPr>
        <p:pic>
          <p:nvPicPr>
            <p:cNvPr id="690" name="Google Shape;690;p6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29828" y="1055759"/>
              <a:ext cx="2526708" cy="107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1" name="Google Shape;691;p60"/>
            <p:cNvSpPr/>
            <p:nvPr/>
          </p:nvSpPr>
          <p:spPr>
            <a:xfrm>
              <a:off x="6156137" y="2072376"/>
              <a:ext cx="739128" cy="4926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093D"/>
            </a:solidFill>
            <a:ln w="9525" cap="flat" cmpd="sng">
              <a:solidFill>
                <a:srgbClr val="A6093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60"/>
            <p:cNvSpPr txBox="1"/>
            <p:nvPr/>
          </p:nvSpPr>
          <p:spPr>
            <a:xfrm>
              <a:off x="6733561" y="2472161"/>
              <a:ext cx="2119241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 meetings in Spring, 2016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Report and 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Congressional Briefing in June, 2016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93" name="Google Shape;693;p60" descr="Screen Shot 2017-03-23 at 9.48.31 A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9897" y="1250081"/>
            <a:ext cx="3934103" cy="13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60" descr="Screen Shot 2017-03-23 at 9.48.56 AM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0343" y="1250081"/>
            <a:ext cx="1777145" cy="229792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60"/>
          <p:cNvSpPr/>
          <p:nvPr/>
        </p:nvSpPr>
        <p:spPr>
          <a:xfrm>
            <a:off x="2827297" y="2269114"/>
            <a:ext cx="739128" cy="4926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60"/>
          <p:cNvSpPr/>
          <p:nvPr/>
        </p:nvSpPr>
        <p:spPr>
          <a:xfrm>
            <a:off x="4840333" y="2246561"/>
            <a:ext cx="739128" cy="4926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60"/>
          <p:cNvSpPr txBox="1"/>
          <p:nvPr/>
        </p:nvSpPr>
        <p:spPr>
          <a:xfrm>
            <a:off x="3280342" y="3813791"/>
            <a:ext cx="17771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Generation Robotics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published June, 2016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60"/>
          <p:cNvSpPr txBox="1"/>
          <p:nvPr/>
        </p:nvSpPr>
        <p:spPr>
          <a:xfrm>
            <a:off x="6251224" y="2739242"/>
            <a:ext cx="18864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NRI 2.0 announced November 2016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60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1"/>
          <p:cNvSpPr/>
          <p:nvPr/>
        </p:nvSpPr>
        <p:spPr>
          <a:xfrm>
            <a:off x="8122362" y="4219551"/>
            <a:ext cx="7392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5" name="Google Shape;70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303" y="3657601"/>
            <a:ext cx="1474634" cy="19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61"/>
          <p:cNvSpPr/>
          <p:nvPr/>
        </p:nvSpPr>
        <p:spPr>
          <a:xfrm>
            <a:off x="6285287" y="4140101"/>
            <a:ext cx="7392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401" y="3340201"/>
            <a:ext cx="1505400" cy="2092422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61"/>
          <p:cNvSpPr/>
          <p:nvPr/>
        </p:nvSpPr>
        <p:spPr>
          <a:xfrm>
            <a:off x="4416312" y="4140101"/>
            <a:ext cx="7392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9" name="Google Shape;70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9400" y="3892650"/>
            <a:ext cx="2662600" cy="987515"/>
          </a:xfrm>
          <a:prstGeom prst="rect">
            <a:avLst/>
          </a:prstGeom>
          <a:noFill/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</p:pic>
      <p:sp>
        <p:nvSpPr>
          <p:cNvPr id="710" name="Google Shape;710;p61"/>
          <p:cNvSpPr/>
          <p:nvPr/>
        </p:nvSpPr>
        <p:spPr>
          <a:xfrm>
            <a:off x="1321897" y="4302602"/>
            <a:ext cx="7392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1" name="Google Shape;711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0152" y="1067621"/>
            <a:ext cx="1505400" cy="191459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61"/>
          <p:cNvSpPr/>
          <p:nvPr/>
        </p:nvSpPr>
        <p:spPr>
          <a:xfrm>
            <a:off x="6899408" y="1610036"/>
            <a:ext cx="7392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8050" y="1032650"/>
            <a:ext cx="1505401" cy="1984566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61"/>
          <p:cNvSpPr/>
          <p:nvPr/>
        </p:nvSpPr>
        <p:spPr>
          <a:xfrm>
            <a:off x="5059347" y="1522964"/>
            <a:ext cx="7392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16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IMPACT: ARTIFICIAL INTELLIGENCE</a:t>
            </a:r>
            <a:endParaRPr/>
          </a:p>
        </p:txBody>
      </p:sp>
      <p:sp>
        <p:nvSpPr>
          <p:cNvPr id="716" name="Google Shape;716;p61"/>
          <p:cNvSpPr txBox="1"/>
          <p:nvPr/>
        </p:nvSpPr>
        <p:spPr>
          <a:xfrm>
            <a:off x="76192" y="2411941"/>
            <a:ext cx="1777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House announces interest in AI, asks CCC to lead 1 of 4 workshops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Winter, 2016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61"/>
          <p:cNvSpPr txBox="1"/>
          <p:nvPr/>
        </p:nvSpPr>
        <p:spPr>
          <a:xfrm>
            <a:off x="2451036" y="2494017"/>
            <a:ext cx="188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Symposium for 400 people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June, 2016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61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pic>
        <p:nvPicPr>
          <p:cNvPr id="719" name="Google Shape;719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7664" y="1067627"/>
            <a:ext cx="3547075" cy="12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61"/>
          <p:cNvSpPr/>
          <p:nvPr/>
        </p:nvSpPr>
        <p:spPr>
          <a:xfrm>
            <a:off x="1086822" y="1522964"/>
            <a:ext cx="7392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093D"/>
          </a:solidFill>
          <a:ln w="9525" cap="flat" cmpd="sng">
            <a:solidFill>
              <a:srgbClr val="A609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1" name="Google Shape;721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400" y="1184425"/>
            <a:ext cx="1216488" cy="11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61"/>
          <p:cNvSpPr txBox="1"/>
          <p:nvPr/>
        </p:nvSpPr>
        <p:spPr>
          <a:xfrm>
            <a:off x="7468261" y="3058754"/>
            <a:ext cx="188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Released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Spring, 2017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2950" y="3892656"/>
            <a:ext cx="1216500" cy="1312522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61"/>
          <p:cNvSpPr txBox="1"/>
          <p:nvPr/>
        </p:nvSpPr>
        <p:spPr>
          <a:xfrm>
            <a:off x="76201" y="5275975"/>
            <a:ext cx="188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 launches AI Roadmap with 3 Community Workshops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Fall, 2018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61"/>
          <p:cNvSpPr txBox="1"/>
          <p:nvPr/>
        </p:nvSpPr>
        <p:spPr>
          <a:xfrm>
            <a:off x="4735901" y="5432625"/>
            <a:ext cx="188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 Report Released, Soliciting Community Input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61"/>
          <p:cNvSpPr txBox="1"/>
          <p:nvPr/>
        </p:nvSpPr>
        <p:spPr>
          <a:xfrm>
            <a:off x="2307200" y="5340875"/>
            <a:ext cx="22746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DC Meetings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2"/>
          <p:cNvSpPr txBox="1">
            <a:spLocks noGrp="1"/>
          </p:cNvSpPr>
          <p:nvPr>
            <p:ph type="title"/>
          </p:nvPr>
        </p:nvSpPr>
        <p:spPr>
          <a:xfrm>
            <a:off x="722313" y="3216047"/>
            <a:ext cx="7772400" cy="78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/>
              <a:t>DISCUSSION, QUESTIONS, IDEAS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INFORMAL MISSION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325591"/>
            <a:ext cx="8140535" cy="525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“A catalyst and enabler for the computing research community”</a:t>
            </a:r>
            <a:endParaRPr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Bring the community together to contribute to shaping the future of the field</a:t>
            </a:r>
            <a:endParaRPr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Provide leadership for the community, encouraging revolutionary, high-impact research</a:t>
            </a:r>
            <a:endParaRPr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Encourage the alignment of computing research with pressing national priorities and national challenges (many of which cross disciplines)</a:t>
            </a:r>
            <a:endParaRPr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Work with policymakers to facilitate the translation of these important research directions into funded programs</a:t>
            </a:r>
            <a:endParaRPr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Give voice to the community, communicating to a broad audience the many ways in which advances in computing will create a brighter future</a:t>
            </a:r>
            <a:endParaRPr/>
          </a:p>
          <a:p>
            <a:pPr marL="558483" lvl="1" indent="-28257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Grow new leaders for the computing </a:t>
            </a:r>
            <a:br>
              <a:rPr lang="en-US" sz="19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research community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MAJOR ORGANIZATIONAL MILESTONES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273336"/>
            <a:ext cx="8753912" cy="488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NSF solicitation + CRA Proposal + Cooperative Agreement (2006)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Chair appointed (Winter 2007) + Council appointed (Spring 2007)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Vice-Chair position formalized: Fall 2007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Full-time Director (Erwin Gianchandani) joins: Spring 2010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Renewal proposal submitted: Spring 2011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Steady-state organizational structure defined: Fall 2012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Executive Committee launched: Winter 2013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Ann Schwartz joins as Director: Spring 2013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Regular Chair / Vice-Chair succession kicks in: Summer 2013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Proposal and Renewal (2017)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Third Award (2018)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093D"/>
              </a:buClr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 amt="33000"/>
          </a:blip>
          <a:srcRect/>
          <a:stretch/>
        </p:blipFill>
        <p:spPr>
          <a:xfrm>
            <a:off x="1828800" y="1693157"/>
            <a:ext cx="5451566" cy="3863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333829" y="4611878"/>
            <a:ext cx="1846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167924" y="124437"/>
            <a:ext cx="88236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CCC: CATALYZING I.T.’S VIRTUOUS CYCLE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43" name="Google Shape;143;p20"/>
          <p:cNvGrpSpPr/>
          <p:nvPr/>
        </p:nvGrpSpPr>
        <p:grpSpPr>
          <a:xfrm>
            <a:off x="3619500" y="4146399"/>
            <a:ext cx="1905000" cy="2234049"/>
            <a:chOff x="3656911" y="3679195"/>
            <a:chExt cx="1905000" cy="2234049"/>
          </a:xfrm>
        </p:grpSpPr>
        <p:sp>
          <p:nvSpPr>
            <p:cNvPr id="144" name="Google Shape;144;p20"/>
            <p:cNvSpPr/>
            <p:nvPr/>
          </p:nvSpPr>
          <p:spPr>
            <a:xfrm>
              <a:off x="3835212" y="5543912"/>
              <a:ext cx="15573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Academia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5" name="Google Shape;145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56911" y="3679195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Google Shape;146;p20"/>
          <p:cNvGrpSpPr/>
          <p:nvPr/>
        </p:nvGrpSpPr>
        <p:grpSpPr>
          <a:xfrm>
            <a:off x="3619500" y="942644"/>
            <a:ext cx="1905000" cy="1953079"/>
            <a:chOff x="7866446" y="3685844"/>
            <a:chExt cx="1905000" cy="1953079"/>
          </a:xfrm>
        </p:grpSpPr>
        <p:pic>
          <p:nvPicPr>
            <p:cNvPr id="147" name="Google Shape;147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66446" y="3685844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0"/>
            <p:cNvSpPr/>
            <p:nvPr/>
          </p:nvSpPr>
          <p:spPr>
            <a:xfrm>
              <a:off x="8044747" y="5269591"/>
              <a:ext cx="15573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Citizens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0"/>
          <p:cNvGrpSpPr/>
          <p:nvPr/>
        </p:nvGrpSpPr>
        <p:grpSpPr>
          <a:xfrm>
            <a:off x="6531931" y="2184960"/>
            <a:ext cx="1905000" cy="2407906"/>
            <a:chOff x="5981174" y="3555216"/>
            <a:chExt cx="1905000" cy="2407906"/>
          </a:xfrm>
        </p:grpSpPr>
        <p:pic>
          <p:nvPicPr>
            <p:cNvPr id="150" name="Google Shape;150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81174" y="3555216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0"/>
            <p:cNvSpPr/>
            <p:nvPr/>
          </p:nvSpPr>
          <p:spPr>
            <a:xfrm>
              <a:off x="6158282" y="5593790"/>
              <a:ext cx="15573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Government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0"/>
          <p:cNvGrpSpPr/>
          <p:nvPr/>
        </p:nvGrpSpPr>
        <p:grpSpPr>
          <a:xfrm>
            <a:off x="656463" y="2237213"/>
            <a:ext cx="1905000" cy="2355653"/>
            <a:chOff x="1500733" y="3607469"/>
            <a:chExt cx="1905000" cy="2355653"/>
          </a:xfrm>
        </p:grpSpPr>
        <p:pic>
          <p:nvPicPr>
            <p:cNvPr id="153" name="Google Shape;153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00733" y="3607469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0"/>
            <p:cNvSpPr/>
            <p:nvPr/>
          </p:nvSpPr>
          <p:spPr>
            <a:xfrm>
              <a:off x="1660423" y="5593790"/>
              <a:ext cx="15573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Industry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5" name="Google Shape;155;p20"/>
          <p:cNvCxnSpPr/>
          <p:nvPr/>
        </p:nvCxnSpPr>
        <p:spPr>
          <a:xfrm rot="10800000">
            <a:off x="5653407" y="2340180"/>
            <a:ext cx="1023212" cy="642121"/>
          </a:xfrm>
          <a:prstGeom prst="straightConnector1">
            <a:avLst/>
          </a:prstGeom>
          <a:noFill/>
          <a:ln w="19050" cap="rnd" cmpd="sng">
            <a:solidFill>
              <a:srgbClr val="A6093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6" name="Google Shape;156;p20"/>
          <p:cNvCxnSpPr/>
          <p:nvPr/>
        </p:nvCxnSpPr>
        <p:spPr>
          <a:xfrm rot="10800000" flipH="1">
            <a:off x="2526673" y="2382184"/>
            <a:ext cx="1023212" cy="642122"/>
          </a:xfrm>
          <a:prstGeom prst="straightConnector1">
            <a:avLst/>
          </a:prstGeom>
          <a:noFill/>
          <a:ln w="19050" cap="rnd" cmpd="sng">
            <a:solidFill>
              <a:srgbClr val="A6093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7" name="Google Shape;157;p20"/>
          <p:cNvCxnSpPr/>
          <p:nvPr/>
        </p:nvCxnSpPr>
        <p:spPr>
          <a:xfrm flipH="1">
            <a:off x="5662738" y="4364964"/>
            <a:ext cx="880569" cy="552606"/>
          </a:xfrm>
          <a:prstGeom prst="straightConnector1">
            <a:avLst/>
          </a:prstGeom>
          <a:noFill/>
          <a:ln w="19050" cap="rnd" cmpd="sng">
            <a:solidFill>
              <a:srgbClr val="A6093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8" name="Google Shape;158;p20"/>
          <p:cNvCxnSpPr/>
          <p:nvPr/>
        </p:nvCxnSpPr>
        <p:spPr>
          <a:xfrm>
            <a:off x="2588907" y="4317453"/>
            <a:ext cx="1023212" cy="642121"/>
          </a:xfrm>
          <a:prstGeom prst="straightConnector1">
            <a:avLst/>
          </a:prstGeom>
          <a:noFill/>
          <a:ln w="19050" cap="rnd" cmpd="sng">
            <a:solidFill>
              <a:srgbClr val="A6093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9" name="Google Shape;159;p20"/>
          <p:cNvCxnSpPr/>
          <p:nvPr/>
        </p:nvCxnSpPr>
        <p:spPr>
          <a:xfrm>
            <a:off x="2960476" y="3557646"/>
            <a:ext cx="3254042" cy="0"/>
          </a:xfrm>
          <a:prstGeom prst="straightConnector1">
            <a:avLst/>
          </a:prstGeom>
          <a:noFill/>
          <a:ln w="19050" cap="rnd" cmpd="sng">
            <a:solidFill>
              <a:srgbClr val="A6093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0" name="Google Shape;160;p20"/>
          <p:cNvCxnSpPr/>
          <p:nvPr/>
        </p:nvCxnSpPr>
        <p:spPr>
          <a:xfrm>
            <a:off x="4571021" y="3031135"/>
            <a:ext cx="0" cy="983516"/>
          </a:xfrm>
          <a:prstGeom prst="straightConnector1">
            <a:avLst/>
          </a:prstGeom>
          <a:noFill/>
          <a:ln w="19050" cap="rnd" cmpd="sng">
            <a:solidFill>
              <a:srgbClr val="A6093D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61" name="Google Shape;16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26229" y="3248678"/>
            <a:ext cx="2091542" cy="70463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>
            <a:hlinkClick r:id="rId9"/>
          </p:cNvPr>
          <p:cNvSpPr txBox="1"/>
          <p:nvPr/>
        </p:nvSpPr>
        <p:spPr>
          <a:xfrm>
            <a:off x="57912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Icons modified from Zlatko Najdenovski, Flaticon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 rot="-4435400">
            <a:off x="2483445" y="1777142"/>
            <a:ext cx="1796631" cy="1774141"/>
          </a:xfrm>
          <a:prstGeom prst="arc">
            <a:avLst>
              <a:gd name="adj1" fmla="val 16200000"/>
              <a:gd name="adj2" fmla="val 0"/>
            </a:avLst>
          </a:prstGeom>
          <a:noFill/>
          <a:ln w="339725" cap="flat" cmpd="sng">
            <a:solidFill>
              <a:srgbClr val="A6093D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/>
          <p:nvPr/>
        </p:nvSpPr>
        <p:spPr>
          <a:xfrm rot="10800000">
            <a:off x="2318450" y="3494118"/>
            <a:ext cx="2335876" cy="2335876"/>
          </a:xfrm>
          <a:prstGeom prst="arc">
            <a:avLst>
              <a:gd name="adj1" fmla="val 16200000"/>
              <a:gd name="adj2" fmla="val 0"/>
            </a:avLst>
          </a:prstGeom>
          <a:noFill/>
          <a:ln w="339725" cap="flat" cmpd="sng">
            <a:solidFill>
              <a:srgbClr val="A6093D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 rot="5400000">
            <a:off x="4518561" y="3494118"/>
            <a:ext cx="2335876" cy="2335876"/>
          </a:xfrm>
          <a:prstGeom prst="arc">
            <a:avLst>
              <a:gd name="adj1" fmla="val 16200000"/>
              <a:gd name="adj2" fmla="val 0"/>
            </a:avLst>
          </a:prstGeom>
          <a:noFill/>
          <a:ln w="339725" cap="flat" cmpd="sng">
            <a:solidFill>
              <a:srgbClr val="A6093D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4518561" y="1757938"/>
            <a:ext cx="2335876" cy="2335876"/>
          </a:xfrm>
          <a:prstGeom prst="arc">
            <a:avLst>
              <a:gd name="adj1" fmla="val 16200000"/>
              <a:gd name="adj2" fmla="val 0"/>
            </a:avLst>
          </a:prstGeom>
          <a:noFill/>
          <a:ln w="339725" cap="flat" cmpd="sng">
            <a:solidFill>
              <a:srgbClr val="A6093D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160462" y="999884"/>
            <a:ext cx="8811138" cy="62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Computing Research Association's Computing Community Consortium (CCC) is to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catalyze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computing research community and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pursuit of innovative, high-impact research.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333829" y="4611878"/>
            <a:ext cx="1846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457200" y="124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3200"/>
              <a:buFont typeface="Arial"/>
              <a:buNone/>
            </a:pPr>
            <a:r>
              <a:rPr lang="en-US"/>
              <a:t>COMPUTING COMMUNITY CONSORTIUM</a:t>
            </a:r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4628412" y="1626926"/>
            <a:ext cx="4343188" cy="455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Council - 20members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CCC/CRA Staff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Chair, VC, &amp; Director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92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Inputs: Bottom-up, Internal, &amp; Top-Down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Workshops &amp; Conf. Blue Sky Tracks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Whitepapers &amp; Social Media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 Out (esp. to government)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Biannual Symposium to DC’ers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Career Workshops &amp; Participation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Council Membership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6093D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w/ Gov’t (LISPI)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61" y="2094593"/>
            <a:ext cx="4062453" cy="38761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ctrTitle"/>
          </p:nvPr>
        </p:nvSpPr>
        <p:spPr>
          <a:xfrm>
            <a:off x="0" y="2198706"/>
            <a:ext cx="9144000" cy="84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lang="en-US"/>
              <a:t>ORGANIZATIONAL STRUCTURES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3618</Words>
  <Application>Microsoft Macintosh PowerPoint</Application>
  <PresentationFormat>On-screen Show (4:3)</PresentationFormat>
  <Paragraphs>684</Paragraphs>
  <Slides>49</Slides>
  <Notes>49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INTRODUCTION TO THE CCC AND  THE CCC COUNCIL</vt:lpstr>
      <vt:lpstr>AN OVERVIEW OF THE COMPUTING COMMUNITY CONSORTIUM</vt:lpstr>
      <vt:lpstr>WHAT WE’LL TRY TO COVER</vt:lpstr>
      <vt:lpstr>PRE-HISTORY</vt:lpstr>
      <vt:lpstr>INFORMAL MISSION</vt:lpstr>
      <vt:lpstr>MAJOR ORGANIZATIONAL MILESTONES</vt:lpstr>
      <vt:lpstr>CCC: CATALYZING I.T.’S VIRTUOUS CYCLE</vt:lpstr>
      <vt:lpstr>COMPUTING COMMUNITY CONSORTIUM</vt:lpstr>
      <vt:lpstr>ORGANIZATIONAL STRUCTURES</vt:lpstr>
      <vt:lpstr>CCC ORGANIZATIONAL STRUCTURE</vt:lpstr>
      <vt:lpstr>WHAT DOES EXECUTIVE COMMITTEE DO?</vt:lpstr>
      <vt:lpstr>WHAT DO COUNCIL MEMBERS DO?</vt:lpstr>
      <vt:lpstr>COUNCIL MEMBER EXPECTATIONS</vt:lpstr>
      <vt:lpstr>THE CCC COUNCIL </vt:lpstr>
      <vt:lpstr>CRA STAFF</vt:lpstr>
      <vt:lpstr>NSF INTERACTIONS</vt:lpstr>
      <vt:lpstr>RELATIONSHIP TO COMPUTING RESEARCH ASSOCIATION (CRA)</vt:lpstr>
      <vt:lpstr>CCC AND ITS STAKEHOLDERS</vt:lpstr>
      <vt:lpstr>MAJOR STAKEHOLDERS</vt:lpstr>
      <vt:lpstr>GOVERNMENT STAKEHOLDERS </vt:lpstr>
      <vt:lpstr>GOVERNMENT STAKEHOLDERS </vt:lpstr>
      <vt:lpstr>PCAST NITRD REPORT</vt:lpstr>
      <vt:lpstr>CCC GOALS AND ACTIVITIES</vt:lpstr>
      <vt:lpstr>GOALS FOR CCC </vt:lpstr>
      <vt:lpstr>DESIRED OUTCOMES</vt:lpstr>
      <vt:lpstr>PowerPoint Presentation</vt:lpstr>
      <vt:lpstr>PLANNED ACTIVITIES </vt:lpstr>
      <vt:lpstr>ENVISIONING FUTURE COMPUTING RESEARCH </vt:lpstr>
      <vt:lpstr>VISIONING PROCESSES</vt:lpstr>
      <vt:lpstr>VISIONING ACTIVITIES</vt:lpstr>
      <vt:lpstr>SUCCESSFUL VISIONING ACTIVITIES</vt:lpstr>
      <vt:lpstr>BLUE SKY</vt:lpstr>
      <vt:lpstr>BLUE SKY IDEAS CONFERENCE TRACKS</vt:lpstr>
      <vt:lpstr>ENGAGING AND ALIGNING WITH NATIONAL AND COMPUTING RESEARCH PRIORITIES</vt:lpstr>
      <vt:lpstr>CURRENT CCC TASK FORCES</vt:lpstr>
      <vt:lpstr>PowerPoint Presentation</vt:lpstr>
      <vt:lpstr>COMMUNICATING</vt:lpstr>
      <vt:lpstr>NURTURING NEXT GENERATION OF LEADERS</vt:lpstr>
      <vt:lpstr>IMPACT</vt:lpstr>
      <vt:lpstr>PowerPoint Presentation</vt:lpstr>
      <vt:lpstr>IMPACT: BIG DATA</vt:lpstr>
      <vt:lpstr>IMPACT: ARCHITECTURE</vt:lpstr>
      <vt:lpstr>IMPACT: ARCHITECTURE</vt:lpstr>
      <vt:lpstr>IMPACT: HEALTH IT</vt:lpstr>
      <vt:lpstr>IMPACT: AGING IN PLACE</vt:lpstr>
      <vt:lpstr>IMPACT: ROBOTICS</vt:lpstr>
      <vt:lpstr>IMPACT: ROBOTICS</vt:lpstr>
      <vt:lpstr>IMPACT: ARTIFICIAL INTELLIGENCE</vt:lpstr>
      <vt:lpstr>DISCUSSION, QUESTIONS, IDEAS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CCC AND  THE CCC COUNCIL</dc:title>
  <cp:lastModifiedBy>Helen Wright</cp:lastModifiedBy>
  <cp:revision>1</cp:revision>
  <dcterms:modified xsi:type="dcterms:W3CDTF">2019-07-12T00:12:11Z</dcterms:modified>
</cp:coreProperties>
</file>