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556" r:id="rId2"/>
    <p:sldId id="557" r:id="rId3"/>
    <p:sldId id="5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hari Douglas" initials="" lastIdx="23" clrIdx="0"/>
  <p:cmAuthor id="1" name="Helen Wright" initials="HW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27272"/>
    <a:srgbClr val="AADB1E"/>
    <a:srgbClr val="FFFFFF"/>
    <a:srgbClr val="A60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98" autoAdjust="0"/>
    <p:restoredTop sz="65309" autoAdjust="0"/>
  </p:normalViewPr>
  <p:slideViewPr>
    <p:cSldViewPr snapToGrid="0" snapToObjects="1">
      <p:cViewPr>
        <p:scale>
          <a:sx n="94" d="100"/>
          <a:sy n="94" d="100"/>
        </p:scale>
        <p:origin x="-16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5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commentAuthors" Target="commentAuthors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7C26F-B9E8-1140-9F04-B288EA774F9B}" type="datetime1">
              <a:rPr lang="en-US" smtClean="0"/>
              <a:t>11/29/18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F5C07-2D53-974B-BCA8-8DEFD4016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082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E85A9-4929-EB40-8503-34D462203463}" type="datetime1">
              <a:rPr lang="en-US" smtClean="0"/>
              <a:t>11/29/18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41F00-4222-FC42-98D7-D3B88C16E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973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17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4263" lvl="2" indent="-282575">
              <a:buClr>
                <a:srgbClr val="A6093D"/>
              </a:buClr>
            </a:pPr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555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41F00-4222-FC42-98D7-D3B88C16E9B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709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A609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98706"/>
            <a:ext cx="9144000" cy="849661"/>
          </a:xfrm>
        </p:spPr>
        <p:txBody>
          <a:bodyPr>
            <a:noAutofit/>
          </a:bodyPr>
          <a:lstStyle>
            <a:lvl1pPr>
              <a:defRPr sz="3400" b="1" i="0" cap="all">
                <a:solidFill>
                  <a:srgbClr val="FFFFFF"/>
                </a:solidFill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9112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topba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7000"/>
          </a:xfrm>
          <a:prstGeom prst="rect">
            <a:avLst/>
          </a:prstGeom>
        </p:spPr>
      </p:pic>
      <p:pic>
        <p:nvPicPr>
          <p:cNvPr id="9" name="Picture 8" descr="bottomba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7032"/>
            <a:ext cx="9144000" cy="1119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74425" y="5893948"/>
            <a:ext cx="2091542" cy="70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9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9FA-E85E-2246-973C-FA5BF0DB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1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E581-9C5D-2741-90B8-7D58B88A16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97451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A609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16047"/>
            <a:ext cx="7772400" cy="784442"/>
          </a:xfrm>
        </p:spPr>
        <p:txBody>
          <a:bodyPr anchor="t">
            <a:normAutofit/>
          </a:bodyPr>
          <a:lstStyle>
            <a:lvl1pPr algn="ctr">
              <a:defRPr sz="2800" b="1" i="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topba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49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400" b="1" i="0" cap="all" baseline="0">
                <a:solidFill>
                  <a:srgbClr val="A6093D"/>
                </a:solidFill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1">
                <a:solidFill>
                  <a:srgbClr val="A6093D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buClr>
                <a:srgbClr val="A6093D"/>
              </a:buClr>
              <a:defRPr sz="1800">
                <a:latin typeface="Arial"/>
              </a:defRPr>
            </a:lvl1pPr>
            <a:lvl2pPr>
              <a:buClr>
                <a:srgbClr val="A6093D"/>
              </a:buClr>
              <a:defRPr sz="1800">
                <a:latin typeface="Arial"/>
              </a:defRPr>
            </a:lvl2pPr>
            <a:lvl3pPr>
              <a:buClr>
                <a:srgbClr val="A6093D"/>
              </a:buClr>
              <a:defRPr sz="1800">
                <a:latin typeface="Arial"/>
              </a:defRPr>
            </a:lvl3pPr>
            <a:lvl4pPr>
              <a:buClr>
                <a:srgbClr val="A6093D"/>
              </a:buClr>
              <a:defRPr sz="1800">
                <a:latin typeface="Arial"/>
              </a:defRPr>
            </a:lvl4pPr>
            <a:lvl5pPr>
              <a:buClr>
                <a:srgbClr val="A6093D"/>
              </a:buClr>
              <a:defRPr sz="18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1">
                <a:solidFill>
                  <a:srgbClr val="A6093D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buClr>
                <a:srgbClr val="A6093D"/>
              </a:buCl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rgbClr val="A6093D"/>
              </a:buCl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rgbClr val="A6093D"/>
              </a:buCl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rgbClr val="A6093D"/>
              </a:buCl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rgbClr val="A6093D"/>
              </a:buCl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topba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7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780330"/>
            <a:ext cx="9144000" cy="77670"/>
          </a:xfrm>
          <a:prstGeom prst="rect">
            <a:avLst/>
          </a:prstGeom>
          <a:solidFill>
            <a:srgbClr val="A6093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74425" y="5893948"/>
            <a:ext cx="2091542" cy="704637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37657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0A1189FA-E85E-2246-973C-FA5BF0DBB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5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 i="0" cap="all" baseline="0">
                <a:solidFill>
                  <a:srgbClr val="A6093D"/>
                </a:solidFill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98720"/>
            <a:ext cx="8229600" cy="4115789"/>
          </a:xfrm>
        </p:spPr>
        <p:txBody>
          <a:bodyPr>
            <a:normAutofit/>
          </a:bodyPr>
          <a:lstStyle>
            <a:lvl1pPr>
              <a:buClr>
                <a:srgbClr val="A6093D"/>
              </a:buClr>
              <a:defRPr sz="2400">
                <a:solidFill>
                  <a:schemeClr val="tx1"/>
                </a:solidFill>
                <a:latin typeface="Arial"/>
              </a:defRPr>
            </a:lvl1pPr>
            <a:lvl2pPr>
              <a:buClr>
                <a:srgbClr val="A6093D"/>
              </a:buClr>
              <a:defRPr sz="2000">
                <a:solidFill>
                  <a:schemeClr val="tx1"/>
                </a:solidFill>
                <a:latin typeface="Arial"/>
              </a:defRPr>
            </a:lvl2pPr>
            <a:lvl3pPr>
              <a:buClr>
                <a:srgbClr val="A6093D"/>
              </a:buClr>
              <a:defRPr sz="1800">
                <a:solidFill>
                  <a:schemeClr val="tx1"/>
                </a:solidFill>
                <a:latin typeface="Arial"/>
              </a:defRPr>
            </a:lvl3pPr>
            <a:lvl4pPr>
              <a:buClr>
                <a:srgbClr val="A6093D"/>
              </a:buClr>
              <a:defRPr sz="1800">
                <a:solidFill>
                  <a:schemeClr val="tx1"/>
                </a:solidFill>
                <a:latin typeface="Arial"/>
              </a:defRPr>
            </a:lvl4pPr>
            <a:lvl5pPr>
              <a:buClr>
                <a:srgbClr val="A6093D"/>
              </a:buClr>
              <a:defRPr sz="1800">
                <a:solidFill>
                  <a:schemeClr val="tx1"/>
                </a:solidFill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topba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7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780330"/>
            <a:ext cx="9144000" cy="77670"/>
          </a:xfrm>
          <a:prstGeom prst="rect">
            <a:avLst/>
          </a:prstGeom>
          <a:solidFill>
            <a:srgbClr val="A6093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74425" y="5893948"/>
            <a:ext cx="2091542" cy="704637"/>
          </a:xfrm>
          <a:prstGeom prst="rect">
            <a:avLst/>
          </a:prstGeom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0A1189FA-E85E-2246-973C-FA5BF0DBB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9FA-E85E-2246-973C-FA5BF0DB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8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9FA-E85E-2246-973C-FA5BF0DB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77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9FA-E85E-2246-973C-FA5BF0DB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65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9FA-E85E-2246-973C-FA5BF0DB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4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9FA-E85E-2246-973C-FA5BF0DB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0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833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189FA-E85E-2246-973C-FA5BF0DBB4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25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60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2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3.emf"/><Relationship Id="rId9" Type="http://schemas.openxmlformats.org/officeDocument/2006/relationships/hyperlink" Target="https://www.flaticon.com/authors/zlatko-najdenovski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20" Type="http://schemas.openxmlformats.org/officeDocument/2006/relationships/image" Target="../media/image28.jpg"/><Relationship Id="rId21" Type="http://schemas.openxmlformats.org/officeDocument/2006/relationships/image" Target="../media/image29.jpg"/><Relationship Id="rId22" Type="http://schemas.openxmlformats.org/officeDocument/2006/relationships/image" Target="../media/image30.png"/><Relationship Id="rId23" Type="http://schemas.openxmlformats.org/officeDocument/2006/relationships/image" Target="../media/image31.jpg"/><Relationship Id="rId10" Type="http://schemas.openxmlformats.org/officeDocument/2006/relationships/image" Target="../media/image18.jpg"/><Relationship Id="rId11" Type="http://schemas.openxmlformats.org/officeDocument/2006/relationships/image" Target="../media/image19.jpg"/><Relationship Id="rId12" Type="http://schemas.openxmlformats.org/officeDocument/2006/relationships/image" Target="../media/image20.jpg"/><Relationship Id="rId13" Type="http://schemas.openxmlformats.org/officeDocument/2006/relationships/image" Target="../media/image21.jpg"/><Relationship Id="rId14" Type="http://schemas.openxmlformats.org/officeDocument/2006/relationships/image" Target="../media/image22.jpg"/><Relationship Id="rId15" Type="http://schemas.openxmlformats.org/officeDocument/2006/relationships/image" Target="../media/image23.jpeg"/><Relationship Id="rId16" Type="http://schemas.openxmlformats.org/officeDocument/2006/relationships/image" Target="../media/image24.png"/><Relationship Id="rId17" Type="http://schemas.openxmlformats.org/officeDocument/2006/relationships/image" Target="../media/image25.png"/><Relationship Id="rId18" Type="http://schemas.openxmlformats.org/officeDocument/2006/relationships/image" Target="../media/image26.png"/><Relationship Id="rId19" Type="http://schemas.openxmlformats.org/officeDocument/2006/relationships/image" Target="../media/image27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Relationship Id="rId7" Type="http://schemas.openxmlformats.org/officeDocument/2006/relationships/image" Target="../media/image15.jpg"/><Relationship Id="rId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767938E-AEDA-0842-A795-6A556EA1824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3000"/>
          </a:blip>
          <a:stretch>
            <a:fillRect/>
          </a:stretch>
        </p:blipFill>
        <p:spPr>
          <a:xfrm>
            <a:off x="1828800" y="1693157"/>
            <a:ext cx="5451566" cy="386366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81486" y="5707606"/>
            <a:ext cx="2862514" cy="88927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3829" y="4611878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924" y="124437"/>
            <a:ext cx="8823676" cy="1143000"/>
          </a:xfrm>
        </p:spPr>
        <p:txBody>
          <a:bodyPr/>
          <a:lstStyle/>
          <a:p>
            <a:r>
              <a:rPr lang="en-US" dirty="0" smtClean="0"/>
              <a:t>CCC: Catalyzing I.T.’s </a:t>
            </a:r>
            <a:r>
              <a:rPr lang="en-US" dirty="0"/>
              <a:t>Virtuous Cycle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87416144-578C-8240-9D7A-5C0DAA2CC609}"/>
              </a:ext>
            </a:extLst>
          </p:cNvPr>
          <p:cNvGrpSpPr/>
          <p:nvPr/>
        </p:nvGrpSpPr>
        <p:grpSpPr>
          <a:xfrm>
            <a:off x="3619500" y="4146399"/>
            <a:ext cx="1905000" cy="2234049"/>
            <a:chOff x="3656911" y="3679195"/>
            <a:chExt cx="1905000" cy="2234049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CB4B1A35-E90B-ED4E-B766-66F7A70837F1}"/>
                </a:ext>
              </a:extLst>
            </p:cNvPr>
            <p:cNvSpPr/>
            <p:nvPr/>
          </p:nvSpPr>
          <p:spPr>
            <a:xfrm>
              <a:off x="3835212" y="5543912"/>
              <a:ext cx="15573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en-US" b="1" kern="0" dirty="0">
                  <a:solidFill>
                    <a:schemeClr val="tx2">
                      <a:lumMod val="75000"/>
                    </a:schemeClr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cs typeface="Arial"/>
                </a:rPr>
                <a:t>Academia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10982DE4-58EE-804F-ADBC-D50335BA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56911" y="3679195"/>
              <a:ext cx="1905000" cy="1905000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9E3FAD6A-0865-7B4C-B5AB-1BD2BFC9BAAC}"/>
              </a:ext>
            </a:extLst>
          </p:cNvPr>
          <p:cNvGrpSpPr/>
          <p:nvPr/>
        </p:nvGrpSpPr>
        <p:grpSpPr>
          <a:xfrm>
            <a:off x="3619500" y="942644"/>
            <a:ext cx="1905000" cy="1953079"/>
            <a:chOff x="7866446" y="3685844"/>
            <a:chExt cx="1905000" cy="1953079"/>
          </a:xfrm>
        </p:grpSpPr>
        <p:pic>
          <p:nvPicPr>
            <p:cNvPr id="40" name="Picture 39">
              <a:extLst>
                <a:ext uri="{FF2B5EF4-FFF2-40B4-BE49-F238E27FC236}">
                  <a16:creationId xmlns="" xmlns:a16="http://schemas.microsoft.com/office/drawing/2014/main" id="{71FE341A-7E77-C444-80EB-6BF3DBE85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66446" y="3685844"/>
              <a:ext cx="1905000" cy="1905000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C6499AAD-FEB3-584B-B491-9AA3974903CD}"/>
                </a:ext>
              </a:extLst>
            </p:cNvPr>
            <p:cNvSpPr/>
            <p:nvPr/>
          </p:nvSpPr>
          <p:spPr>
            <a:xfrm>
              <a:off x="8044747" y="5269591"/>
              <a:ext cx="15573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en-US" b="1" kern="0" dirty="0">
                  <a:solidFill>
                    <a:schemeClr val="tx2">
                      <a:lumMod val="75000"/>
                    </a:schemeClr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cs typeface="Arial"/>
                </a:rPr>
                <a:t>Citizens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128ECE3B-6F15-3542-859D-A2BDE848CC6C}"/>
              </a:ext>
            </a:extLst>
          </p:cNvPr>
          <p:cNvGrpSpPr/>
          <p:nvPr/>
        </p:nvGrpSpPr>
        <p:grpSpPr>
          <a:xfrm>
            <a:off x="6531931" y="2184960"/>
            <a:ext cx="1905000" cy="2407906"/>
            <a:chOff x="5981174" y="3555216"/>
            <a:chExt cx="1905000" cy="2407906"/>
          </a:xfrm>
        </p:grpSpPr>
        <p:pic>
          <p:nvPicPr>
            <p:cNvPr id="42" name="Picture 41">
              <a:extLst>
                <a:ext uri="{FF2B5EF4-FFF2-40B4-BE49-F238E27FC236}">
                  <a16:creationId xmlns="" xmlns:a16="http://schemas.microsoft.com/office/drawing/2014/main" id="{9587B83F-4A08-484B-BE1E-A6FF1A085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81174" y="3555216"/>
              <a:ext cx="1905000" cy="1905000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29E3B262-B78E-3D47-8270-053CDAD8982C}"/>
                </a:ext>
              </a:extLst>
            </p:cNvPr>
            <p:cNvSpPr/>
            <p:nvPr/>
          </p:nvSpPr>
          <p:spPr>
            <a:xfrm>
              <a:off x="6158282" y="5593790"/>
              <a:ext cx="15573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en-US" b="1" kern="0" dirty="0">
                  <a:solidFill>
                    <a:schemeClr val="tx2">
                      <a:lumMod val="75000"/>
                    </a:schemeClr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cs typeface="Arial"/>
                </a:rPr>
                <a:t>Government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559CFCE2-E4E9-5C43-8A1D-2723667A6325}"/>
              </a:ext>
            </a:extLst>
          </p:cNvPr>
          <p:cNvGrpSpPr/>
          <p:nvPr/>
        </p:nvGrpSpPr>
        <p:grpSpPr>
          <a:xfrm>
            <a:off x="656463" y="2237213"/>
            <a:ext cx="1905000" cy="2355653"/>
            <a:chOff x="1500733" y="3607469"/>
            <a:chExt cx="1905000" cy="2355653"/>
          </a:xfrm>
        </p:grpSpPr>
        <p:pic>
          <p:nvPicPr>
            <p:cNvPr id="44" name="Picture 43">
              <a:extLst>
                <a:ext uri="{FF2B5EF4-FFF2-40B4-BE49-F238E27FC236}">
                  <a16:creationId xmlns="" xmlns:a16="http://schemas.microsoft.com/office/drawing/2014/main" id="{54637B4B-27B9-EC46-ACA7-ABB0D7065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00733" y="3607469"/>
              <a:ext cx="1905000" cy="1905000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AF402FF9-9F95-C04D-BB54-5A130F88CDF0}"/>
                </a:ext>
              </a:extLst>
            </p:cNvPr>
            <p:cNvSpPr/>
            <p:nvPr/>
          </p:nvSpPr>
          <p:spPr>
            <a:xfrm>
              <a:off x="1660423" y="5593790"/>
              <a:ext cx="15573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en-US" b="1" kern="0" dirty="0">
                  <a:solidFill>
                    <a:schemeClr val="tx2">
                      <a:lumMod val="75000"/>
                    </a:schemeClr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cs typeface="Arial"/>
                </a:rPr>
                <a:t>Industry</a:t>
              </a:r>
            </a:p>
          </p:txBody>
        </p:sp>
      </p:grpSp>
      <p:cxnSp>
        <p:nvCxnSpPr>
          <p:cNvPr id="53" name="Straight Connector 52">
            <a:extLst>
              <a:ext uri="{FF2B5EF4-FFF2-40B4-BE49-F238E27FC236}">
                <a16:creationId xmlns="" xmlns:a16="http://schemas.microsoft.com/office/drawing/2014/main" id="{8979A4E2-FDA8-784B-AA59-8D50F1EDF769}"/>
              </a:ext>
            </a:extLst>
          </p:cNvPr>
          <p:cNvCxnSpPr>
            <a:cxnSpLocks noChangeAspect="1"/>
          </p:cNvCxnSpPr>
          <p:nvPr/>
        </p:nvCxnSpPr>
        <p:spPr>
          <a:xfrm rot="10800000">
            <a:off x="5653407" y="2340180"/>
            <a:ext cx="1023212" cy="642121"/>
          </a:xfrm>
          <a:prstGeom prst="line">
            <a:avLst/>
          </a:prstGeom>
          <a:ln w="19050" cap="rnd">
            <a:solidFill>
              <a:srgbClr val="A6093D"/>
            </a:solidFill>
            <a:prstDash val="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="" xmlns:a16="http://schemas.microsoft.com/office/drawing/2014/main" id="{0B73EC4A-F984-C144-880C-C1923DDB5A78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2526673" y="2382184"/>
            <a:ext cx="1023212" cy="642122"/>
          </a:xfrm>
          <a:prstGeom prst="line">
            <a:avLst/>
          </a:prstGeom>
          <a:ln w="19050" cap="rnd">
            <a:solidFill>
              <a:srgbClr val="A6093D"/>
            </a:solidFill>
            <a:prstDash val="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="" xmlns:a16="http://schemas.microsoft.com/office/drawing/2014/main" id="{D0BD4869-ADFE-7B45-8599-C8653E5E3DEE}"/>
              </a:ext>
            </a:extLst>
          </p:cNvPr>
          <p:cNvCxnSpPr>
            <a:cxnSpLocks noChangeAspect="1"/>
          </p:cNvCxnSpPr>
          <p:nvPr/>
        </p:nvCxnSpPr>
        <p:spPr>
          <a:xfrm rot="10800000" flipV="1">
            <a:off x="5662738" y="4364964"/>
            <a:ext cx="880569" cy="552606"/>
          </a:xfrm>
          <a:prstGeom prst="line">
            <a:avLst/>
          </a:prstGeom>
          <a:ln w="19050" cap="rnd">
            <a:solidFill>
              <a:srgbClr val="A6093D"/>
            </a:solidFill>
            <a:prstDash val="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="" xmlns:a16="http://schemas.microsoft.com/office/drawing/2014/main" id="{B281352B-C6BE-B448-9C84-126D100CC717}"/>
              </a:ext>
            </a:extLst>
          </p:cNvPr>
          <p:cNvCxnSpPr>
            <a:cxnSpLocks noChangeAspect="1"/>
          </p:cNvCxnSpPr>
          <p:nvPr/>
        </p:nvCxnSpPr>
        <p:spPr>
          <a:xfrm>
            <a:off x="2588907" y="4317453"/>
            <a:ext cx="1023212" cy="642121"/>
          </a:xfrm>
          <a:prstGeom prst="line">
            <a:avLst/>
          </a:prstGeom>
          <a:ln w="19050" cap="rnd">
            <a:solidFill>
              <a:srgbClr val="A6093D"/>
            </a:solidFill>
            <a:prstDash val="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="" xmlns:a16="http://schemas.microsoft.com/office/drawing/2014/main" id="{BEC8BC77-115E-1146-8DBE-B9A23F04290D}"/>
              </a:ext>
            </a:extLst>
          </p:cNvPr>
          <p:cNvCxnSpPr>
            <a:cxnSpLocks/>
          </p:cNvCxnSpPr>
          <p:nvPr/>
        </p:nvCxnSpPr>
        <p:spPr>
          <a:xfrm>
            <a:off x="2960476" y="3557646"/>
            <a:ext cx="3254042" cy="0"/>
          </a:xfrm>
          <a:prstGeom prst="line">
            <a:avLst/>
          </a:prstGeom>
          <a:ln w="19050" cap="rnd">
            <a:solidFill>
              <a:srgbClr val="A6093D"/>
            </a:solidFill>
            <a:prstDash val="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="" xmlns:a16="http://schemas.microsoft.com/office/drawing/2014/main" id="{496795F4-5E70-9C47-859E-C6F5453DA1BA}"/>
              </a:ext>
            </a:extLst>
          </p:cNvPr>
          <p:cNvCxnSpPr>
            <a:cxnSpLocks/>
          </p:cNvCxnSpPr>
          <p:nvPr/>
        </p:nvCxnSpPr>
        <p:spPr>
          <a:xfrm>
            <a:off x="4571021" y="3031135"/>
            <a:ext cx="0" cy="983516"/>
          </a:xfrm>
          <a:prstGeom prst="line">
            <a:avLst/>
          </a:prstGeom>
          <a:ln w="19050" cap="rnd">
            <a:solidFill>
              <a:srgbClr val="A6093D"/>
            </a:solidFill>
            <a:prstDash val="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8" name="Picture 77">
            <a:extLst>
              <a:ext uri="{FF2B5EF4-FFF2-40B4-BE49-F238E27FC236}">
                <a16:creationId xmlns="" xmlns:a16="http://schemas.microsoft.com/office/drawing/2014/main" id="{43D0E908-4BBA-4F49-B0B0-078152825A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6229" y="3248678"/>
            <a:ext cx="2091542" cy="704637"/>
          </a:xfrm>
          <a:prstGeom prst="rect">
            <a:avLst/>
          </a:prstGeom>
        </p:spPr>
      </p:pic>
      <p:sp>
        <p:nvSpPr>
          <p:cNvPr id="30" name="Slide Number Placeholder 1">
            <a:hlinkClick r:id="rId9"/>
            <a:extLst>
              <a:ext uri="{FF2B5EF4-FFF2-40B4-BE49-F238E27FC236}">
                <a16:creationId xmlns="" xmlns:a16="http://schemas.microsoft.com/office/drawing/2014/main" id="{B79B145D-2AB3-2544-A475-E808DE510E8C}"/>
              </a:ext>
            </a:extLst>
          </p:cNvPr>
          <p:cNvSpPr txBox="1">
            <a:spLocks/>
          </p:cNvSpPr>
          <p:nvPr/>
        </p:nvSpPr>
        <p:spPr>
          <a:xfrm>
            <a:off x="57912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Icons modified from Zlatko </a:t>
            </a:r>
            <a:r>
              <a:rPr lang="en-US" dirty="0" err="1"/>
              <a:t>Najdenovski</a:t>
            </a:r>
            <a:r>
              <a:rPr lang="en-US" dirty="0"/>
              <a:t>, </a:t>
            </a:r>
            <a:r>
              <a:rPr lang="en-US" dirty="0" err="1"/>
              <a:t>Flaticon</a:t>
            </a:r>
            <a:endParaRPr lang="en-US" dirty="0"/>
          </a:p>
        </p:txBody>
      </p:sp>
      <p:sp>
        <p:nvSpPr>
          <p:cNvPr id="27" name="Arc 26">
            <a:extLst>
              <a:ext uri="{FF2B5EF4-FFF2-40B4-BE49-F238E27FC236}">
                <a16:creationId xmlns="" xmlns:a16="http://schemas.microsoft.com/office/drawing/2014/main" id="{FAFF79D5-72A5-2840-A35C-90FFAD60DB6B}"/>
              </a:ext>
            </a:extLst>
          </p:cNvPr>
          <p:cNvSpPr/>
          <p:nvPr/>
        </p:nvSpPr>
        <p:spPr>
          <a:xfrm rot="17164600">
            <a:off x="2483445" y="1777142"/>
            <a:ext cx="1796631" cy="1774141"/>
          </a:xfrm>
          <a:prstGeom prst="arc">
            <a:avLst/>
          </a:prstGeom>
          <a:ln w="339725">
            <a:solidFill>
              <a:srgbClr val="A6093D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>
            <a:extLst>
              <a:ext uri="{FF2B5EF4-FFF2-40B4-BE49-F238E27FC236}">
                <a16:creationId xmlns="" xmlns:a16="http://schemas.microsoft.com/office/drawing/2014/main" id="{FC5195AA-E7B1-0A4B-AC60-79E3A8C705DD}"/>
              </a:ext>
            </a:extLst>
          </p:cNvPr>
          <p:cNvSpPr/>
          <p:nvPr/>
        </p:nvSpPr>
        <p:spPr>
          <a:xfrm rot="10800000">
            <a:off x="2318450" y="3494118"/>
            <a:ext cx="2335876" cy="2335876"/>
          </a:xfrm>
          <a:prstGeom prst="arc">
            <a:avLst/>
          </a:prstGeom>
          <a:ln w="339725">
            <a:solidFill>
              <a:srgbClr val="A6093D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>
            <a:extLst>
              <a:ext uri="{FF2B5EF4-FFF2-40B4-BE49-F238E27FC236}">
                <a16:creationId xmlns="" xmlns:a16="http://schemas.microsoft.com/office/drawing/2014/main" id="{0C667B87-71E8-E148-987D-E1AABFF26CA7}"/>
              </a:ext>
            </a:extLst>
          </p:cNvPr>
          <p:cNvSpPr/>
          <p:nvPr/>
        </p:nvSpPr>
        <p:spPr>
          <a:xfrm rot="5400000">
            <a:off x="4518561" y="3494118"/>
            <a:ext cx="2335876" cy="2335876"/>
          </a:xfrm>
          <a:prstGeom prst="arc">
            <a:avLst/>
          </a:prstGeom>
          <a:ln w="339725">
            <a:solidFill>
              <a:srgbClr val="A6093D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="" xmlns:a16="http://schemas.microsoft.com/office/drawing/2014/main" id="{D97C3CCD-D2CA-4E44-A4E6-0E828C72AB49}"/>
              </a:ext>
            </a:extLst>
          </p:cNvPr>
          <p:cNvSpPr/>
          <p:nvPr/>
        </p:nvSpPr>
        <p:spPr>
          <a:xfrm>
            <a:off x="4518561" y="1757938"/>
            <a:ext cx="2335876" cy="2335876"/>
          </a:xfrm>
          <a:prstGeom prst="arc">
            <a:avLst/>
          </a:prstGeom>
          <a:ln w="339725">
            <a:solidFill>
              <a:srgbClr val="A6093D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9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" dur="250" fill="hold"/>
                                        <p:tgtEl>
                                          <p:spTgt spid="51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5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6" dur="250" fill="hold"/>
                                        <p:tgtEl>
                                          <p:spTgt spid="4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mph" presetSubtype="0" repeatCount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4" dur="250" fill="hold"/>
                                        <p:tgtEl>
                                          <p:spTgt spid="4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4" dur="250" fill="hold"/>
                                        <p:tgtEl>
                                          <p:spTgt spid="11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0" dur="250" fill="hold"/>
                                        <p:tgtEl>
                                          <p:spTgt spid="7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81486" y="5707606"/>
            <a:ext cx="2862514" cy="88927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462" y="999884"/>
            <a:ext cx="8811138" cy="62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cs typeface="Mission Gothic Regular"/>
              </a:rPr>
              <a:t>The </a:t>
            </a:r>
            <a:r>
              <a:rPr lang="en-US" sz="1600" b="1" dirty="0">
                <a:cs typeface="Mission Gothic Regular"/>
              </a:rPr>
              <a:t>mission</a:t>
            </a:r>
            <a:r>
              <a:rPr lang="en-US" sz="1600" dirty="0">
                <a:cs typeface="Mission Gothic Regular"/>
              </a:rPr>
              <a:t> of Computing Research Association's </a:t>
            </a:r>
            <a:r>
              <a:rPr lang="en-US" sz="1600" dirty="0" smtClean="0">
                <a:cs typeface="Mission Gothic Regular"/>
              </a:rPr>
              <a:t>Computing </a:t>
            </a:r>
            <a:r>
              <a:rPr lang="en-US" sz="1600" dirty="0">
                <a:cs typeface="Mission Gothic Regular"/>
              </a:rPr>
              <a:t>Community </a:t>
            </a:r>
            <a:r>
              <a:rPr lang="en-US" sz="1600" dirty="0" smtClean="0">
                <a:cs typeface="Mission Gothic Regular"/>
              </a:rPr>
              <a:t>Consortium </a:t>
            </a:r>
            <a:r>
              <a:rPr lang="en-US" sz="1600" dirty="0">
                <a:cs typeface="Mission Gothic Regular"/>
              </a:rPr>
              <a:t>(CCC) is </a:t>
            </a:r>
            <a:r>
              <a:rPr lang="en-US" sz="1600" dirty="0" smtClean="0">
                <a:cs typeface="Mission Gothic Regular"/>
              </a:rPr>
              <a:t>to </a:t>
            </a:r>
            <a:r>
              <a:rPr lang="en-US" sz="1600" b="1" dirty="0" smtClean="0">
                <a:cs typeface="Mission Gothic Regular"/>
              </a:rPr>
              <a:t>catalyze</a:t>
            </a:r>
            <a:r>
              <a:rPr lang="en-US" sz="1600" dirty="0" smtClean="0">
                <a:cs typeface="Mission Gothic Regular"/>
              </a:rPr>
              <a:t> </a:t>
            </a:r>
            <a:r>
              <a:rPr lang="en-US" sz="1600" dirty="0">
                <a:cs typeface="Mission Gothic Regular"/>
              </a:rPr>
              <a:t>the computing research community </a:t>
            </a:r>
            <a:r>
              <a:rPr lang="en-US" sz="1600" dirty="0" smtClean="0">
                <a:cs typeface="Mission Gothic Regular"/>
              </a:rPr>
              <a:t>and </a:t>
            </a:r>
            <a:r>
              <a:rPr lang="en-US" sz="1600" b="1" dirty="0" smtClean="0">
                <a:cs typeface="Mission Gothic Regular"/>
              </a:rPr>
              <a:t>enable </a:t>
            </a:r>
            <a:r>
              <a:rPr lang="en-US" sz="1600" dirty="0">
                <a:cs typeface="Mission Gothic Regular"/>
              </a:rPr>
              <a:t>the pursuit of innovative, high-impact research. </a:t>
            </a:r>
            <a:endParaRPr lang="en-US" sz="1600" dirty="0" smtClean="0">
              <a:cs typeface="Mission Gothic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829" y="4611878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4437"/>
            <a:ext cx="8229600" cy="1143000"/>
          </a:xfrm>
        </p:spPr>
        <p:txBody>
          <a:bodyPr/>
          <a:lstStyle/>
          <a:p>
            <a:r>
              <a:rPr lang="en-US" dirty="0" smtClean="0"/>
              <a:t>Computing Community Consortium</a:t>
            </a:r>
            <a:endParaRPr lang="en-US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4628412" y="1626926"/>
            <a:ext cx="4343188" cy="45509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None/>
            </a:pPr>
            <a:r>
              <a:rPr lang="en-US" sz="1800" b="1" dirty="0" smtClean="0">
                <a:cs typeface="Mission Gothic Regular"/>
              </a:rPr>
              <a:t>Who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FontTx/>
              <a:buChar char="•"/>
            </a:pPr>
            <a:r>
              <a:rPr lang="en-US" sz="1800" b="1" dirty="0" smtClean="0">
                <a:cs typeface="Mission Gothic Regular"/>
              </a:rPr>
              <a:t>Council </a:t>
            </a:r>
            <a:r>
              <a:rPr lang="mr-IN" sz="1800" b="1" dirty="0" smtClean="0">
                <a:cs typeface="Mission Gothic Regular"/>
              </a:rPr>
              <a:t>–</a:t>
            </a:r>
            <a:r>
              <a:rPr lang="en-US" sz="1800" b="1" dirty="0" smtClean="0">
                <a:cs typeface="Mission Gothic Regular"/>
              </a:rPr>
              <a:t> 20 members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FontTx/>
              <a:buChar char="•"/>
            </a:pPr>
            <a:r>
              <a:rPr lang="en-US" sz="1800" b="1" dirty="0" smtClean="0">
                <a:cs typeface="Mission Gothic Regular"/>
              </a:rPr>
              <a:t>CCC/CRA Staff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FontTx/>
              <a:buChar char="•"/>
            </a:pPr>
            <a:r>
              <a:rPr lang="en-US" sz="1800" b="1" dirty="0">
                <a:cs typeface="Mission Gothic Regular"/>
              </a:rPr>
              <a:t>Chair, VC, &amp; </a:t>
            </a:r>
            <a:r>
              <a:rPr lang="en-US" sz="1800" b="1" dirty="0" smtClean="0">
                <a:cs typeface="Mission Gothic Regular"/>
              </a:rPr>
              <a:t>Director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FontTx/>
              <a:buChar char="•"/>
            </a:pPr>
            <a:endParaRPr lang="en-US" sz="800" b="1" dirty="0">
              <a:cs typeface="Mission Gothic Regular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None/>
            </a:pPr>
            <a:r>
              <a:rPr lang="en-US" sz="1800" b="1" dirty="0" smtClean="0">
                <a:cs typeface="Mission Gothic Regular"/>
              </a:rPr>
              <a:t>Inputs: Bottom-up, Internal, &amp; Top-Down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None/>
            </a:pPr>
            <a:endParaRPr lang="en-US" sz="800" b="1" dirty="0" smtClean="0">
              <a:cs typeface="Mission Gothic Regular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None/>
            </a:pPr>
            <a:r>
              <a:rPr lang="en-US" sz="1800" b="1" dirty="0" smtClean="0">
                <a:cs typeface="Mission Gothic Regular"/>
              </a:rPr>
              <a:t>What: </a:t>
            </a:r>
            <a:endParaRPr lang="en-US" sz="1800" b="1" dirty="0">
              <a:cs typeface="Mission Gothic Regular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FontTx/>
              <a:buChar char="•"/>
            </a:pPr>
            <a:r>
              <a:rPr lang="en-US" sz="1800" b="1" dirty="0" smtClean="0">
                <a:cs typeface="Mission Gothic Regular"/>
              </a:rPr>
              <a:t>Workshops &amp; Conf. Blue Sky Tracks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FontTx/>
              <a:buChar char="•"/>
            </a:pPr>
            <a:r>
              <a:rPr lang="en-US" sz="1800" b="1" dirty="0" smtClean="0">
                <a:cs typeface="Mission Gothic Regular"/>
              </a:rPr>
              <a:t>Whitepapers &amp; Social Media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FontTx/>
              <a:buChar char="•"/>
            </a:pPr>
            <a:r>
              <a:rPr lang="en-US" sz="1800" b="1" dirty="0" smtClean="0">
                <a:cs typeface="Mission Gothic Regular"/>
              </a:rPr>
              <a:t>Reports Out (esp. to government)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FontTx/>
              <a:buChar char="•"/>
            </a:pPr>
            <a:r>
              <a:rPr lang="en-US" sz="1800" b="1" dirty="0" smtClean="0">
                <a:cs typeface="Mission Gothic Regular"/>
              </a:rPr>
              <a:t>Biannual Symposium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FontTx/>
              <a:buChar char="•"/>
            </a:pPr>
            <a:endParaRPr lang="en-US" sz="800" b="1" dirty="0">
              <a:cs typeface="Mission Gothic Regular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None/>
            </a:pPr>
            <a:r>
              <a:rPr lang="en-US" sz="1800" b="1" dirty="0" smtClean="0">
                <a:cs typeface="Mission Gothic Regular"/>
              </a:rPr>
              <a:t>Professional Development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FontTx/>
              <a:buChar char="•"/>
            </a:pPr>
            <a:r>
              <a:rPr lang="en-US" sz="1800" b="1" dirty="0" smtClean="0">
                <a:cs typeface="Mission Gothic Regular"/>
              </a:rPr>
              <a:t>Early Career Workshops &amp; Participation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FontTx/>
              <a:buChar char="•"/>
            </a:pPr>
            <a:r>
              <a:rPr lang="en-US" sz="1800" b="1" dirty="0" smtClean="0">
                <a:cs typeface="Mission Gothic Regular"/>
              </a:rPr>
              <a:t>Council Membership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FontTx/>
              <a:buChar char="•"/>
            </a:pPr>
            <a:r>
              <a:rPr lang="en-US" sz="1800" b="1" dirty="0" smtClean="0">
                <a:cs typeface="Mission Gothic Regular"/>
              </a:rPr>
              <a:t>Leadership w/ Gov’t (LISPI)</a:t>
            </a: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61" y="2094593"/>
            <a:ext cx="4062453" cy="387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8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979430" y="5019804"/>
            <a:ext cx="3024921" cy="17128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29" y="-10791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CCC Council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-193168" y="613720"/>
            <a:ext cx="4359153" cy="512617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300" dirty="0">
                <a:latin typeface="+mn-lt"/>
              </a:rPr>
              <a:t>	</a:t>
            </a:r>
            <a:r>
              <a:rPr lang="en-US" sz="2200" dirty="0">
                <a:latin typeface="+mn-lt"/>
              </a:rPr>
              <a:t>Chair: Mark Hill</a:t>
            </a:r>
          </a:p>
          <a:p>
            <a:pPr marL="0" indent="0">
              <a:buNone/>
            </a:pPr>
            <a:r>
              <a:rPr lang="en-US" sz="2200" dirty="0">
                <a:latin typeface="+mn-lt"/>
                <a:cs typeface="Calibri"/>
              </a:rPr>
              <a:t>	Vice Chair: Liz Bradley</a:t>
            </a:r>
            <a:endParaRPr lang="en-US" sz="2300" dirty="0">
              <a:latin typeface="+mn-lt"/>
              <a:cs typeface="Calibri"/>
            </a:endParaRPr>
          </a:p>
          <a:p>
            <a:pPr marL="0" indent="0">
              <a:buNone/>
            </a:pPr>
            <a:r>
              <a:rPr lang="en-US" sz="2300" dirty="0">
                <a:latin typeface="+mn-lt"/>
                <a:cs typeface="Calibri"/>
              </a:rPr>
              <a:t>	</a:t>
            </a:r>
            <a:r>
              <a:rPr lang="en-US" sz="2200" dirty="0">
                <a:latin typeface="Calibri"/>
                <a:cs typeface="Calibri"/>
              </a:rPr>
              <a:t>Terms ending June 2021</a:t>
            </a:r>
          </a:p>
          <a:p>
            <a:pPr lvl="1">
              <a:buFont typeface="Arial"/>
              <a:buChar char="•"/>
            </a:pPr>
            <a:r>
              <a:rPr lang="en-US" sz="2200" dirty="0">
                <a:latin typeface="Calibri"/>
                <a:cs typeface="Calibri"/>
              </a:rPr>
              <a:t>Ian Foster, University of Chicago</a:t>
            </a:r>
          </a:p>
          <a:p>
            <a:pPr lvl="1">
              <a:buFont typeface="Arial"/>
              <a:buChar char="•"/>
            </a:pPr>
            <a:r>
              <a:rPr lang="en-US" sz="2200" dirty="0" err="1">
                <a:latin typeface="Calibri"/>
                <a:cs typeface="Calibri"/>
              </a:rPr>
              <a:t>Ronitt</a:t>
            </a:r>
            <a:r>
              <a:rPr lang="en-US" sz="2200" dirty="0">
                <a:latin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cs typeface="Calibri"/>
              </a:rPr>
              <a:t>Rubinfeld</a:t>
            </a:r>
            <a:r>
              <a:rPr lang="en-US" sz="2200" dirty="0">
                <a:latin typeface="Calibri"/>
                <a:cs typeface="Calibri"/>
              </a:rPr>
              <a:t>, MIT</a:t>
            </a:r>
          </a:p>
          <a:p>
            <a:pPr lvl="1">
              <a:buFont typeface="Arial"/>
              <a:buChar char="•"/>
            </a:pPr>
            <a:r>
              <a:rPr lang="en-US" sz="2200" dirty="0">
                <a:latin typeface="Calibri"/>
                <a:cs typeface="Calibri"/>
              </a:rPr>
              <a:t>Suresh </a:t>
            </a:r>
            <a:r>
              <a:rPr lang="en-US" sz="2200" dirty="0" err="1">
                <a:latin typeface="Calibri"/>
                <a:cs typeface="Calibri"/>
              </a:rPr>
              <a:t>Venkatasubramanian</a:t>
            </a:r>
            <a:r>
              <a:rPr lang="en-US" sz="2200" dirty="0">
                <a:latin typeface="Calibri"/>
                <a:cs typeface="Calibri"/>
              </a:rPr>
              <a:t>, Utah</a:t>
            </a:r>
          </a:p>
          <a:p>
            <a:pPr lvl="1">
              <a:buFont typeface="Arial"/>
              <a:buChar char="•"/>
            </a:pPr>
            <a:r>
              <a:rPr lang="en-US" sz="2200" dirty="0">
                <a:latin typeface="Calibri"/>
                <a:cs typeface="Calibri"/>
              </a:rPr>
              <a:t>Daniel P. </a:t>
            </a:r>
            <a:r>
              <a:rPr lang="en-US" sz="2200" dirty="0" err="1">
                <a:latin typeface="Calibri"/>
                <a:cs typeface="Calibri"/>
              </a:rPr>
              <a:t>Lopresti</a:t>
            </a:r>
            <a:r>
              <a:rPr lang="en-US" sz="2200" dirty="0">
                <a:latin typeface="Calibri"/>
                <a:cs typeface="Calibri"/>
              </a:rPr>
              <a:t>, Lehigh University</a:t>
            </a:r>
          </a:p>
          <a:p>
            <a:pPr lvl="1">
              <a:buFont typeface="Arial"/>
              <a:buChar char="•"/>
            </a:pPr>
            <a:r>
              <a:rPr lang="en-US" sz="2200" dirty="0">
                <a:latin typeface="Calibri"/>
                <a:cs typeface="Calibri"/>
              </a:rPr>
              <a:t>David C. </a:t>
            </a:r>
            <a:r>
              <a:rPr lang="en-US" sz="2200" dirty="0" err="1">
                <a:latin typeface="Calibri"/>
                <a:cs typeface="Calibri"/>
              </a:rPr>
              <a:t>Parkes</a:t>
            </a:r>
            <a:r>
              <a:rPr lang="en-US" sz="2200" dirty="0">
                <a:latin typeface="Calibri"/>
                <a:cs typeface="Calibri"/>
              </a:rPr>
              <a:t>, Harvard</a:t>
            </a:r>
          </a:p>
          <a:p>
            <a:pPr lvl="1">
              <a:buFont typeface="Arial"/>
              <a:buChar char="•"/>
            </a:pPr>
            <a:r>
              <a:rPr lang="en-US" sz="2200" dirty="0" err="1">
                <a:latin typeface="Calibri"/>
                <a:cs typeface="Calibri"/>
              </a:rPr>
              <a:t>Shwetak</a:t>
            </a:r>
            <a:r>
              <a:rPr lang="en-US" sz="2200" dirty="0">
                <a:latin typeface="Calibri"/>
                <a:cs typeface="Calibri"/>
              </a:rPr>
              <a:t> Patel, Univ. Washington</a:t>
            </a:r>
          </a:p>
          <a:p>
            <a:pPr lvl="1">
              <a:buFont typeface="Arial"/>
              <a:buChar char="•"/>
            </a:pPr>
            <a:endParaRPr lang="en-US" sz="22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200" dirty="0">
                <a:latin typeface="Calibri"/>
                <a:cs typeface="Calibri"/>
              </a:rPr>
              <a:t>	Terms ending June 2020</a:t>
            </a:r>
          </a:p>
          <a:p>
            <a:pPr lvl="1">
              <a:buFont typeface="Arial"/>
              <a:buChar char="•"/>
            </a:pPr>
            <a:r>
              <a:rPr lang="en-US" sz="2200" dirty="0" err="1">
                <a:latin typeface="Calibri"/>
                <a:cs typeface="Calibri"/>
              </a:rPr>
              <a:t>Nadya</a:t>
            </a:r>
            <a:r>
              <a:rPr lang="en-US" sz="2200" dirty="0">
                <a:latin typeface="Calibri"/>
                <a:cs typeface="Calibri"/>
              </a:rPr>
              <a:t> Bliss, Arizona State</a:t>
            </a:r>
          </a:p>
          <a:p>
            <a:pPr lvl="1">
              <a:buFont typeface="Arial"/>
              <a:buChar char="•"/>
            </a:pPr>
            <a:r>
              <a:rPr lang="en-US" sz="2200" dirty="0">
                <a:latin typeface="Calibri"/>
                <a:cs typeface="Calibri"/>
              </a:rPr>
              <a:t>Juliana </a:t>
            </a:r>
            <a:r>
              <a:rPr lang="en-US" sz="2200" dirty="0" err="1">
                <a:latin typeface="Calibri"/>
                <a:cs typeface="Calibri"/>
              </a:rPr>
              <a:t>Freire</a:t>
            </a:r>
            <a:r>
              <a:rPr lang="en-US" sz="2200" dirty="0">
                <a:latin typeface="Calibri"/>
                <a:cs typeface="Calibri"/>
              </a:rPr>
              <a:t>, NYU</a:t>
            </a:r>
          </a:p>
          <a:p>
            <a:pPr lvl="1">
              <a:buFont typeface="Arial"/>
              <a:buChar char="•"/>
            </a:pPr>
            <a:r>
              <a:rPr lang="en-US" sz="2200" dirty="0">
                <a:latin typeface="Calibri"/>
                <a:cs typeface="Calibri"/>
              </a:rPr>
              <a:t>Keith </a:t>
            </a:r>
            <a:r>
              <a:rPr lang="en-US" sz="2200" dirty="0" err="1">
                <a:latin typeface="Calibri"/>
                <a:cs typeface="Calibri"/>
              </a:rPr>
              <a:t>Marzullo</a:t>
            </a:r>
            <a:r>
              <a:rPr lang="en-US" sz="2200" dirty="0">
                <a:latin typeface="Calibri"/>
                <a:cs typeface="Calibri"/>
              </a:rPr>
              <a:t>, Maryland</a:t>
            </a:r>
          </a:p>
          <a:p>
            <a:pPr lvl="1">
              <a:buFont typeface="Arial"/>
              <a:buChar char="•"/>
            </a:pPr>
            <a:r>
              <a:rPr lang="en-US" sz="2200" dirty="0">
                <a:latin typeface="Calibri"/>
                <a:cs typeface="Calibri"/>
              </a:rPr>
              <a:t>Greg Morrisett, Cornell</a:t>
            </a:r>
          </a:p>
          <a:p>
            <a:pPr lvl="1">
              <a:buFont typeface="Arial"/>
              <a:buChar char="•"/>
            </a:pPr>
            <a:r>
              <a:rPr lang="en-US" sz="2200" dirty="0">
                <a:latin typeface="Calibri"/>
                <a:cs typeface="Calibri"/>
              </a:rPr>
              <a:t>Jennifer Rexford, Princeton</a:t>
            </a:r>
          </a:p>
          <a:p>
            <a:pPr lvl="1">
              <a:buFont typeface="Arial"/>
              <a:buChar char="•"/>
            </a:pPr>
            <a:r>
              <a:rPr lang="en-US" sz="2200" dirty="0">
                <a:latin typeface="Calibri"/>
                <a:cs typeface="Calibri"/>
              </a:rPr>
              <a:t>Manuela </a:t>
            </a:r>
            <a:r>
              <a:rPr lang="en-US" sz="2200" dirty="0" err="1">
                <a:latin typeface="Calibri"/>
                <a:cs typeface="Calibri"/>
              </a:rPr>
              <a:t>Veloso</a:t>
            </a:r>
            <a:r>
              <a:rPr lang="en-US" sz="2200" dirty="0">
                <a:latin typeface="Calibri"/>
                <a:cs typeface="Calibri"/>
              </a:rPr>
              <a:t>, Carnegie Mellon</a:t>
            </a:r>
          </a:p>
          <a:p>
            <a:pPr lvl="1">
              <a:buFont typeface="Arial"/>
              <a:buChar char="•"/>
            </a:pPr>
            <a:r>
              <a:rPr lang="en-US" sz="2200" dirty="0">
                <a:latin typeface="Calibri"/>
                <a:cs typeface="Calibri"/>
              </a:rPr>
              <a:t>Ben Zorn, Microsoft Research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200" dirty="0">
                <a:latin typeface="Calibri"/>
                <a:cs typeface="Calibri"/>
              </a:rPr>
              <a:t>	Terms ending June 2019</a:t>
            </a:r>
          </a:p>
          <a:p>
            <a:pPr lvl="1">
              <a:buFont typeface="Arial"/>
              <a:buChar char="•"/>
            </a:pPr>
            <a:r>
              <a:rPr lang="en-US" sz="2200" dirty="0" err="1">
                <a:latin typeface="Calibri"/>
                <a:cs typeface="Calibri"/>
              </a:rPr>
              <a:t>Sampath</a:t>
            </a:r>
            <a:r>
              <a:rPr lang="en-US" sz="2200" dirty="0">
                <a:latin typeface="Calibri"/>
                <a:cs typeface="Calibri"/>
              </a:rPr>
              <a:t> Kannan, </a:t>
            </a:r>
            <a:r>
              <a:rPr lang="en-US" sz="2200" dirty="0" err="1" smtClean="0">
                <a:latin typeface="Calibri"/>
                <a:cs typeface="Calibri"/>
              </a:rPr>
              <a:t>UPenn</a:t>
            </a:r>
            <a:endParaRPr lang="en-US" sz="2200" dirty="0">
              <a:latin typeface="Calibri"/>
              <a:cs typeface="Calibri"/>
            </a:endParaRPr>
          </a:p>
          <a:p>
            <a:pPr lvl="1">
              <a:buFont typeface="Arial"/>
              <a:buChar char="•"/>
            </a:pPr>
            <a:r>
              <a:rPr lang="en-US" sz="2200" dirty="0">
                <a:latin typeface="Calibri"/>
                <a:cs typeface="Calibri"/>
              </a:rPr>
              <a:t>Maja </a:t>
            </a:r>
            <a:r>
              <a:rPr lang="en-US" sz="2200" dirty="0" err="1">
                <a:latin typeface="Calibri"/>
                <a:cs typeface="Calibri"/>
              </a:rPr>
              <a:t>Mataric</a:t>
            </a:r>
            <a:r>
              <a:rPr lang="en-US" sz="2200" dirty="0">
                <a:latin typeface="Calibri"/>
                <a:cs typeface="Calibri"/>
              </a:rPr>
              <a:t>, USC</a:t>
            </a:r>
          </a:p>
          <a:p>
            <a:pPr lvl="1">
              <a:buFont typeface="Arial"/>
              <a:buChar char="•"/>
            </a:pPr>
            <a:r>
              <a:rPr lang="en-US" sz="2200" dirty="0">
                <a:latin typeface="Calibri"/>
                <a:cs typeface="Calibri"/>
              </a:rPr>
              <a:t>Elizabeth Mynatt, Georgia Tech</a:t>
            </a:r>
          </a:p>
          <a:p>
            <a:pPr lvl="1">
              <a:buFont typeface="Arial"/>
              <a:buChar char="•"/>
            </a:pPr>
            <a:r>
              <a:rPr lang="en-US" sz="2200" dirty="0">
                <a:latin typeface="Calibri"/>
                <a:cs typeface="Calibri"/>
              </a:rPr>
              <a:t>Nina Mishra, Amazon</a:t>
            </a:r>
          </a:p>
          <a:p>
            <a:pPr lvl="1">
              <a:buFont typeface="Arial"/>
              <a:buChar char="•"/>
            </a:pPr>
            <a:r>
              <a:rPr lang="en-US" sz="2200" dirty="0">
                <a:latin typeface="Calibri"/>
                <a:cs typeface="Calibri"/>
              </a:rPr>
              <a:t>Holly </a:t>
            </a:r>
            <a:r>
              <a:rPr lang="en-US" sz="2200" dirty="0" err="1">
                <a:latin typeface="Calibri"/>
                <a:cs typeface="Calibri"/>
              </a:rPr>
              <a:t>Rushmeier</a:t>
            </a:r>
            <a:r>
              <a:rPr lang="en-US" sz="2200" dirty="0">
                <a:latin typeface="Calibri"/>
                <a:cs typeface="Calibri"/>
              </a:rPr>
              <a:t>, Yale</a:t>
            </a:r>
          </a:p>
          <a:p>
            <a:pPr lvl="1">
              <a:buFont typeface="Arial"/>
              <a:buChar char="•"/>
            </a:pPr>
            <a:r>
              <a:rPr lang="en-US" sz="2200" dirty="0">
                <a:latin typeface="Calibri"/>
                <a:cs typeface="Calibri"/>
              </a:rPr>
              <a:t>Kevin Fu, Univ. Michigan	</a:t>
            </a:r>
          </a:p>
          <a:p>
            <a:pPr lvl="1"/>
            <a:endParaRPr lang="en-US" sz="2100" dirty="0">
              <a:latin typeface="+mn-lt"/>
            </a:endParaRPr>
          </a:p>
          <a:p>
            <a:pPr lvl="1"/>
            <a:endParaRPr lang="en-US" sz="2100" dirty="0">
              <a:latin typeface="+mn-lt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659" y="3176809"/>
            <a:ext cx="984657" cy="1032658"/>
          </a:xfrm>
          <a:prstGeom prst="rect">
            <a:avLst/>
          </a:prstGeom>
        </p:spPr>
      </p:pic>
      <p:pic>
        <p:nvPicPr>
          <p:cNvPr id="4" name="Picture 3" descr="maja matari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7702" y="5591716"/>
            <a:ext cx="1049123" cy="1049123"/>
          </a:xfrm>
          <a:prstGeom prst="rect">
            <a:avLst/>
          </a:prstGeom>
        </p:spPr>
      </p:pic>
      <p:pic>
        <p:nvPicPr>
          <p:cNvPr id="6" name="Picture 5" descr="picture-7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754" y="5590377"/>
            <a:ext cx="1024842" cy="1050462"/>
          </a:xfrm>
          <a:prstGeom prst="rect">
            <a:avLst/>
          </a:prstGeom>
        </p:spPr>
      </p:pic>
      <p:pic>
        <p:nvPicPr>
          <p:cNvPr id="7" name="Picture 6" descr="full_Kanna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176" y="5623336"/>
            <a:ext cx="1030823" cy="1030823"/>
          </a:xfrm>
          <a:prstGeom prst="rect">
            <a:avLst/>
          </a:prstGeom>
        </p:spPr>
      </p:pic>
      <p:pic>
        <p:nvPicPr>
          <p:cNvPr id="14" name="Picture 13" descr="kevin-fu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823" y="5591716"/>
            <a:ext cx="1081540" cy="1076132"/>
          </a:xfrm>
          <a:prstGeom prst="rect">
            <a:avLst/>
          </a:prstGeom>
        </p:spPr>
      </p:pic>
      <p:pic>
        <p:nvPicPr>
          <p:cNvPr id="18" name="Picture 17" descr="Liz-Headsho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13" y="761916"/>
            <a:ext cx="1002655" cy="1032735"/>
          </a:xfrm>
          <a:prstGeom prst="rect">
            <a:avLst/>
          </a:prstGeom>
        </p:spPr>
      </p:pic>
      <p:pic>
        <p:nvPicPr>
          <p:cNvPr id="20" name="Picture 19" descr="Nina headshot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568" y="5553641"/>
            <a:ext cx="1043146" cy="1100518"/>
          </a:xfrm>
          <a:prstGeom prst="rect">
            <a:avLst/>
          </a:prstGeom>
        </p:spPr>
      </p:pic>
      <p:pic>
        <p:nvPicPr>
          <p:cNvPr id="26" name="Picture 25" descr="loprestiheadshot.jp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4"/>
          <a:stretch/>
        </p:blipFill>
        <p:spPr>
          <a:xfrm>
            <a:off x="4674640" y="3176809"/>
            <a:ext cx="995328" cy="1002655"/>
          </a:xfrm>
          <a:prstGeom prst="rect">
            <a:avLst/>
          </a:prstGeom>
        </p:spPr>
      </p:pic>
      <p:pic>
        <p:nvPicPr>
          <p:cNvPr id="16" name="Picture 15" descr="morrisett3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985" y="4438070"/>
            <a:ext cx="960523" cy="984656"/>
          </a:xfrm>
          <a:prstGeom prst="rect">
            <a:avLst/>
          </a:prstGeom>
        </p:spPr>
      </p:pic>
      <p:pic>
        <p:nvPicPr>
          <p:cNvPr id="21" name="Picture 20" descr="Veloso2012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559" y="4438069"/>
            <a:ext cx="984657" cy="984657"/>
          </a:xfrm>
          <a:prstGeom prst="rect">
            <a:avLst/>
          </a:prstGeom>
        </p:spPr>
      </p:pic>
      <p:pic>
        <p:nvPicPr>
          <p:cNvPr id="9" name="Picture 8" descr="juliana-photo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167" y="1980139"/>
            <a:ext cx="1036535" cy="1031352"/>
          </a:xfrm>
          <a:prstGeom prst="rect">
            <a:avLst/>
          </a:prstGeom>
        </p:spPr>
      </p:pic>
      <p:pic>
        <p:nvPicPr>
          <p:cNvPr id="10" name="Picture 9" descr="marzullo-keith_1_small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144" y="4438071"/>
            <a:ext cx="979757" cy="984656"/>
          </a:xfrm>
          <a:prstGeom prst="rect">
            <a:avLst/>
          </a:prstGeom>
        </p:spPr>
      </p:pic>
      <p:pic>
        <p:nvPicPr>
          <p:cNvPr id="5" name="Picture 4" descr="nadya bliss.jpe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030" y="1980139"/>
            <a:ext cx="1006186" cy="1032735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0" y="6376570"/>
            <a:ext cx="2133600" cy="365125"/>
          </a:xfrm>
          <a:prstGeom prst="rect">
            <a:avLst/>
          </a:prstGeom>
        </p:spPr>
        <p:txBody>
          <a:bodyPr/>
          <a:lstStyle/>
          <a:p>
            <a:fld id="{0A1189FA-E85E-2246-973C-FA5BF0DBB42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87800" y="1989032"/>
            <a:ext cx="1022459" cy="10224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61727" y="761916"/>
            <a:ext cx="1032735" cy="10327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77374" y="3146806"/>
            <a:ext cx="1002655" cy="1002655"/>
          </a:xfrm>
          <a:prstGeom prst="rect">
            <a:avLst/>
          </a:prstGeom>
        </p:spPr>
      </p:pic>
      <p:pic>
        <p:nvPicPr>
          <p:cNvPr id="8" name="Picture 7" descr="suresh 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490" y="761916"/>
            <a:ext cx="1032735" cy="1032735"/>
          </a:xfrm>
          <a:prstGeom prst="rect">
            <a:avLst/>
          </a:prstGeom>
        </p:spPr>
      </p:pic>
      <p:pic>
        <p:nvPicPr>
          <p:cNvPr id="15" name="Picture 14" descr="jrex-headshot-e1404194285232-90x90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167" y="4438069"/>
            <a:ext cx="984657" cy="984657"/>
          </a:xfrm>
          <a:prstGeom prst="rect">
            <a:avLst/>
          </a:prstGeom>
        </p:spPr>
      </p:pic>
      <p:pic>
        <p:nvPicPr>
          <p:cNvPr id="22" name="Picture 21" descr="BenZorn-MSR2014-e1404194229573-90x90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6" y="3213470"/>
            <a:ext cx="1026646" cy="1026646"/>
          </a:xfrm>
          <a:prstGeom prst="rect">
            <a:avLst/>
          </a:prstGeom>
        </p:spPr>
      </p:pic>
      <p:pic>
        <p:nvPicPr>
          <p:cNvPr id="23" name="Picture 22" descr="Beth-headshot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432" y="5591716"/>
            <a:ext cx="1038735" cy="1049123"/>
          </a:xfrm>
          <a:prstGeom prst="rect">
            <a:avLst/>
          </a:prstGeom>
        </p:spPr>
      </p:pic>
      <p:pic>
        <p:nvPicPr>
          <p:cNvPr id="25" name="Picture 24" descr="markhill2016-medium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70" y="761916"/>
            <a:ext cx="1022459" cy="1032735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28176" y="5632020"/>
            <a:ext cx="1030823" cy="1022139"/>
          </a:xfrm>
          <a:prstGeom prst="rect">
            <a:avLst/>
          </a:prstGeom>
          <a:solidFill>
            <a:srgbClr val="A6093D">
              <a:alpha val="0"/>
            </a:srgbClr>
          </a:solidFill>
          <a:ln w="28575" cmpd="sng">
            <a:solidFill>
              <a:srgbClr val="A609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867702" y="5591716"/>
            <a:ext cx="1049123" cy="1049123"/>
          </a:xfrm>
          <a:prstGeom prst="rect">
            <a:avLst/>
          </a:prstGeom>
          <a:solidFill>
            <a:srgbClr val="A6093D">
              <a:alpha val="0"/>
            </a:srgbClr>
          </a:solidFill>
          <a:ln w="28575" cmpd="sng">
            <a:solidFill>
              <a:srgbClr val="A609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468432" y="5618700"/>
            <a:ext cx="1038735" cy="1035459"/>
          </a:xfrm>
          <a:prstGeom prst="rect">
            <a:avLst/>
          </a:prstGeom>
          <a:solidFill>
            <a:srgbClr val="A6093D">
              <a:alpha val="0"/>
            </a:srgbClr>
          </a:solidFill>
          <a:ln w="28575" cmpd="sng">
            <a:solidFill>
              <a:srgbClr val="A609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05754" y="5590377"/>
            <a:ext cx="1030823" cy="1050462"/>
          </a:xfrm>
          <a:prstGeom prst="rect">
            <a:avLst/>
          </a:prstGeom>
          <a:solidFill>
            <a:srgbClr val="A6093D">
              <a:alpha val="0"/>
            </a:srgbClr>
          </a:solidFill>
          <a:ln w="28575" cmpd="sng">
            <a:solidFill>
              <a:srgbClr val="A609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416891" y="5553641"/>
            <a:ext cx="1030823" cy="1087198"/>
          </a:xfrm>
          <a:prstGeom prst="rect">
            <a:avLst/>
          </a:prstGeom>
          <a:solidFill>
            <a:srgbClr val="A6093D">
              <a:alpha val="0"/>
            </a:srgbClr>
          </a:solidFill>
          <a:ln w="28575" cmpd="sng">
            <a:solidFill>
              <a:srgbClr val="A609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853823" y="5583597"/>
            <a:ext cx="1081540" cy="1084251"/>
          </a:xfrm>
          <a:prstGeom prst="rect">
            <a:avLst/>
          </a:prstGeom>
          <a:solidFill>
            <a:srgbClr val="A6093D">
              <a:alpha val="0"/>
            </a:srgbClr>
          </a:solidFill>
          <a:ln w="28575" cmpd="sng">
            <a:solidFill>
              <a:srgbClr val="A609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177374" y="772512"/>
            <a:ext cx="1002655" cy="1022139"/>
          </a:xfrm>
          <a:prstGeom prst="rect">
            <a:avLst/>
          </a:prstGeom>
          <a:solidFill>
            <a:srgbClr val="A6093D">
              <a:alpha val="0"/>
            </a:srgbClr>
          </a:solidFill>
          <a:ln w="28575" cmpd="sng">
            <a:solidFill>
              <a:srgbClr val="A609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667314" y="772512"/>
            <a:ext cx="998854" cy="1022139"/>
          </a:xfrm>
          <a:prstGeom prst="rect">
            <a:avLst/>
          </a:prstGeom>
          <a:solidFill>
            <a:srgbClr val="A6093D">
              <a:alpha val="0"/>
            </a:srgbClr>
          </a:solidFill>
          <a:ln w="28575" cmpd="sng">
            <a:solidFill>
              <a:srgbClr val="A609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361134" y="772512"/>
            <a:ext cx="1028091" cy="1022139"/>
          </a:xfrm>
          <a:prstGeom prst="rect">
            <a:avLst/>
          </a:prstGeom>
          <a:solidFill>
            <a:srgbClr val="A6093D">
              <a:alpha val="0"/>
            </a:srgbClr>
          </a:solidFill>
          <a:ln w="28575" cmpd="sng">
            <a:solidFill>
              <a:srgbClr val="A609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973528" y="772512"/>
            <a:ext cx="1030823" cy="1022139"/>
          </a:xfrm>
          <a:prstGeom prst="rect">
            <a:avLst/>
          </a:prstGeom>
          <a:solidFill>
            <a:srgbClr val="A6093D">
              <a:alpha val="0"/>
            </a:srgbClr>
          </a:solidFill>
          <a:ln w="28575" cmpd="sng">
            <a:solidFill>
              <a:srgbClr val="A609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979436" y="1990735"/>
            <a:ext cx="1030823" cy="1022139"/>
          </a:xfrm>
          <a:prstGeom prst="rect">
            <a:avLst/>
          </a:prstGeom>
          <a:solidFill>
            <a:srgbClr val="A6093D">
              <a:alpha val="0"/>
            </a:srgbClr>
          </a:solidFill>
          <a:ln w="28575" cmpd="sng">
            <a:solidFill>
              <a:srgbClr val="A609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671879" y="1980139"/>
            <a:ext cx="1030823" cy="1022139"/>
          </a:xfrm>
          <a:prstGeom prst="rect">
            <a:avLst/>
          </a:prstGeom>
          <a:solidFill>
            <a:srgbClr val="A6093D">
              <a:alpha val="0"/>
            </a:srgbClr>
          </a:solidFill>
          <a:ln w="28575" cmpd="sng">
            <a:solidFill>
              <a:srgbClr val="A609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195031" y="1980139"/>
            <a:ext cx="1006186" cy="1032735"/>
          </a:xfrm>
          <a:prstGeom prst="rect">
            <a:avLst/>
          </a:prstGeom>
          <a:solidFill>
            <a:srgbClr val="A6093D">
              <a:alpha val="0"/>
            </a:srgbClr>
          </a:solidFill>
          <a:ln w="28575" cmpd="sng">
            <a:solidFill>
              <a:srgbClr val="A609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180106" y="3146806"/>
            <a:ext cx="999923" cy="1002655"/>
          </a:xfrm>
          <a:prstGeom prst="rect">
            <a:avLst/>
          </a:prstGeom>
          <a:solidFill>
            <a:srgbClr val="A6093D">
              <a:alpha val="0"/>
            </a:srgbClr>
          </a:solidFill>
          <a:ln w="28575" cmpd="sng">
            <a:solidFill>
              <a:srgbClr val="A609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674640" y="3176809"/>
            <a:ext cx="991527" cy="1002655"/>
          </a:xfrm>
          <a:prstGeom prst="rect">
            <a:avLst/>
          </a:prstGeom>
          <a:solidFill>
            <a:srgbClr val="A6093D">
              <a:alpha val="0"/>
            </a:srgbClr>
          </a:solidFill>
          <a:ln w="28575" cmpd="sng">
            <a:solidFill>
              <a:srgbClr val="A609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356491" y="3206690"/>
            <a:ext cx="964825" cy="1002777"/>
          </a:xfrm>
          <a:prstGeom prst="rect">
            <a:avLst/>
          </a:prstGeom>
          <a:solidFill>
            <a:srgbClr val="A6093D">
              <a:alpha val="0"/>
            </a:srgbClr>
          </a:solidFill>
          <a:ln w="28575" cmpd="sng">
            <a:solidFill>
              <a:srgbClr val="A609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973528" y="3217977"/>
            <a:ext cx="1030823" cy="1022139"/>
          </a:xfrm>
          <a:prstGeom prst="rect">
            <a:avLst/>
          </a:prstGeom>
          <a:solidFill>
            <a:srgbClr val="A6093D">
              <a:alpha val="0"/>
            </a:srgbClr>
          </a:solidFill>
          <a:ln w="28575" cmpd="sng">
            <a:solidFill>
              <a:srgbClr val="A609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666144" y="4438072"/>
            <a:ext cx="979757" cy="984656"/>
          </a:xfrm>
          <a:prstGeom prst="rect">
            <a:avLst/>
          </a:prstGeom>
          <a:solidFill>
            <a:srgbClr val="A6093D">
              <a:alpha val="0"/>
            </a:srgbClr>
          </a:solidFill>
          <a:ln w="28575" cmpd="sng">
            <a:solidFill>
              <a:srgbClr val="A609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151903" y="4438073"/>
            <a:ext cx="974606" cy="984654"/>
          </a:xfrm>
          <a:prstGeom prst="rect">
            <a:avLst/>
          </a:prstGeom>
          <a:solidFill>
            <a:srgbClr val="A6093D">
              <a:alpha val="0"/>
            </a:srgbClr>
          </a:solidFill>
          <a:ln w="28575" cmpd="sng">
            <a:solidFill>
              <a:srgbClr val="A609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708479" y="4438073"/>
            <a:ext cx="942346" cy="984655"/>
          </a:xfrm>
          <a:prstGeom prst="rect">
            <a:avLst/>
          </a:prstGeom>
          <a:solidFill>
            <a:srgbClr val="A6093D">
              <a:alpha val="0"/>
            </a:srgbClr>
          </a:solidFill>
          <a:ln w="28575" cmpd="sng">
            <a:solidFill>
              <a:srgbClr val="A609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216560" y="4438073"/>
            <a:ext cx="984658" cy="984655"/>
          </a:xfrm>
          <a:prstGeom prst="rect">
            <a:avLst/>
          </a:prstGeom>
          <a:solidFill>
            <a:srgbClr val="A6093D">
              <a:alpha val="0"/>
            </a:srgbClr>
          </a:solidFill>
          <a:ln w="28575" cmpd="sng">
            <a:solidFill>
              <a:srgbClr val="A609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2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18681</TotalTime>
  <Words>125</Words>
  <Application>Microsoft Macintosh PowerPoint</Application>
  <PresentationFormat>On-screen Show (4:3)</PresentationFormat>
  <Paragraphs>53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CCC: Catalyzing I.T.’s Virtuous Cycle</vt:lpstr>
      <vt:lpstr>Computing Community Consortium</vt:lpstr>
      <vt:lpstr>The CCC Council </vt:lpstr>
    </vt:vector>
  </TitlesOfParts>
  <Company>Sensis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Jileen Hohle</dc:creator>
  <cp:lastModifiedBy>Helen Wright</cp:lastModifiedBy>
  <cp:revision>331</cp:revision>
  <dcterms:created xsi:type="dcterms:W3CDTF">2014-06-10T18:23:13Z</dcterms:created>
  <dcterms:modified xsi:type="dcterms:W3CDTF">2018-11-29T18:34:19Z</dcterms:modified>
</cp:coreProperties>
</file>