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9" r:id="rId2"/>
    <p:sldId id="566" r:id="rId3"/>
    <p:sldId id="557" r:id="rId4"/>
    <p:sldId id="556" r:id="rId5"/>
    <p:sldId id="567" r:id="rId6"/>
    <p:sldId id="530" r:id="rId7"/>
    <p:sldId id="531" r:id="rId8"/>
    <p:sldId id="532" r:id="rId9"/>
    <p:sldId id="526" r:id="rId10"/>
    <p:sldId id="527" r:id="rId11"/>
    <p:sldId id="533" r:id="rId12"/>
    <p:sldId id="472" r:id="rId13"/>
    <p:sldId id="473" r:id="rId14"/>
    <p:sldId id="568" r:id="rId15"/>
    <p:sldId id="522" r:id="rId16"/>
    <p:sldId id="535" r:id="rId17"/>
    <p:sldId id="534" r:id="rId18"/>
    <p:sldId id="548" r:id="rId19"/>
    <p:sldId id="549" r:id="rId20"/>
    <p:sldId id="550" r:id="rId21"/>
    <p:sldId id="551" r:id="rId22"/>
    <p:sldId id="552" r:id="rId23"/>
    <p:sldId id="536" r:id="rId24"/>
    <p:sldId id="570" r:id="rId25"/>
    <p:sldId id="571" r:id="rId26"/>
    <p:sldId id="572" r:id="rId27"/>
    <p:sldId id="569" r:id="rId28"/>
    <p:sldId id="537" r:id="rId29"/>
    <p:sldId id="574" r:id="rId30"/>
    <p:sldId id="573" r:id="rId31"/>
    <p:sldId id="538" r:id="rId32"/>
    <p:sldId id="539" r:id="rId33"/>
    <p:sldId id="540" r:id="rId34"/>
    <p:sldId id="541" r:id="rId35"/>
    <p:sldId id="542" r:id="rId36"/>
    <p:sldId id="543" r:id="rId37"/>
    <p:sldId id="558" r:id="rId38"/>
    <p:sldId id="564" r:id="rId39"/>
    <p:sldId id="554" r:id="rId40"/>
    <p:sldId id="55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ri Douglas" initials="" lastIdx="23" clrIdx="0"/>
  <p:cmAuthor id="1" name="Helen Wright" initials="H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AADB1E"/>
    <a:srgbClr val="FFFFFF"/>
    <a:srgbClr val="A609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8" autoAdjust="0"/>
    <p:restoredTop sz="69683" autoAdjust="0"/>
  </p:normalViewPr>
  <p:slideViewPr>
    <p:cSldViewPr snapToGrid="0" snapToObjects="1">
      <p:cViewPr>
        <p:scale>
          <a:sx n="150" d="100"/>
          <a:sy n="150" d="100"/>
        </p:scale>
        <p:origin x="-80" y="4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53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77C26F-B9E8-1140-9F04-B288EA774F9B}" type="datetime1">
              <a:rPr lang="en-US" smtClean="0"/>
              <a:t>11/29/18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F5C07-2D53-974B-BCA8-8DEFD401672A}" type="slidenum">
              <a:rPr lang="en-US" smtClean="0"/>
              <a:t>‹#›</a:t>
            </a:fld>
            <a:endParaRPr lang="en-US"/>
          </a:p>
        </p:txBody>
      </p:sp>
    </p:spTree>
    <p:extLst>
      <p:ext uri="{BB962C8B-B14F-4D97-AF65-F5344CB8AC3E}">
        <p14:creationId xmlns:p14="http://schemas.microsoft.com/office/powerpoint/2010/main" val="862908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85A9-4929-EB40-8503-34D462203463}" type="datetime1">
              <a:rPr lang="en-US" smtClean="0"/>
              <a:t>11/29/18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41F00-4222-FC42-98D7-D3B88C16E9BC}" type="slidenum">
              <a:rPr lang="en-US" smtClean="0"/>
              <a:t>‹#›</a:t>
            </a:fld>
            <a:endParaRPr lang="en-US"/>
          </a:p>
        </p:txBody>
      </p:sp>
    </p:spTree>
    <p:extLst>
      <p:ext uri="{BB962C8B-B14F-4D97-AF65-F5344CB8AC3E}">
        <p14:creationId xmlns:p14="http://schemas.microsoft.com/office/powerpoint/2010/main" val="319899733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Established in 2006 as a standing committee of the Computing Research Association </a:t>
            </a:r>
          </a:p>
          <a:p>
            <a:pPr marL="1998663" lvl="4"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Funded by NSF under a Cooperative Agreement</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Facilitates the development of a bold, multi-themed vision for computing research – and communicates this vision to stakeholders</a:t>
            </a:r>
          </a:p>
          <a:p>
            <a:pPr marL="1541463" lvl="3" indent="-282575">
              <a:buClr>
                <a:srgbClr val="A6093D"/>
              </a:buClr>
            </a:pPr>
            <a:endParaRPr lang="en-US" dirty="0" smtClean="0">
              <a:latin typeface="+mn-lt"/>
            </a:endParaRPr>
          </a:p>
          <a:p>
            <a:pPr marL="284163" indent="-282575" eaLnBrk="1" hangingPunct="1">
              <a:buClr>
                <a:srgbClr val="A6093D"/>
              </a:buClr>
            </a:pPr>
            <a:r>
              <a:rPr lang="en-US" dirty="0" smtClean="0">
                <a:latin typeface="+mn-lt"/>
              </a:rPr>
              <a:t>Led by a broad-based Council</a:t>
            </a:r>
          </a:p>
          <a:p>
            <a:pPr marL="1084263" lvl="2" indent="-282575">
              <a:buClr>
                <a:srgbClr val="A6093D"/>
              </a:buClr>
            </a:pPr>
            <a:endParaRPr lang="en-US" dirty="0" smtClean="0">
              <a:latin typeface="+mn-lt"/>
            </a:endParaRPr>
          </a:p>
          <a:p>
            <a:pPr marL="284163" indent="-282575" eaLnBrk="1" hangingPunct="1">
              <a:buClr>
                <a:srgbClr val="A6093D"/>
              </a:buClr>
            </a:pPr>
            <a:r>
              <a:rPr lang="en-US" dirty="0" smtClean="0">
                <a:latin typeface="+mn-lt"/>
              </a:rPr>
              <a:t>Staffed by CRA</a:t>
            </a:r>
          </a:p>
          <a:p>
            <a:endParaRPr lang="en-US" dirty="0" smtClean="0"/>
          </a:p>
          <a:p>
            <a:r>
              <a:rPr lang="en-US" sz="1200" i="1" dirty="0" err="1" smtClean="0">
                <a:solidFill>
                  <a:schemeClr val="bg1"/>
                </a:solidFill>
              </a:rPr>
              <a:t>cat·a·lyst</a:t>
            </a:r>
            <a:endParaRPr lang="en-US" sz="1200" i="1" dirty="0" smtClean="0">
              <a:solidFill>
                <a:schemeClr val="bg1"/>
              </a:solidFill>
            </a:endParaRPr>
          </a:p>
          <a:p>
            <a:pPr marL="457200" indent="-457200">
              <a:buFont typeface="+mj-lt"/>
              <a:buAutoNum type="arabicPeriod"/>
            </a:pPr>
            <a:r>
              <a:rPr lang="en-US" sz="1200" i="1" dirty="0" smtClean="0">
                <a:solidFill>
                  <a:schemeClr val="bg1"/>
                </a:solidFill>
              </a:rPr>
              <a:t>a substance that increases the rate of a chemical reaction without itself undergoing any permanent chemical change.</a:t>
            </a:r>
          </a:p>
          <a:p>
            <a:pPr marL="457200" indent="-457200">
              <a:buFont typeface="+mj-lt"/>
              <a:buAutoNum type="arabicPeriod"/>
            </a:pPr>
            <a:r>
              <a:rPr lang="en-US" sz="1200" i="1" dirty="0" smtClean="0">
                <a:solidFill>
                  <a:schemeClr val="bg1"/>
                </a:solidFill>
              </a:rPr>
              <a:t>a person or thing that precipitates an event</a:t>
            </a:r>
            <a:r>
              <a:rPr lang="en-US" i="1" dirty="0" smtClean="0">
                <a:solidFill>
                  <a:schemeClr val="bg1"/>
                </a:solidFill>
              </a:rPr>
              <a:t>.</a:t>
            </a:r>
          </a:p>
          <a:p>
            <a:endParaRPr lang="en-US" dirty="0"/>
          </a:p>
        </p:txBody>
      </p:sp>
    </p:spTree>
    <p:extLst>
      <p:ext uri="{BB962C8B-B14F-4D97-AF65-F5344CB8AC3E}">
        <p14:creationId xmlns:p14="http://schemas.microsoft.com/office/powerpoint/2010/main" val="25355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a:p>
            <a:r>
              <a:rPr lang="en-US" sz="1000" dirty="0" smtClean="0"/>
              <a:t>Some examples…</a:t>
            </a:r>
            <a:endParaRPr lang="en-US" sz="1000" dirty="0"/>
          </a:p>
        </p:txBody>
      </p:sp>
      <p:sp>
        <p:nvSpPr>
          <p:cNvPr id="4" name="Slide Number Placeholder 3"/>
          <p:cNvSpPr>
            <a:spLocks noGrp="1"/>
          </p:cNvSpPr>
          <p:nvPr>
            <p:ph type="sldNum" sz="quarter" idx="10"/>
          </p:nvPr>
        </p:nvSpPr>
        <p:spPr/>
        <p:txBody>
          <a:bodyPr/>
          <a:lstStyle/>
          <a:p>
            <a:fld id="{4D941F00-4222-FC42-98D7-D3B88C16E9BC}" type="slidenum">
              <a:rPr lang="en-US" smtClean="0"/>
              <a:t>17</a:t>
            </a:fld>
            <a:endParaRPr lang="en-US" dirty="0"/>
          </a:p>
        </p:txBody>
      </p:sp>
    </p:spTree>
    <p:extLst>
      <p:ext uri="{BB962C8B-B14F-4D97-AF65-F5344CB8AC3E}">
        <p14:creationId xmlns:p14="http://schemas.microsoft.com/office/powerpoint/2010/main" val="66819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20460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White Paper:</a:t>
            </a:r>
          </a:p>
          <a:p>
            <a:r>
              <a:rPr lang="en-US" dirty="0" smtClean="0"/>
              <a:t>March – group forms(launched by CCC)</a:t>
            </a:r>
          </a:p>
          <a:p>
            <a:r>
              <a:rPr lang="en-US" dirty="0" smtClean="0"/>
              <a:t>April – brainstorming,</a:t>
            </a:r>
            <a:r>
              <a:rPr lang="en-US" baseline="0" dirty="0" smtClean="0"/>
              <a:t> read related documents, outline</a:t>
            </a:r>
          </a:p>
          <a:p>
            <a:r>
              <a:rPr lang="en-US" baseline="0" dirty="0" smtClean="0"/>
              <a:t>May – solicit feedback on drafts</a:t>
            </a:r>
          </a:p>
          <a:p>
            <a:r>
              <a:rPr lang="en-US" dirty="0" smtClean="0"/>
              <a:t>May 25 – release</a:t>
            </a:r>
            <a:r>
              <a:rPr lang="en-US" baseline="0" dirty="0" smtClean="0"/>
              <a:t> report</a:t>
            </a:r>
          </a:p>
          <a:p>
            <a:r>
              <a:rPr lang="en-US" baseline="0" dirty="0" smtClean="0"/>
              <a:t>February, 2013 – XPS solicitation quoting report</a:t>
            </a:r>
            <a:endParaRPr lang="en-US" dirty="0" smtClean="0"/>
          </a:p>
          <a:p>
            <a:endParaRPr lang="en-US" dirty="0"/>
          </a:p>
        </p:txBody>
      </p:sp>
    </p:spTree>
    <p:extLst>
      <p:ext uri="{BB962C8B-B14F-4D97-AF65-F5344CB8AC3E}">
        <p14:creationId xmlns:p14="http://schemas.microsoft.com/office/powerpoint/2010/main" val="33100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SHW</a:t>
            </a:r>
            <a:r>
              <a:rPr lang="en-US" baseline="0" dirty="0" smtClean="0"/>
              <a:t> first in 2010, updated in 2013 as a joint initiative with NIH</a:t>
            </a:r>
          </a:p>
          <a:p>
            <a:endParaRPr lang="en-US" dirty="0"/>
          </a:p>
        </p:txBody>
      </p:sp>
    </p:spTree>
    <p:extLst>
      <p:ext uri="{BB962C8B-B14F-4D97-AF65-F5344CB8AC3E}">
        <p14:creationId xmlns:p14="http://schemas.microsoft.com/office/powerpoint/2010/main" val="196649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2004 – Ed was on PITAC under</a:t>
            </a:r>
            <a:r>
              <a:rPr lang="en-US" baseline="0" dirty="0" smtClean="0"/>
              <a:t> President Bush – Computational Science was one of the three sections of the report and Big Data was mentioned</a:t>
            </a:r>
          </a:p>
          <a:p>
            <a:r>
              <a:rPr lang="en-US" baseline="0" dirty="0" smtClean="0"/>
              <a:t>2008 – CCC White Paper for the transition team</a:t>
            </a:r>
          </a:p>
          <a:p>
            <a:r>
              <a:rPr lang="en-US" baseline="0" dirty="0" smtClean="0"/>
              <a:t>2008 – CCC Workshops</a:t>
            </a:r>
          </a:p>
          <a:p>
            <a:r>
              <a:rPr lang="en-US" baseline="0" dirty="0" smtClean="0"/>
              <a:t>2010 – Series of White Papers, first PCAST Report</a:t>
            </a:r>
          </a:p>
          <a:p>
            <a:r>
              <a:rPr lang="en-US" baseline="0" dirty="0" smtClean="0"/>
              <a:t>2012 – Presidential Initiative</a:t>
            </a:r>
          </a:p>
          <a:p>
            <a:r>
              <a:rPr lang="en-US" baseline="0" dirty="0" smtClean="0"/>
              <a:t>2014 - Ubiquitous</a:t>
            </a:r>
            <a:endParaRPr lang="en-US" dirty="0"/>
          </a:p>
        </p:txBody>
      </p:sp>
    </p:spTree>
    <p:extLst>
      <p:ext uri="{BB962C8B-B14F-4D97-AF65-F5344CB8AC3E}">
        <p14:creationId xmlns:p14="http://schemas.microsoft.com/office/powerpoint/2010/main" val="28168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23</a:t>
            </a:fld>
            <a:endParaRPr lang="en-US" dirty="0"/>
          </a:p>
        </p:txBody>
      </p:sp>
    </p:spTree>
    <p:extLst>
      <p:ext uri="{BB962C8B-B14F-4D97-AF65-F5344CB8AC3E}">
        <p14:creationId xmlns:p14="http://schemas.microsoft.com/office/powerpoint/2010/main" val="72545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24</a:t>
            </a:fld>
            <a:endParaRPr lang="en-US" dirty="0"/>
          </a:p>
        </p:txBody>
      </p:sp>
    </p:spTree>
    <p:extLst>
      <p:ext uri="{BB962C8B-B14F-4D97-AF65-F5344CB8AC3E}">
        <p14:creationId xmlns:p14="http://schemas.microsoft.com/office/powerpoint/2010/main" val="314874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D941F00-4222-FC42-98D7-D3B88C16E9BC}" type="slidenum">
              <a:rPr lang="en-US" smtClean="0"/>
              <a:t>26</a:t>
            </a:fld>
            <a:endParaRPr lang="en-US" dirty="0"/>
          </a:p>
        </p:txBody>
      </p:sp>
    </p:spTree>
    <p:extLst>
      <p:ext uri="{BB962C8B-B14F-4D97-AF65-F5344CB8AC3E}">
        <p14:creationId xmlns:p14="http://schemas.microsoft.com/office/powerpoint/2010/main" val="268528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Mark</a:t>
            </a:r>
          </a:p>
          <a:p>
            <a:endParaRPr lang="en-US" dirty="0" smtClean="0">
              <a:latin typeface="+mn-lt"/>
            </a:endParaRPr>
          </a:p>
          <a:p>
            <a:r>
              <a:rPr lang="en-US" dirty="0" smtClean="0">
                <a:latin typeface="+mn-lt"/>
              </a:rPr>
              <a:t>We</a:t>
            </a:r>
            <a:r>
              <a:rPr lang="en-US" baseline="0" dirty="0" smtClean="0">
                <a:latin typeface="+mn-lt"/>
              </a:rPr>
              <a:t> have outside members on our task force. </a:t>
            </a:r>
          </a:p>
          <a:p>
            <a:endParaRPr lang="en-US" baseline="0" dirty="0" smtClean="0">
              <a:latin typeface="+mn-lt"/>
            </a:endParaRPr>
          </a:p>
          <a:p>
            <a:r>
              <a:rPr lang="en-US" baseline="0" dirty="0" smtClean="0"/>
              <a:t>We have continue to experiment with the task forces (smaller, more agile, more parallel work) as well as the task forces are partnering more with external organizations to increase the scale and impact of our reach.</a:t>
            </a:r>
          </a:p>
          <a:p>
            <a:r>
              <a:rPr lang="en-US" baseline="0" dirty="0" smtClean="0"/>
              <a:t>Number of Task Forces this year (2018-2019)- 6 </a:t>
            </a:r>
          </a:p>
          <a:p>
            <a:r>
              <a:rPr lang="en-US" baseline="0" dirty="0" smtClean="0"/>
              <a:t>Number of Task Forces last year (2017-2018)- 6</a:t>
            </a:r>
          </a:p>
          <a:p>
            <a:r>
              <a:rPr lang="en-US" baseline="0" dirty="0" smtClean="0"/>
              <a:t>Number of Task Forces 2016-2017- 5</a:t>
            </a:r>
          </a:p>
          <a:p>
            <a:endParaRPr lang="en-US" dirty="0" smtClean="0">
              <a:latin typeface="+mn-lt"/>
            </a:endParaRPr>
          </a:p>
          <a:p>
            <a:endParaRPr lang="en-US" dirty="0">
              <a:latin typeface="+mn-lt"/>
            </a:endParaRPr>
          </a:p>
          <a:p>
            <a:r>
              <a:rPr lang="en-US" dirty="0">
                <a:latin typeface="+mn-lt"/>
              </a:rPr>
              <a:t>Create targeted white papers to help inform agency-initiated investments in computing</a:t>
            </a:r>
          </a:p>
          <a:p>
            <a:endParaRPr lang="en-US" dirty="0">
              <a:latin typeface="+mn-lt"/>
            </a:endParaRPr>
          </a:p>
          <a:p>
            <a:r>
              <a:rPr lang="en-US" dirty="0">
                <a:latin typeface="+mn-lt"/>
              </a:rPr>
              <a:t>Create new visioning activities that bridge the research needs of our computing with the mission needs of agencies</a:t>
            </a:r>
          </a:p>
          <a:p>
            <a:pPr lvl="1"/>
            <a:r>
              <a:rPr lang="en-US" dirty="0">
                <a:latin typeface="+mn-lt"/>
              </a:rPr>
              <a:t>Example: discussions of needed research infrastructure for smart cities with NIST or briefings regarding </a:t>
            </a:r>
            <a:r>
              <a:rPr lang="en-US" dirty="0" err="1">
                <a:latin typeface="+mn-lt"/>
              </a:rPr>
              <a:t>IoT</a:t>
            </a:r>
            <a:r>
              <a:rPr lang="en-US" dirty="0">
                <a:latin typeface="+mn-lt"/>
              </a:rPr>
              <a:t> safety and security concerns with the FDA and FCC </a:t>
            </a:r>
          </a:p>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28</a:t>
            </a:fld>
            <a:endParaRPr lang="en-US" dirty="0"/>
          </a:p>
        </p:txBody>
      </p:sp>
    </p:spTree>
    <p:extLst>
      <p:ext uri="{BB962C8B-B14F-4D97-AF65-F5344CB8AC3E}">
        <p14:creationId xmlns:p14="http://schemas.microsoft.com/office/powerpoint/2010/main" val="25670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a:latin typeface="+mn-lt"/>
              </a:rPr>
              <a:t>Established in 2006 as a standing committee of the Computing Research Association </a:t>
            </a:r>
          </a:p>
          <a:p>
            <a:pPr marL="1998663" lvl="4" indent="-282575">
              <a:buClr>
                <a:srgbClr val="A6093D"/>
              </a:buClr>
            </a:pPr>
            <a:endParaRPr lang="en-US" dirty="0">
              <a:latin typeface="+mn-lt"/>
            </a:endParaRPr>
          </a:p>
          <a:p>
            <a:pPr marL="284163" indent="-282575" eaLnBrk="1" hangingPunct="1">
              <a:buClr>
                <a:srgbClr val="A6093D"/>
              </a:buClr>
            </a:pPr>
            <a:r>
              <a:rPr lang="en-US" dirty="0">
                <a:latin typeface="+mn-lt"/>
              </a:rPr>
              <a:t>Funded by NSF under a Cooperative Agreement</a:t>
            </a:r>
          </a:p>
          <a:p>
            <a:pPr marL="1541463" lvl="3" indent="-282575">
              <a:buClr>
                <a:srgbClr val="A6093D"/>
              </a:buClr>
            </a:pPr>
            <a:endParaRPr lang="en-US" dirty="0">
              <a:latin typeface="+mn-lt"/>
            </a:endParaRPr>
          </a:p>
          <a:p>
            <a:pPr marL="284163" indent="-282575" eaLnBrk="1" hangingPunct="1">
              <a:buClr>
                <a:srgbClr val="A6093D"/>
              </a:buClr>
            </a:pPr>
            <a:r>
              <a:rPr lang="en-US" dirty="0">
                <a:latin typeface="+mn-lt"/>
              </a:rPr>
              <a:t>Facilitates the development of a bold, multi-themed vision for computing research – and communicates this vision to stakeholders</a:t>
            </a:r>
          </a:p>
          <a:p>
            <a:pPr marL="1541463" lvl="3" indent="-282575">
              <a:buClr>
                <a:srgbClr val="A6093D"/>
              </a:buClr>
            </a:pPr>
            <a:endParaRPr lang="en-US" dirty="0">
              <a:latin typeface="+mn-lt"/>
            </a:endParaRPr>
          </a:p>
          <a:p>
            <a:pPr marL="284163" indent="-282575" eaLnBrk="1" hangingPunct="1">
              <a:buClr>
                <a:srgbClr val="A6093D"/>
              </a:buClr>
            </a:pPr>
            <a:r>
              <a:rPr lang="en-US" dirty="0">
                <a:latin typeface="+mn-lt"/>
              </a:rPr>
              <a:t>Led by a broad-based Council</a:t>
            </a:r>
          </a:p>
          <a:p>
            <a:pPr marL="1084263" lvl="2" indent="-282575">
              <a:buClr>
                <a:srgbClr val="A6093D"/>
              </a:buClr>
            </a:pPr>
            <a:endParaRPr lang="en-US" dirty="0">
              <a:latin typeface="+mn-lt"/>
            </a:endParaRPr>
          </a:p>
          <a:p>
            <a:pPr marL="284163" indent="-282575" eaLnBrk="1" hangingPunct="1">
              <a:buClr>
                <a:srgbClr val="A6093D"/>
              </a:buClr>
            </a:pPr>
            <a:r>
              <a:rPr lang="en-US" dirty="0">
                <a:latin typeface="+mn-lt"/>
              </a:rPr>
              <a:t>Staffed by CRA</a:t>
            </a:r>
          </a:p>
          <a:p>
            <a:endParaRPr lang="en-US" dirty="0"/>
          </a:p>
        </p:txBody>
      </p:sp>
    </p:spTree>
    <p:extLst>
      <p:ext uri="{BB962C8B-B14F-4D97-AF65-F5344CB8AC3E}">
        <p14:creationId xmlns:p14="http://schemas.microsoft.com/office/powerpoint/2010/main" val="394421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smtClean="0">
                <a:ea typeface="ＭＳ Ｐゴシック" charset="0"/>
              </a:rPr>
              <a:t>Mark</a:t>
            </a:r>
          </a:p>
          <a:p>
            <a:pPr eaLnBrk="1" hangingPunct="1">
              <a:defRPr/>
            </a:pPr>
            <a:endParaRPr lang="en-US" dirty="0" smtClean="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110611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a:ea typeface="ＭＳ Ｐゴシック" charset="0"/>
              </a:rPr>
              <a:t>Mark</a:t>
            </a:r>
          </a:p>
          <a:p>
            <a:pPr eaLnBrk="1" hangingPunct="1">
              <a:defRPr/>
            </a:pPr>
            <a:endParaRPr lang="en-US" dirty="0">
              <a:ea typeface="ＭＳ Ｐゴシック" charset="0"/>
            </a:endParaRPr>
          </a:p>
          <a:p>
            <a:pPr eaLnBrk="1" hangingPunct="1">
              <a:defRPr/>
            </a:pPr>
            <a:r>
              <a:rPr lang="en-US" dirty="0">
                <a:ea typeface="ＭＳ Ｐゴシック" charset="0"/>
              </a:rPr>
              <a:t>In</a:t>
            </a:r>
            <a:r>
              <a:rPr lang="en-US" baseline="0" dirty="0">
                <a:ea typeface="ＭＳ Ｐゴシック" charset="0"/>
              </a:rPr>
              <a:t> the segue to this slide, should hark back to our mission of responding quickly to pressing needs.  One way we do that is to spin up working groups.  Not the same as our task forces; those are ongoing and these are stood up for specific period to carry out a specific task.</a:t>
            </a:r>
            <a:endParaRPr lang="en-US" dirty="0">
              <a:ea typeface="ＭＳ Ｐゴシック" charset="0"/>
            </a:endParaRPr>
          </a:p>
          <a:p>
            <a:pPr eaLnBrk="1" hangingPunct="1">
              <a:defRPr/>
            </a:pPr>
            <a:endParaRPr lang="en-US" dirty="0">
              <a:ea typeface="ＭＳ Ｐゴシック" charset="0"/>
            </a:endParaRPr>
          </a:p>
          <a:p>
            <a:pPr eaLnBrk="1" hangingPunct="1">
              <a:defRPr/>
            </a:pPr>
            <a:r>
              <a:rPr lang="en-US" dirty="0">
                <a:ea typeface="ＭＳ Ｐゴシック" charset="0"/>
              </a:rPr>
              <a:t>Talk to dual focus:</a:t>
            </a:r>
            <a:r>
              <a:rPr lang="en-US" baseline="0" dirty="0">
                <a:ea typeface="ＭＳ Ｐゴシック" charset="0"/>
              </a:rPr>
              <a:t> transportation and institutional</a:t>
            </a:r>
            <a:endParaRPr lang="en-US" dirty="0">
              <a:ea typeface="ＭＳ Ｐゴシック" charset="0"/>
            </a:endParaRPr>
          </a:p>
          <a:p>
            <a:pPr eaLnBrk="1" hangingPunct="1">
              <a:defRPr/>
            </a:pPr>
            <a:endParaRPr lang="en-US" dirty="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81016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err="1" smtClean="0">
                <a:ea typeface="ＭＳ Ｐゴシック" charset="0"/>
              </a:rPr>
              <a:t>dan</a:t>
            </a:r>
            <a:endParaRPr lang="en-US" dirty="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153102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endParaRPr lang="en-US" dirty="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71606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a:ea typeface="ＭＳ Ｐゴシック" charset="0"/>
              </a:rPr>
              <a:t> </a:t>
            </a:r>
            <a:r>
              <a:rPr lang="en-US" dirty="0" smtClean="0">
                <a:ea typeface="ＭＳ Ｐゴシック" charset="0"/>
              </a:rPr>
              <a:t>Mark : Response</a:t>
            </a:r>
            <a:r>
              <a:rPr lang="en-US" baseline="0" dirty="0" smtClean="0">
                <a:ea typeface="ＭＳ Ｐゴシック" charset="0"/>
              </a:rPr>
              <a:t> to community interest in Kate </a:t>
            </a:r>
            <a:r>
              <a:rPr lang="en-US" baseline="0" dirty="0" err="1" smtClean="0">
                <a:ea typeface="ＭＳ Ｐゴシック" charset="0"/>
              </a:rPr>
              <a:t>Starbird</a:t>
            </a:r>
            <a:endParaRPr lang="en-US" dirty="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5152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34</a:t>
            </a:fld>
            <a:endParaRPr lang="en-US" dirty="0"/>
          </a:p>
        </p:txBody>
      </p:sp>
    </p:spTree>
    <p:extLst>
      <p:ext uri="{BB962C8B-B14F-4D97-AF65-F5344CB8AC3E}">
        <p14:creationId xmlns:p14="http://schemas.microsoft.com/office/powerpoint/2010/main" val="110239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09413" y="4560888"/>
            <a:ext cx="30480001"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smtClean="0">
                <a:ea typeface="ＭＳ Ｐゴシック" charset="0"/>
              </a:rPr>
              <a:t>mark</a:t>
            </a: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1299217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4561420"/>
            <a:ext cx="4572000"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smtClean="0">
                <a:ea typeface="ＭＳ Ｐゴシック" charset="0"/>
              </a:rPr>
              <a:t>Mark: external (Tom)</a:t>
            </a:r>
          </a:p>
          <a:p>
            <a:pPr eaLnBrk="1" hangingPunct="1">
              <a:defRPr/>
            </a:pPr>
            <a:r>
              <a:rPr lang="en-US" dirty="0" smtClean="0">
                <a:ea typeface="ＭＳ Ｐゴシック" charset="0"/>
              </a:rPr>
              <a:t>Workshop current and upcoming</a:t>
            </a:r>
            <a:endParaRPr lang="en-US" dirty="0">
              <a:ea typeface="ＭＳ Ｐゴシック" charset="0"/>
            </a:endParaRPr>
          </a:p>
        </p:txBody>
      </p:sp>
      <p:sp>
        <p:nvSpPr>
          <p:cNvPr id="2" name="Date Placeholder 1"/>
          <p:cNvSpPr>
            <a:spLocks noGrp="1"/>
          </p:cNvSpPr>
          <p:nvPr>
            <p:ph type="dt" idx="10"/>
          </p:nvPr>
        </p:nvSpPr>
        <p:spPr/>
        <p:txBody>
          <a:bodyPr/>
          <a:lstStyle/>
          <a:p>
            <a:fld id="{948F0061-089E-7C42-896D-FFF5471990C2}" type="datetime1">
              <a:rPr lang="en-US" smtClean="0"/>
              <a:t>11/29/18</a:t>
            </a:fld>
            <a:endParaRPr lang="en-US"/>
          </a:p>
        </p:txBody>
      </p:sp>
      <p:sp>
        <p:nvSpPr>
          <p:cNvPr id="3" name="Header Placeholder 2"/>
          <p:cNvSpPr>
            <a:spLocks noGrp="1"/>
          </p:cNvSpPr>
          <p:nvPr>
            <p:ph type="hdr" sz="quarter" idx="11"/>
          </p:nvPr>
        </p:nvSpPr>
        <p:spPr/>
        <p:txBody>
          <a:bodyPr/>
          <a:lstStyle/>
          <a:p>
            <a:r>
              <a:rPr lang="en-US"/>
              <a:t>Computing Community Consortium</a:t>
            </a:r>
          </a:p>
        </p:txBody>
      </p:sp>
    </p:spTree>
    <p:extLst>
      <p:ext uri="{BB962C8B-B14F-4D97-AF65-F5344CB8AC3E}">
        <p14:creationId xmlns:p14="http://schemas.microsoft.com/office/powerpoint/2010/main" val="166536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2575" eaLnBrk="1" hangingPunct="1">
              <a:buClr>
                <a:srgbClr val="A6093D"/>
              </a:buClr>
            </a:pPr>
            <a:r>
              <a:rPr lang="en-US" dirty="0" smtClean="0">
                <a:latin typeface="+mn-lt"/>
              </a:rPr>
              <a:t>Mark</a:t>
            </a:r>
          </a:p>
          <a:p>
            <a:pPr marL="284163" indent="-282575" eaLnBrk="1" hangingPunct="1">
              <a:buClr>
                <a:srgbClr val="A6093D"/>
              </a:buClr>
            </a:pPr>
            <a:endParaRPr lang="en-US" dirty="0">
              <a:latin typeface="+mn-lt"/>
            </a:endParaRPr>
          </a:p>
        </p:txBody>
      </p:sp>
    </p:spTree>
    <p:extLst>
      <p:ext uri="{BB962C8B-B14F-4D97-AF65-F5344CB8AC3E}">
        <p14:creationId xmlns:p14="http://schemas.microsoft.com/office/powerpoint/2010/main" val="173809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4561420"/>
            <a:ext cx="4572000" cy="22860000"/>
          </a:xfrm>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xfrm>
            <a:off x="685800" y="28956010"/>
            <a:ext cx="5486400" cy="27442580"/>
          </a:xfrm>
        </p:spPr>
        <p:txBody>
          <a:bodyPr/>
          <a:lstStyle/>
          <a:p>
            <a:pPr eaLnBrk="1" hangingPunct="1">
              <a:defRPr/>
            </a:pPr>
            <a:r>
              <a:rPr lang="en-US" dirty="0" smtClean="0">
                <a:ea typeface="ＭＳ Ｐゴシック" charset="0"/>
              </a:rPr>
              <a:t>Mark</a:t>
            </a:r>
            <a:endParaRPr lang="en-US" dirty="0">
              <a:ea typeface="ＭＳ Ｐゴシック" charset="0"/>
            </a:endParaRPr>
          </a:p>
        </p:txBody>
      </p:sp>
    </p:spTree>
    <p:extLst>
      <p:ext uri="{BB962C8B-B14F-4D97-AF65-F5344CB8AC3E}">
        <p14:creationId xmlns:p14="http://schemas.microsoft.com/office/powerpoint/2010/main" val="1871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7</a:t>
            </a:fld>
            <a:endParaRPr lang="en-US" dirty="0"/>
          </a:p>
        </p:txBody>
      </p:sp>
    </p:spTree>
    <p:extLst>
      <p:ext uri="{BB962C8B-B14F-4D97-AF65-F5344CB8AC3E}">
        <p14:creationId xmlns:p14="http://schemas.microsoft.com/office/powerpoint/2010/main" val="203527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r>
              <a:rPr lang="en-US" dirty="0" smtClean="0"/>
              <a:t>Mark’s</a:t>
            </a:r>
            <a:r>
              <a:rPr lang="en-US" baseline="0" dirty="0" smtClean="0"/>
              <a:t> Fall 2017 Visits:</a:t>
            </a:r>
          </a:p>
          <a:p>
            <a:r>
              <a:rPr lang="en-US" sz="1200" b="0" i="0" kern="1200" dirty="0" smtClean="0">
                <a:solidFill>
                  <a:schemeClr val="tx1"/>
                </a:solidFill>
                <a:effectLst/>
                <a:latin typeface="+mn-lt"/>
                <a:ea typeface="+mn-ea"/>
                <a:cs typeface="+mn-cs"/>
              </a:rPr>
              <a:t> "Whitman, Lloyd J. EOP/OSTP" </a:t>
            </a:r>
            <a:r>
              <a:rPr lang="en-US" sz="1200" b="0" i="0" kern="1200" baseline="0" dirty="0" smtClean="0">
                <a:solidFill>
                  <a:schemeClr val="tx1"/>
                </a:solidFill>
                <a:effectLst/>
                <a:latin typeface="+mn-lt"/>
                <a:ea typeface="+mn-ea"/>
                <a:cs typeface="+mn-cs"/>
              </a:rPr>
              <a:t> &amp; </a:t>
            </a:r>
            <a:r>
              <a:rPr lang="en-US" sz="1200" b="0" i="0" kern="1200" dirty="0" smtClean="0">
                <a:solidFill>
                  <a:schemeClr val="tx1"/>
                </a:solidFill>
                <a:effectLst/>
                <a:latin typeface="+mn-lt"/>
                <a:ea typeface="+mn-ea"/>
                <a:cs typeface="+mn-cs"/>
              </a:rPr>
              <a:t>Jack Wilmer OSTP</a:t>
            </a:r>
            <a:r>
              <a:rPr lang="en-US" dirty="0" smtClean="0"/>
              <a:t/>
            </a:r>
            <a:br>
              <a:rPr lang="en-US" dirty="0" smtClean="0"/>
            </a:br>
            <a:r>
              <a:rPr lang="en-US" sz="1200" b="0" i="0" kern="1200" dirty="0" smtClean="0">
                <a:solidFill>
                  <a:schemeClr val="tx1"/>
                </a:solidFill>
                <a:effectLst/>
                <a:latin typeface="+mn-lt"/>
                <a:ea typeface="+mn-ea"/>
                <a:cs typeface="+mn-cs"/>
              </a:rPr>
              <a:t>Lyn Millet</a:t>
            </a:r>
            <a:r>
              <a:rPr lang="en-US" sz="1200" b="0" i="0" kern="1200" baseline="0" dirty="0" smtClean="0">
                <a:solidFill>
                  <a:schemeClr val="tx1"/>
                </a:solidFill>
                <a:effectLst/>
                <a:latin typeface="+mn-lt"/>
                <a:ea typeface="+mn-ea"/>
                <a:cs typeface="+mn-cs"/>
              </a:rPr>
              <a:t> &amp; </a:t>
            </a:r>
            <a:r>
              <a:rPr lang="en-US" sz="1200" b="0" i="0" kern="1200" dirty="0" smtClean="0">
                <a:solidFill>
                  <a:schemeClr val="tx1"/>
                </a:solidFill>
                <a:effectLst/>
                <a:latin typeface="+mn-lt"/>
                <a:ea typeface="+mn-ea"/>
                <a:cs typeface="+mn-cs"/>
              </a:rPr>
              <a:t>Jon Eisenberg </a:t>
            </a:r>
            <a:r>
              <a:rPr lang="en-US" sz="1200" b="0" i="0" u="sng" kern="1200" dirty="0" smtClean="0">
                <a:solidFill>
                  <a:schemeClr val="tx1"/>
                </a:solidFill>
                <a:effectLst/>
                <a:latin typeface="+mn-lt"/>
                <a:ea typeface="+mn-ea"/>
                <a:cs typeface="+mn-cs"/>
              </a:rPr>
              <a:t>CSTB</a:t>
            </a:r>
            <a:r>
              <a:rPr lang="en-US" dirty="0" smtClean="0"/>
              <a:t/>
            </a:r>
            <a:br>
              <a:rPr lang="en-US" dirty="0" smtClean="0"/>
            </a:br>
            <a:r>
              <a:rPr lang="en-US" sz="1200" b="0" i="0" kern="1200" dirty="0" smtClean="0">
                <a:solidFill>
                  <a:schemeClr val="tx1"/>
                </a:solidFill>
                <a:effectLst/>
                <a:latin typeface="+mn-lt"/>
                <a:ea typeface="+mn-ea"/>
                <a:cs typeface="+mn-cs"/>
              </a:rPr>
              <a:t>Patty Brennan NLM</a:t>
            </a:r>
            <a:r>
              <a:rPr lang="en-US" dirty="0" smtClean="0"/>
              <a:t/>
            </a:r>
            <a:br>
              <a:rPr lang="en-US" dirty="0" smtClean="0"/>
            </a:br>
            <a:r>
              <a:rPr lang="en-US" sz="1200" b="0" i="0" kern="1200" dirty="0" smtClean="0">
                <a:solidFill>
                  <a:schemeClr val="tx1"/>
                </a:solidFill>
                <a:effectLst/>
                <a:latin typeface="+mn-lt"/>
                <a:ea typeface="+mn-ea"/>
                <a:cs typeface="+mn-cs"/>
              </a:rPr>
              <a:t>Bryan </a:t>
            </a:r>
            <a:r>
              <a:rPr lang="en-US" sz="1200" b="0" i="0" kern="1200" dirty="0" err="1" smtClean="0">
                <a:solidFill>
                  <a:schemeClr val="tx1"/>
                </a:solidFill>
                <a:effectLst/>
                <a:latin typeface="+mn-lt"/>
                <a:ea typeface="+mn-ea"/>
                <a:cs typeface="+mn-cs"/>
              </a:rPr>
              <a:t>Biegel</a:t>
            </a:r>
            <a:r>
              <a:rPr lang="en-US" sz="1200" b="0" i="0" kern="1200" dirty="0" smtClean="0">
                <a:solidFill>
                  <a:schemeClr val="tx1"/>
                </a:solidFill>
                <a:effectLst/>
                <a:latin typeface="+mn-lt"/>
                <a:ea typeface="+mn-ea"/>
                <a:cs typeface="+mn-cs"/>
              </a:rPr>
              <a:t> NITRD</a:t>
            </a:r>
            <a:r>
              <a:rPr lang="en-US" dirty="0" smtClean="0"/>
              <a:t/>
            </a:r>
            <a:br>
              <a:rPr lang="en-US" dirty="0" smtClean="0"/>
            </a:br>
            <a:r>
              <a:rPr lang="en-US" sz="1200" b="0" i="0" kern="1200" dirty="0" smtClean="0">
                <a:solidFill>
                  <a:schemeClr val="tx1"/>
                </a:solidFill>
                <a:effectLst/>
                <a:latin typeface="+mn-lt"/>
                <a:ea typeface="+mn-ea"/>
                <a:cs typeface="+mn-cs"/>
              </a:rPr>
              <a:t>Brian Pierce DARPA</a:t>
            </a:r>
          </a:p>
          <a:p>
            <a:r>
              <a:rPr lang="en-US" sz="1200" b="0" i="0" kern="1200" dirty="0" err="1" smtClean="0">
                <a:solidFill>
                  <a:schemeClr val="tx1"/>
                </a:solidFill>
                <a:effectLst/>
                <a:latin typeface="+mn-lt"/>
                <a:ea typeface="+mn-ea"/>
                <a:cs typeface="+mn-cs"/>
              </a:rPr>
              <a:t>Hava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Seigelmann</a:t>
            </a:r>
            <a:r>
              <a:rPr lang="en-US" sz="1200" b="0" i="0" kern="1200" dirty="0" smtClean="0">
                <a:solidFill>
                  <a:schemeClr val="tx1"/>
                </a:solidFill>
                <a:effectLst/>
                <a:latin typeface="+mn-lt"/>
                <a:ea typeface="+mn-ea"/>
                <a:cs typeface="+mn-cs"/>
              </a:rPr>
              <a:t> DARPA</a:t>
            </a:r>
            <a:r>
              <a:rPr lang="en-US" dirty="0" smtClean="0"/>
              <a:t/>
            </a:r>
            <a:br>
              <a:rPr lang="en-US" dirty="0" smtClean="0"/>
            </a:br>
            <a:r>
              <a:rPr lang="en-US" sz="1200" b="0" i="0" kern="1200" dirty="0" smtClean="0">
                <a:solidFill>
                  <a:schemeClr val="tx1"/>
                </a:solidFill>
                <a:effectLst/>
                <a:latin typeface="+mn-lt"/>
                <a:ea typeface="+mn-ea"/>
                <a:cs typeface="+mn-cs"/>
              </a:rPr>
              <a:t>Bill Chappell MTO </a:t>
            </a:r>
            <a:r>
              <a:rPr lang="en-US" dirty="0" smtClean="0"/>
              <a:t/>
            </a:r>
            <a:br>
              <a:rPr lang="en-US" dirty="0" smtClean="0"/>
            </a:br>
            <a:r>
              <a:rPr lang="en-US" sz="1200" b="0" i="0" kern="1200" dirty="0" smtClean="0">
                <a:solidFill>
                  <a:schemeClr val="tx1"/>
                </a:solidFill>
                <a:effectLst/>
                <a:latin typeface="+mn-lt"/>
                <a:ea typeface="+mn-ea"/>
                <a:cs typeface="+mn-cs"/>
              </a:rPr>
              <a:t>Chris Greer NIST</a:t>
            </a:r>
            <a:r>
              <a:rPr lang="en-US" dirty="0" smtClean="0"/>
              <a:t/>
            </a:r>
            <a:br>
              <a:rPr lang="en-US" dirty="0" smtClean="0"/>
            </a:br>
            <a:r>
              <a:rPr lang="en-US" sz="1200" b="0" i="0" kern="1200" dirty="0" smtClean="0">
                <a:solidFill>
                  <a:schemeClr val="tx1"/>
                </a:solidFill>
                <a:effectLst/>
                <a:latin typeface="+mn-lt"/>
                <a:ea typeface="+mn-ea"/>
                <a:cs typeface="+mn-cs"/>
              </a:rPr>
              <a:t>Edward (Ed) </a:t>
            </a:r>
            <a:r>
              <a:rPr lang="en-US" sz="1200" b="0" i="0" kern="1200" dirty="0" err="1" smtClean="0">
                <a:solidFill>
                  <a:schemeClr val="tx1"/>
                </a:solidFill>
                <a:effectLst/>
                <a:latin typeface="+mn-lt"/>
                <a:ea typeface="+mn-ea"/>
                <a:cs typeface="+mn-cs"/>
              </a:rPr>
              <a:t>Griffor</a:t>
            </a:r>
            <a:r>
              <a:rPr lang="en-US" sz="1200" b="0" i="0" kern="1200" dirty="0" smtClean="0">
                <a:solidFill>
                  <a:schemeClr val="tx1"/>
                </a:solidFill>
                <a:effectLst/>
                <a:latin typeface="+mn-lt"/>
                <a:ea typeface="+mn-ea"/>
                <a:cs typeface="+mn-cs"/>
              </a:rPr>
              <a:t> NIST</a:t>
            </a:r>
            <a:r>
              <a:rPr lang="en-US" dirty="0" smtClean="0"/>
              <a:t/>
            </a:r>
            <a:br>
              <a:rPr lang="en-US" dirty="0" smtClean="0"/>
            </a:br>
            <a:r>
              <a:rPr lang="en-US" sz="1200" b="0" i="0" kern="1200" dirty="0" smtClean="0">
                <a:solidFill>
                  <a:schemeClr val="tx1"/>
                </a:solidFill>
                <a:effectLst/>
                <a:latin typeface="+mn-lt"/>
                <a:ea typeface="+mn-ea"/>
                <a:cs typeface="+mn-cs"/>
              </a:rPr>
              <a:t>Erwin, Nina, Ken,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Jim Kurose,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Qualters</a:t>
            </a:r>
            <a:r>
              <a:rPr lang="en-US" sz="1200" b="0" i="0" kern="1200" dirty="0" smtClean="0">
                <a:solidFill>
                  <a:schemeClr val="tx1"/>
                </a:solidFill>
                <a:effectLst/>
                <a:latin typeface="+mn-lt"/>
                <a:ea typeface="+mn-ea"/>
                <a:cs typeface="+mn-cs"/>
              </a:rPr>
              <a:t>, Irene M.“, "</a:t>
            </a:r>
            <a:r>
              <a:rPr lang="en-US" sz="1200" b="0" i="0" kern="1200" dirty="0" err="1" smtClean="0">
                <a:solidFill>
                  <a:schemeClr val="tx1"/>
                </a:solidFill>
                <a:effectLst/>
                <a:latin typeface="+mn-lt"/>
                <a:ea typeface="+mn-ea"/>
                <a:cs typeface="+mn-cs"/>
              </a:rPr>
              <a:t>Kosaraju</a:t>
            </a:r>
            <a:r>
              <a:rPr lang="en-US" sz="1200" b="0" i="0" kern="1200" dirty="0" smtClean="0">
                <a:solidFill>
                  <a:schemeClr val="tx1"/>
                </a:solidFill>
                <a:effectLst/>
                <a:latin typeface="+mn-lt"/>
                <a:ea typeface="+mn-ea"/>
                <a:cs typeface="+mn-cs"/>
              </a:rPr>
              <a:t>, Rao“ NSF</a:t>
            </a:r>
            <a:endParaRPr lang="en-US" dirty="0" smtClean="0"/>
          </a:p>
        </p:txBody>
      </p:sp>
    </p:spTree>
    <p:extLst>
      <p:ext uri="{BB962C8B-B14F-4D97-AF65-F5344CB8AC3E}">
        <p14:creationId xmlns:p14="http://schemas.microsoft.com/office/powerpoint/2010/main" val="111372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9</a:t>
            </a:fld>
            <a:endParaRPr lang="en-US" dirty="0"/>
          </a:p>
        </p:txBody>
      </p:sp>
    </p:spTree>
    <p:extLst>
      <p:ext uri="{BB962C8B-B14F-4D97-AF65-F5344CB8AC3E}">
        <p14:creationId xmlns:p14="http://schemas.microsoft.com/office/powerpoint/2010/main" val="13743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10</a:t>
            </a:fld>
            <a:endParaRPr lang="en-US" dirty="0"/>
          </a:p>
        </p:txBody>
      </p:sp>
    </p:spTree>
    <p:extLst>
      <p:ext uri="{BB962C8B-B14F-4D97-AF65-F5344CB8AC3E}">
        <p14:creationId xmlns:p14="http://schemas.microsoft.com/office/powerpoint/2010/main" val="157070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41F00-4222-FC42-98D7-D3B88C16E9BC}" type="slidenum">
              <a:rPr lang="en-US" smtClean="0"/>
              <a:t>11</a:t>
            </a:fld>
            <a:endParaRPr lang="en-US" dirty="0"/>
          </a:p>
        </p:txBody>
      </p:sp>
    </p:spTree>
    <p:extLst>
      <p:ext uri="{BB962C8B-B14F-4D97-AF65-F5344CB8AC3E}">
        <p14:creationId xmlns:p14="http://schemas.microsoft.com/office/powerpoint/2010/main" val="28725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Point </a:t>
            </a:r>
            <a:r>
              <a:rPr lang="en-US" dirty="0"/>
              <a:t>out that we reach out widely to all directorates within NSF and other agencies.</a:t>
            </a:r>
          </a:p>
          <a:p>
            <a:endParaRPr lang="en-US" dirty="0"/>
          </a:p>
          <a:p>
            <a:r>
              <a:rPr lang="en-US" b="1" dirty="0"/>
              <a:t>Robotics, Automation, and Computer Science</a:t>
            </a:r>
          </a:p>
          <a:p>
            <a:pPr lvl="1"/>
            <a:r>
              <a:rPr lang="en-US" dirty="0"/>
              <a:t>Sponsored by Robotics-VO, NSF, OSTP, and CCC</a:t>
            </a:r>
          </a:p>
          <a:p>
            <a:pPr lvl="1"/>
            <a:r>
              <a:rPr lang="en-US" dirty="0"/>
              <a:t>Goal: frame concrete problems used to guide basic and applied research through the National Robotics Initiative</a:t>
            </a:r>
            <a:endParaRPr lang="en-US" b="1" dirty="0"/>
          </a:p>
          <a:p>
            <a:endParaRPr lang="en-US" dirty="0"/>
          </a:p>
        </p:txBody>
      </p:sp>
    </p:spTree>
    <p:extLst>
      <p:ext uri="{BB962C8B-B14F-4D97-AF65-F5344CB8AC3E}">
        <p14:creationId xmlns:p14="http://schemas.microsoft.com/office/powerpoint/2010/main" val="800851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91128"/>
            <a:ext cx="6400800" cy="1752600"/>
          </a:xfrm>
        </p:spPr>
        <p:txBody>
          <a:bodyPr>
            <a:normAutofit/>
          </a:bodyPr>
          <a:lstStyle>
            <a:lvl1pPr marL="0" indent="0" algn="ctr">
              <a:buNone/>
              <a:defRPr sz="2400" b="0" i="1">
                <a:solidFill>
                  <a:schemeClr val="tx1">
                    <a:lumMod val="75000"/>
                    <a:lumOff val="2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E581-9C5D-2741-90B8-7D58B88A162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7451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297791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72703"/>
            <a:ext cx="6858000" cy="1021783"/>
          </a:xfrm>
          <a:prstGeom prst="rect">
            <a:avLst/>
          </a:prstGeom>
        </p:spPr>
        <p:txBody>
          <a:bodyPr anchor="b">
            <a:noAutofit/>
          </a:bodyPr>
          <a:lstStyle>
            <a:lvl1pPr algn="ctr">
              <a:defRPr sz="3200" b="1" baseline="0">
                <a:latin typeface="Helvetica" charset="0"/>
                <a:ea typeface="Helvetica" charset="0"/>
                <a:cs typeface="Helvetica" charset="0"/>
              </a:defRPr>
            </a:lvl1pPr>
          </a:lstStyle>
          <a:p>
            <a:r>
              <a:rPr lang="en-US" dirty="0"/>
              <a:t>Long </a:t>
            </a:r>
            <a:br>
              <a:rPr lang="en-US" dirty="0"/>
            </a:br>
            <a:r>
              <a:rPr lang="en-US" dirty="0"/>
              <a:t>Title</a:t>
            </a:r>
          </a:p>
        </p:txBody>
      </p:sp>
      <p:sp>
        <p:nvSpPr>
          <p:cNvPr id="3" name="Subtitle 2"/>
          <p:cNvSpPr>
            <a:spLocks noGrp="1"/>
          </p:cNvSpPr>
          <p:nvPr>
            <p:ph type="subTitle" idx="1" hasCustomPrompt="1"/>
          </p:nvPr>
        </p:nvSpPr>
        <p:spPr>
          <a:xfrm>
            <a:off x="3127279" y="3977497"/>
            <a:ext cx="2889438" cy="1456684"/>
          </a:xfrm>
          <a:prstGeom prst="rect">
            <a:avLst/>
          </a:prstGeom>
        </p:spPr>
        <p:txBody>
          <a:bodyPr>
            <a:noAutofit/>
          </a:bodyPr>
          <a:lstStyle>
            <a:lvl1pPr marL="0" indent="0" algn="ctr">
              <a:lnSpc>
                <a:spcPct val="85000"/>
              </a:lnSpc>
              <a:buNone/>
              <a:defRPr sz="2800" b="0" i="0" baseline="0">
                <a:solidFill>
                  <a:schemeClr val="tx1"/>
                </a:solidFill>
                <a:latin typeface="Calibri Light" charset="0"/>
                <a:ea typeface="Calibri Light" charset="0"/>
                <a:cs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Co-Author 1</a:t>
            </a:r>
          </a:p>
          <a:p>
            <a:r>
              <a:rPr lang="en-US" dirty="0"/>
              <a:t>Co-Author 2</a:t>
            </a:r>
          </a:p>
          <a:p>
            <a:r>
              <a:rPr lang="en-US" dirty="0"/>
              <a:t>Co-Author 3</a:t>
            </a:r>
          </a:p>
        </p:txBody>
      </p:sp>
      <p:sp>
        <p:nvSpPr>
          <p:cNvPr id="7" name="Rectangle 6"/>
          <p:cNvSpPr/>
          <p:nvPr userDrawn="1"/>
        </p:nvSpPr>
        <p:spPr>
          <a:xfrm rot="16200000">
            <a:off x="4165091" y="1879092"/>
            <a:ext cx="813816" cy="9144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000000"/>
              </a:solidFill>
              <a:latin typeface="Calibri"/>
            </a:endParaRPr>
          </a:p>
        </p:txBody>
      </p:sp>
      <p:sp>
        <p:nvSpPr>
          <p:cNvPr id="8" name="Rectangle 7"/>
          <p:cNvSpPr/>
          <p:nvPr userDrawn="1"/>
        </p:nvSpPr>
        <p:spPr>
          <a:xfrm rot="16200000">
            <a:off x="4448553" y="1348739"/>
            <a:ext cx="246888" cy="9144001"/>
          </a:xfrm>
          <a:prstGeom prst="rect">
            <a:avLst/>
          </a:prstGeom>
          <a:solidFill>
            <a:srgbClr val="E7772F"/>
          </a:solidFill>
          <a:ln>
            <a:solidFill>
              <a:srgbClr val="E77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E67830"/>
              </a:solidFill>
              <a:latin typeface="Calibri"/>
            </a:endParaRPr>
          </a:p>
        </p:txBody>
      </p:sp>
      <p:sp>
        <p:nvSpPr>
          <p:cNvPr id="9" name="Title 1"/>
          <p:cNvSpPr txBox="1">
            <a:spLocks/>
          </p:cNvSpPr>
          <p:nvPr userDrawn="1"/>
        </p:nvSpPr>
        <p:spPr>
          <a:xfrm>
            <a:off x="1142998" y="1224620"/>
            <a:ext cx="6858000" cy="980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baseline="0">
                <a:solidFill>
                  <a:schemeClr val="tx1"/>
                </a:solidFill>
                <a:latin typeface="Trebuchet MS" charset="0"/>
                <a:ea typeface="Trebuchet MS" charset="0"/>
                <a:cs typeface="Trebuchet MS" charset="0"/>
              </a:defRPr>
            </a:lvl1pPr>
          </a:lstStyle>
          <a:p>
            <a:endParaRPr lang="en-US" sz="5400" dirty="0">
              <a:solidFill>
                <a:srgbClr val="E7772E"/>
              </a:solidFill>
            </a:endParaRPr>
          </a:p>
        </p:txBody>
      </p:sp>
      <p:sp>
        <p:nvSpPr>
          <p:cNvPr id="23" name="Text Placeholder 22"/>
          <p:cNvSpPr>
            <a:spLocks noGrp="1"/>
          </p:cNvSpPr>
          <p:nvPr>
            <p:ph type="body" sz="quarter" idx="10" hasCustomPrompt="1"/>
          </p:nvPr>
        </p:nvSpPr>
        <p:spPr>
          <a:xfrm>
            <a:off x="3127279" y="3485181"/>
            <a:ext cx="2889437" cy="408028"/>
          </a:xfrm>
          <a:prstGeom prst="rect">
            <a:avLst/>
          </a:prstGeom>
        </p:spPr>
        <p:txBody>
          <a:bodyPr>
            <a:noAutofit/>
          </a:bodyPr>
          <a:lstStyle>
            <a:lvl1pPr marL="0" indent="0" algn="ctr">
              <a:buFontTx/>
              <a:buNone/>
              <a:defRPr sz="3000" b="1" i="0">
                <a:solidFill>
                  <a:schemeClr val="accent1"/>
                </a:solidFill>
                <a:latin typeface="Calibri" charset="0"/>
                <a:ea typeface="Calibri" charset="0"/>
                <a:cs typeface="Calibri" charset="0"/>
              </a:defRPr>
            </a:lvl1pPr>
          </a:lstStyle>
          <a:p>
            <a:pPr lvl="0"/>
            <a:r>
              <a:rPr lang="en-US" dirty="0"/>
              <a:t>Author</a:t>
            </a:r>
          </a:p>
        </p:txBody>
      </p:sp>
      <p:sp>
        <p:nvSpPr>
          <p:cNvPr id="24" name="Text Placeholder 22"/>
          <p:cNvSpPr>
            <a:spLocks noGrp="1"/>
          </p:cNvSpPr>
          <p:nvPr>
            <p:ph type="body" sz="quarter" idx="11" hasCustomPrompt="1"/>
          </p:nvPr>
        </p:nvSpPr>
        <p:spPr>
          <a:xfrm>
            <a:off x="3433763" y="214485"/>
            <a:ext cx="2276475" cy="408028"/>
          </a:xfrm>
          <a:prstGeom prst="rect">
            <a:avLst/>
          </a:prstGeom>
        </p:spPr>
        <p:txBody>
          <a:bodyPr>
            <a:noAutofit/>
          </a:bodyPr>
          <a:lstStyle>
            <a:lvl1pPr marL="0" indent="0" algn="ctr">
              <a:buFontTx/>
              <a:buNone/>
              <a:defRPr sz="2400" b="0" i="0">
                <a:solidFill>
                  <a:schemeClr val="tx1"/>
                </a:solidFill>
                <a:latin typeface="Helvetica" charset="0"/>
                <a:ea typeface="Helvetica" charset="0"/>
                <a:cs typeface="Helvetica" charset="0"/>
              </a:defRPr>
            </a:lvl1pPr>
          </a:lstStyle>
          <a:p>
            <a:pPr lvl="0"/>
            <a:r>
              <a:rPr lang="en-US" dirty="0"/>
              <a:t>Conference Name</a:t>
            </a:r>
          </a:p>
        </p:txBody>
      </p:sp>
      <p:sp>
        <p:nvSpPr>
          <p:cNvPr id="29" name="Text Placeholder 28"/>
          <p:cNvSpPr>
            <a:spLocks noGrp="1"/>
          </p:cNvSpPr>
          <p:nvPr>
            <p:ph type="body" sz="quarter" idx="12" hasCustomPrompt="1"/>
          </p:nvPr>
        </p:nvSpPr>
        <p:spPr>
          <a:xfrm>
            <a:off x="1869279" y="1159764"/>
            <a:ext cx="5405438" cy="703849"/>
          </a:xfrm>
          <a:prstGeom prst="rect">
            <a:avLst/>
          </a:prstGeom>
        </p:spPr>
        <p:txBody>
          <a:bodyPr>
            <a:noAutofit/>
          </a:bodyPr>
          <a:lstStyle>
            <a:lvl1pPr marL="0" indent="0" algn="ctr">
              <a:buFontTx/>
              <a:buNone/>
              <a:defRPr sz="5600" b="1" i="0" baseline="0">
                <a:solidFill>
                  <a:schemeClr val="accent1"/>
                </a:solidFill>
                <a:latin typeface="Helvetica" charset="0"/>
                <a:ea typeface="Helvetica" charset="0"/>
                <a:cs typeface="Helvetica" charset="0"/>
              </a:defRPr>
            </a:lvl1pPr>
          </a:lstStyle>
          <a:p>
            <a:pPr lvl="0"/>
            <a:r>
              <a:rPr lang="en-US" dirty="0"/>
              <a:t>Short name</a:t>
            </a:r>
          </a:p>
        </p:txBody>
      </p:sp>
      <p:pic>
        <p:nvPicPr>
          <p:cNvPr id="11" name="Picture 10"/>
          <p:cNvPicPr>
            <a:picLocks noChangeAspect="1"/>
          </p:cNvPicPr>
          <p:nvPr userDrawn="1"/>
        </p:nvPicPr>
        <p:blipFill rotWithShape="1">
          <a:blip r:embed="rId2"/>
          <a:srcRect l="7208" t="14707" r="73055" b="17317"/>
          <a:stretch/>
        </p:blipFill>
        <p:spPr>
          <a:xfrm>
            <a:off x="121996" y="6142124"/>
            <a:ext cx="379809" cy="648971"/>
          </a:xfrm>
          <a:prstGeom prst="rect">
            <a:avLst/>
          </a:prstGeom>
        </p:spPr>
      </p:pic>
    </p:spTree>
    <p:extLst>
      <p:ext uri="{BB962C8B-B14F-4D97-AF65-F5344CB8AC3E}">
        <p14:creationId xmlns:p14="http://schemas.microsoft.com/office/powerpoint/2010/main" val="203265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Singl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686"/>
            <a:ext cx="8298180" cy="640715"/>
          </a:xfrm>
          <a:prstGeom prst="rect">
            <a:avLst/>
          </a:prstGeom>
        </p:spPr>
        <p:txBody>
          <a:bodyPr/>
          <a:lstStyle>
            <a:lvl1pPr>
              <a:defRPr>
                <a:solidFill>
                  <a:schemeClr val="accent1"/>
                </a:solidFill>
                <a:latin typeface="Helvetica" charset="0"/>
                <a:ea typeface="Helvetica" charset="0"/>
                <a:cs typeface="Helvetica" charset="0"/>
              </a:defRPr>
            </a:lvl1pPr>
          </a:lstStyle>
          <a:p>
            <a:r>
              <a:rPr lang="en-US" dirty="0"/>
              <a:t>Single Column Design</a:t>
            </a:r>
          </a:p>
        </p:txBody>
      </p:sp>
      <p:sp>
        <p:nvSpPr>
          <p:cNvPr id="3" name="Content Placeholder 2"/>
          <p:cNvSpPr>
            <a:spLocks noGrp="1"/>
          </p:cNvSpPr>
          <p:nvPr>
            <p:ph idx="1" hasCustomPrompt="1"/>
          </p:nvPr>
        </p:nvSpPr>
        <p:spPr>
          <a:xfrm>
            <a:off x="628650" y="1097280"/>
            <a:ext cx="8298180" cy="5643413"/>
          </a:xfrm>
          <a:prstGeom prst="rect">
            <a:avLst/>
          </a:prstGeom>
        </p:spPr>
        <p:txBody>
          <a:bodyPr/>
          <a:lstStyle>
            <a:lvl1pPr marL="228600" indent="-228600">
              <a:lnSpc>
                <a:spcPct val="100000"/>
              </a:lnSpc>
              <a:buSzPct val="100000"/>
              <a:buFont typeface="Wingdings" charset="2"/>
              <a:buChar char="§"/>
              <a:defRPr sz="3000" b="0" i="0" baseline="0">
                <a:solidFill>
                  <a:schemeClr val="tx1"/>
                </a:solidFill>
                <a:latin typeface="Calibri Light" charset="0"/>
                <a:ea typeface="Calibri Light" charset="0"/>
                <a:cs typeface="Calibri Light" charset="0"/>
              </a:defRPr>
            </a:lvl1pPr>
            <a:lvl2pPr marL="685800" indent="-228600">
              <a:spcBef>
                <a:spcPts val="1000"/>
              </a:spcBef>
              <a:buSzPct val="100000"/>
              <a:buFont typeface="Arial" charset="0"/>
              <a:buChar char="•"/>
              <a:defRPr sz="2600" b="0" i="0" baseline="0">
                <a:solidFill>
                  <a:schemeClr val="tx1"/>
                </a:solidFill>
                <a:latin typeface="Calibri Light" charset="0"/>
                <a:ea typeface="Calibri Light" charset="0"/>
                <a:cs typeface="Calibri Light" charset="0"/>
              </a:defRPr>
            </a:lvl2pPr>
            <a:lvl3pPr marL="1143000" indent="-228600">
              <a:spcBef>
                <a:spcPts val="1000"/>
              </a:spcBef>
              <a:buFont typeface="Helvetica" charset="0"/>
              <a:buChar char="−"/>
              <a:defRPr sz="2200" b="0" i="0">
                <a:solidFill>
                  <a:schemeClr val="tx1"/>
                </a:solidFill>
                <a:latin typeface="Calibri Light" charset="0"/>
                <a:ea typeface="Calibri Light" charset="0"/>
                <a:cs typeface="Calibri Light" charset="0"/>
              </a:defRPr>
            </a:lvl3pPr>
            <a:lvl4pPr>
              <a:defRPr b="0" i="0" baseline="0">
                <a:solidFill>
                  <a:schemeClr val="tx2"/>
                </a:solidFill>
                <a:latin typeface="Calibri Light" charset="0"/>
                <a:ea typeface="Calibri Light" charset="0"/>
                <a:cs typeface="Calibri Light" charset="0"/>
              </a:defRPr>
            </a:lvl4pPr>
            <a:lvl5pPr>
              <a:defRPr b="0" i="0">
                <a:solidFill>
                  <a:schemeClr val="tx2"/>
                </a:solidFill>
                <a:latin typeface="Calibri Light" charset="0"/>
                <a:ea typeface="Calibri Light" charset="0"/>
                <a:cs typeface="Calibri Light" charset="0"/>
              </a:defRPr>
            </a:lvl5pPr>
          </a:lstStyle>
          <a:p>
            <a:pPr lvl="0"/>
            <a:r>
              <a:rPr lang="en-US" dirty="0"/>
              <a:t> First Level</a:t>
            </a:r>
          </a:p>
          <a:p>
            <a:pPr lvl="1"/>
            <a:r>
              <a:rPr lang="en-US" dirty="0"/>
              <a:t> Second level</a:t>
            </a:r>
          </a:p>
          <a:p>
            <a:pPr lvl="2"/>
            <a:r>
              <a:rPr lang="en-US" dirty="0"/>
              <a:t> Third level</a:t>
            </a:r>
          </a:p>
        </p:txBody>
      </p:sp>
      <p:sp>
        <p:nvSpPr>
          <p:cNvPr id="7" name="Rectangle 6"/>
          <p:cNvSpPr/>
          <p:nvPr userDrawn="1"/>
        </p:nvSpPr>
        <p:spPr>
          <a:xfrm>
            <a:off x="2201" y="0"/>
            <a:ext cx="3429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srgbClr val="000000"/>
              </a:solidFill>
              <a:latin typeface="Calibri"/>
            </a:endParaRPr>
          </a:p>
        </p:txBody>
      </p:sp>
      <p:sp>
        <p:nvSpPr>
          <p:cNvPr id="8" name="Rectangle 7"/>
          <p:cNvSpPr/>
          <p:nvPr userDrawn="1"/>
        </p:nvSpPr>
        <p:spPr>
          <a:xfrm>
            <a:off x="345101" y="0"/>
            <a:ext cx="102870" cy="6858000"/>
          </a:xfrm>
          <a:prstGeom prst="rect">
            <a:avLst/>
          </a:prstGeom>
          <a:solidFill>
            <a:srgbClr val="E7772F"/>
          </a:solidFill>
          <a:ln>
            <a:solidFill>
              <a:srgbClr val="E77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E67830"/>
              </a:solidFill>
              <a:latin typeface="Calibri"/>
            </a:endParaRPr>
          </a:p>
        </p:txBody>
      </p:sp>
      <p:pic>
        <p:nvPicPr>
          <p:cNvPr id="9" name="Picture 8"/>
          <p:cNvPicPr>
            <a:picLocks noChangeAspect="1"/>
          </p:cNvPicPr>
          <p:nvPr userDrawn="1"/>
        </p:nvPicPr>
        <p:blipFill rotWithShape="1">
          <a:blip r:embed="rId2"/>
          <a:srcRect l="7208" t="14707" r="73055" b="17317"/>
          <a:stretch/>
        </p:blipFill>
        <p:spPr>
          <a:xfrm>
            <a:off x="51344" y="6422778"/>
            <a:ext cx="226155" cy="386426"/>
          </a:xfrm>
          <a:prstGeom prst="rect">
            <a:avLst/>
          </a:prstGeom>
        </p:spPr>
      </p:pic>
    </p:spTree>
    <p:extLst>
      <p:ext uri="{BB962C8B-B14F-4D97-AF65-F5344CB8AC3E}">
        <p14:creationId xmlns:p14="http://schemas.microsoft.com/office/powerpoint/2010/main" val="22183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6093D"/>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6093D"/>
              </a:buClr>
              <a:defRPr sz="1800">
                <a:latin typeface="Arial"/>
              </a:defRPr>
            </a:lvl1pPr>
            <a:lvl2pPr>
              <a:buClr>
                <a:srgbClr val="A6093D"/>
              </a:buClr>
              <a:defRPr sz="1800">
                <a:latin typeface="Arial"/>
              </a:defRPr>
            </a:lvl2pPr>
            <a:lvl3pPr>
              <a:buClr>
                <a:srgbClr val="A6093D"/>
              </a:buClr>
              <a:defRPr sz="1800">
                <a:latin typeface="Arial"/>
              </a:defRPr>
            </a:lvl3pPr>
            <a:lvl4pPr>
              <a:buClr>
                <a:srgbClr val="A6093D"/>
              </a:buClr>
              <a:defRPr sz="1800">
                <a:latin typeface="Arial"/>
              </a:defRPr>
            </a:lvl4pPr>
            <a:lvl5pPr>
              <a:buClr>
                <a:srgbClr val="A6093D"/>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6093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6093D"/>
              </a:buClr>
              <a:defRPr sz="1800" b="0" i="0">
                <a:solidFill>
                  <a:schemeClr val="tx1"/>
                </a:solidFill>
                <a:latin typeface="Arial"/>
                <a:cs typeface="Arial"/>
              </a:defRPr>
            </a:lvl1pPr>
            <a:lvl2pPr>
              <a:buClr>
                <a:srgbClr val="A6093D"/>
              </a:buClr>
              <a:defRPr sz="1800" b="0" i="0">
                <a:solidFill>
                  <a:schemeClr val="tx1"/>
                </a:solidFill>
                <a:latin typeface="Arial"/>
                <a:cs typeface="Arial"/>
              </a:defRPr>
            </a:lvl2pPr>
            <a:lvl3pPr>
              <a:buClr>
                <a:srgbClr val="A6093D"/>
              </a:buClr>
              <a:defRPr sz="1800" b="0" i="0">
                <a:solidFill>
                  <a:schemeClr val="tx1"/>
                </a:solidFill>
                <a:latin typeface="Arial"/>
                <a:cs typeface="Arial"/>
              </a:defRPr>
            </a:lvl3pPr>
            <a:lvl4pPr>
              <a:buClr>
                <a:srgbClr val="A6093D"/>
              </a:buClr>
              <a:defRPr sz="1800" b="0" i="0">
                <a:solidFill>
                  <a:schemeClr val="tx1"/>
                </a:solidFill>
                <a:latin typeface="Arial"/>
                <a:cs typeface="Arial"/>
              </a:defRPr>
            </a:lvl4pPr>
            <a:lvl5pPr>
              <a:buClr>
                <a:srgbClr val="A6093D"/>
              </a:buClr>
              <a:defRPr sz="1800" b="0" i="0">
                <a:solidFill>
                  <a:schemeClr val="tx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10" name="Slide Number Placeholder 4"/>
          <p:cNvSpPr>
            <a:spLocks noGrp="1"/>
          </p:cNvSpPr>
          <p:nvPr>
            <p:ph type="sldNum" sz="quarter" idx="12"/>
          </p:nvPr>
        </p:nvSpPr>
        <p:spPr>
          <a:xfrm>
            <a:off x="0" y="637657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413715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6093D"/>
              </a:buClr>
              <a:defRPr sz="2400">
                <a:solidFill>
                  <a:schemeClr val="tx1"/>
                </a:solidFill>
                <a:latin typeface="Arial"/>
              </a:defRPr>
            </a:lvl1pPr>
            <a:lvl2pPr>
              <a:buClr>
                <a:srgbClr val="A6093D"/>
              </a:buClr>
              <a:defRPr sz="2000">
                <a:solidFill>
                  <a:schemeClr val="tx1"/>
                </a:solidFill>
                <a:latin typeface="Arial"/>
              </a:defRPr>
            </a:lvl2pPr>
            <a:lvl3pPr>
              <a:buClr>
                <a:srgbClr val="A6093D"/>
              </a:buClr>
              <a:defRPr sz="1800">
                <a:solidFill>
                  <a:schemeClr val="tx1"/>
                </a:solidFill>
                <a:latin typeface="Arial"/>
              </a:defRPr>
            </a:lvl3pPr>
            <a:lvl4pPr>
              <a:buClr>
                <a:srgbClr val="A6093D"/>
              </a:buClr>
              <a:defRPr sz="1800">
                <a:solidFill>
                  <a:schemeClr val="tx1"/>
                </a:solidFill>
                <a:latin typeface="Arial"/>
              </a:defRPr>
            </a:lvl4pPr>
            <a:lvl5pPr>
              <a:buClr>
                <a:srgbClr val="A6093D"/>
              </a:buClr>
              <a:defRPr sz="1800">
                <a:solidFill>
                  <a:schemeClr val="tx1"/>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
        <p:nvSpPr>
          <p:cNvPr id="7" name="Slide Number Placeholder 4"/>
          <p:cNvSpPr>
            <a:spLocks noGrp="1"/>
          </p:cNvSpPr>
          <p:nvPr>
            <p:ph type="sldNum" sz="quarter" idx="12"/>
          </p:nvPr>
        </p:nvSpPr>
        <p:spPr>
          <a:xfrm>
            <a:off x="0" y="6356350"/>
            <a:ext cx="2133600" cy="365125"/>
          </a:xfrm>
        </p:spPr>
        <p:txBody>
          <a:bodyPr/>
          <a:lstStyle>
            <a:lvl1pPr algn="l">
              <a:defRPr/>
            </a:lvl1pPr>
          </a:lstStyle>
          <a:p>
            <a:fld id="{0A1189FA-E85E-2246-973C-FA5BF0DBB426}" type="slidenum">
              <a:rPr lang="en-US" smtClean="0"/>
              <a:pPr/>
              <a:t>‹#›</a:t>
            </a:fld>
            <a:endParaRPr lang="en-US"/>
          </a:p>
        </p:txBody>
      </p:sp>
    </p:spTree>
    <p:extLst>
      <p:ext uri="{BB962C8B-B14F-4D97-AF65-F5344CB8AC3E}">
        <p14:creationId xmlns:p14="http://schemas.microsoft.com/office/powerpoint/2010/main" val="1186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dirty="0"/>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 id="2147483664" r:id="rId13"/>
    <p:sldLayoutId id="2147483665"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5.png"/><Relationship Id="rId20" Type="http://schemas.openxmlformats.org/officeDocument/2006/relationships/image" Target="../media/image34.jpg"/><Relationship Id="rId21" Type="http://schemas.openxmlformats.org/officeDocument/2006/relationships/image" Target="../media/image35.jpg"/><Relationship Id="rId22" Type="http://schemas.openxmlformats.org/officeDocument/2006/relationships/image" Target="../media/image15.png"/><Relationship Id="rId23" Type="http://schemas.openxmlformats.org/officeDocument/2006/relationships/image" Target="../media/image14.jpg"/><Relationship Id="rId10" Type="http://schemas.openxmlformats.org/officeDocument/2006/relationships/image" Target="../media/image18.jpg"/><Relationship Id="rId11" Type="http://schemas.openxmlformats.org/officeDocument/2006/relationships/image" Target="../media/image26.jpg"/><Relationship Id="rId12" Type="http://schemas.openxmlformats.org/officeDocument/2006/relationships/image" Target="../media/image27.jpg"/><Relationship Id="rId13" Type="http://schemas.openxmlformats.org/officeDocument/2006/relationships/image" Target="../media/image28.jpg"/><Relationship Id="rId14" Type="http://schemas.openxmlformats.org/officeDocument/2006/relationships/image" Target="../media/image29.jpg"/><Relationship Id="rId15" Type="http://schemas.openxmlformats.org/officeDocument/2006/relationships/image" Target="../media/image17.jpe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32.png"/><Relationship Id="rId19" Type="http://schemas.openxmlformats.org/officeDocument/2006/relationships/image" Target="../media/image33.jp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g"/><Relationship Id="rId7" Type="http://schemas.openxmlformats.org/officeDocument/2006/relationships/image" Target="../media/image13.jpeg"/><Relationship Id="rId8" Type="http://schemas.openxmlformats.org/officeDocument/2006/relationships/image" Target="../media/image16.png"/><Relationship Id="rId9" Type="http://schemas.openxmlformats.org/officeDocument/2006/relationships/image" Target="../media/image40.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4.jpg"/><Relationship Id="rId7" Type="http://schemas.openxmlformats.org/officeDocument/2006/relationships/image" Target="../media/image45.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1.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gif"/><Relationship Id="rId6" Type="http://schemas.openxmlformats.org/officeDocument/2006/relationships/image" Target="../media/image52.png"/><Relationship Id="rId7" Type="http://schemas.openxmlformats.org/officeDocument/2006/relationships/image" Target="../media/image53.jpeg"/><Relationship Id="rId8" Type="http://schemas.openxmlformats.org/officeDocument/2006/relationships/image" Target="../media/image54.jpeg"/><Relationship Id="rId9" Type="http://schemas.openxmlformats.org/officeDocument/2006/relationships/image" Target="../media/image55.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jpg"/><Relationship Id="rId7" Type="http://schemas.openxmlformats.org/officeDocument/2006/relationships/image" Target="../media/image59.jpeg"/><Relationship Id="rId8"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png"/><Relationship Id="rId6" Type="http://schemas.openxmlformats.org/officeDocument/2006/relationships/image" Target="../media/image63.emf"/><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8.jp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jp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21.jpg"/><Relationship Id="rId5" Type="http://schemas.openxmlformats.org/officeDocument/2006/relationships/image" Target="../media/image19.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34.jpg"/><Relationship Id="rId5" Type="http://schemas.openxmlformats.org/officeDocument/2006/relationships/image" Target="../media/image74.jpg"/><Relationship Id="rId6" Type="http://schemas.openxmlformats.org/officeDocument/2006/relationships/image" Target="../media/image35.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18.jpg"/><Relationship Id="rId5" Type="http://schemas.openxmlformats.org/officeDocument/2006/relationships/image" Target="../media/image29.jpg"/><Relationship Id="rId6"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15.png"/><Relationship Id="rId5" Type="http://schemas.openxmlformats.org/officeDocument/2006/relationships/image" Target="../media/image74.jpg"/><Relationship Id="rId6" Type="http://schemas.openxmlformats.org/officeDocument/2006/relationships/image" Target="../media/image29.jpg"/><Relationship Id="rId7" Type="http://schemas.openxmlformats.org/officeDocument/2006/relationships/image" Target="../media/image21.jpg"/><Relationship Id="rId8"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17.jpeg"/><Relationship Id="rId5" Type="http://schemas.openxmlformats.org/officeDocument/2006/relationships/image" Target="../media/image29.jpg"/><Relationship Id="rId6" Type="http://schemas.openxmlformats.org/officeDocument/2006/relationships/image" Target="../media/image15.png"/><Relationship Id="rId7" Type="http://schemas.openxmlformats.org/officeDocument/2006/relationships/image" Target="../media/image26.jp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jpg"/><Relationship Id="rId5" Type="http://schemas.openxmlformats.org/officeDocument/2006/relationships/image" Target="../media/image35.jpg"/><Relationship Id="rId6" Type="http://schemas.openxmlformats.org/officeDocument/2006/relationships/image" Target="../media/image75.png"/><Relationship Id="rId7" Type="http://schemas.openxmlformats.org/officeDocument/2006/relationships/image" Target="../media/image76.jp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jpg"/><Relationship Id="rId5" Type="http://schemas.openxmlformats.org/officeDocument/2006/relationships/image" Target="../media/image77.jpeg"/><Relationship Id="rId6" Type="http://schemas.openxmlformats.org/officeDocument/2006/relationships/image" Target="../media/image33.jpg"/><Relationship Id="rId7"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34.jpg"/><Relationship Id="rId5" Type="http://schemas.openxmlformats.org/officeDocument/2006/relationships/image" Target="../media/image14.jpg"/><Relationship Id="rId6" Type="http://schemas.openxmlformats.org/officeDocument/2006/relationships/image" Target="../media/image78.jpg"/><Relationship Id="rId7" Type="http://schemas.openxmlformats.org/officeDocument/2006/relationships/image" Target="../media/image79.jp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hyperlink" Target="https://cra.org/ccc/events/" TargetMode="External"/><Relationship Id="rId4" Type="http://schemas.openxmlformats.org/officeDocument/2006/relationships/hyperlink" Target="http://www.cccblog.org" TargetMode="External"/><Relationship Id="rId1" Type="http://schemas.openxmlformats.org/officeDocument/2006/relationships/slideLayout" Target="../slideLayouts/slideLayout4.xml"/><Relationship Id="rId2" Type="http://schemas.openxmlformats.org/officeDocument/2006/relationships/hyperlink" Target="mailto:adrobnis@cr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3.emf"/><Relationship Id="rId9" Type="http://schemas.openxmlformats.org/officeDocument/2006/relationships/hyperlink" Target="https://www.flaticon.com/authors/zlatko-najdenovski"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eg"/><Relationship Id="rId9" Type="http://schemas.openxmlformats.org/officeDocument/2006/relationships/image" Target="../media/image18.jpg"/><Relationship Id="rId10"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20405"/>
            <a:ext cx="6400800" cy="1752600"/>
          </a:xfrm>
        </p:spPr>
        <p:txBody>
          <a:bodyPr>
            <a:normAutofit/>
          </a:bodyPr>
          <a:lstStyle/>
          <a:p>
            <a:r>
              <a:rPr lang="en-US" sz="1800" dirty="0" smtClean="0">
                <a:solidFill>
                  <a:schemeClr val="bg1">
                    <a:lumMod val="95000"/>
                  </a:schemeClr>
                </a:solidFill>
              </a:rPr>
              <a:t>NSF Presentation  </a:t>
            </a:r>
          </a:p>
          <a:p>
            <a:r>
              <a:rPr lang="en-US" sz="1800" dirty="0" smtClean="0">
                <a:solidFill>
                  <a:schemeClr val="bg1">
                    <a:lumMod val="95000"/>
                  </a:schemeClr>
                </a:solidFill>
              </a:rPr>
              <a:t>November 15</a:t>
            </a:r>
            <a:r>
              <a:rPr lang="en-US" sz="1800" baseline="30000" dirty="0" smtClean="0">
                <a:solidFill>
                  <a:schemeClr val="bg1">
                    <a:lumMod val="95000"/>
                  </a:schemeClr>
                </a:solidFill>
              </a:rPr>
              <a:t>th</a:t>
            </a:r>
            <a:r>
              <a:rPr lang="en-US" sz="1800" dirty="0" smtClean="0">
                <a:solidFill>
                  <a:schemeClr val="bg1">
                    <a:lumMod val="95000"/>
                  </a:schemeClr>
                </a:solidFill>
              </a:rPr>
              <a:t>, 2018</a:t>
            </a:r>
            <a:endParaRPr lang="en-US" sz="1800" dirty="0">
              <a:solidFill>
                <a:schemeClr val="bg1">
                  <a:lumMod val="95000"/>
                </a:schemeClr>
              </a:solidFill>
            </a:endParaRPr>
          </a:p>
        </p:txBody>
      </p:sp>
      <p:sp>
        <p:nvSpPr>
          <p:cNvPr id="2" name="Title 1"/>
          <p:cNvSpPr>
            <a:spLocks noGrp="1"/>
          </p:cNvSpPr>
          <p:nvPr>
            <p:ph type="ctrTitle"/>
          </p:nvPr>
        </p:nvSpPr>
        <p:spPr>
          <a:xfrm>
            <a:off x="0" y="1536717"/>
            <a:ext cx="9144000" cy="849661"/>
          </a:xfrm>
        </p:spPr>
        <p:txBody>
          <a:bodyPr/>
          <a:lstStyle/>
          <a:p>
            <a:r>
              <a:rPr lang="en-US" dirty="0" smtClean="0"/>
              <a:t>The Computing Community Consortium (CCC)</a:t>
            </a:r>
            <a:br>
              <a:rPr lang="en-US" dirty="0" smtClean="0"/>
            </a:br>
            <a:endParaRPr lang="en-US" dirty="0"/>
          </a:p>
        </p:txBody>
      </p:sp>
    </p:spTree>
    <p:extLst>
      <p:ext uri="{BB962C8B-B14F-4D97-AF65-F5344CB8AC3E}">
        <p14:creationId xmlns:p14="http://schemas.microsoft.com/office/powerpoint/2010/main" val="4151615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1429" y="-107918"/>
            <a:ext cx="8229600" cy="1143000"/>
          </a:xfrm>
        </p:spPr>
        <p:txBody>
          <a:bodyPr>
            <a:normAutofit/>
          </a:bodyPr>
          <a:lstStyle/>
          <a:p>
            <a:r>
              <a:rPr lang="en-US" dirty="0"/>
              <a:t>The CCC Council </a:t>
            </a:r>
          </a:p>
        </p:txBody>
      </p:sp>
      <p:sp>
        <p:nvSpPr>
          <p:cNvPr id="3" name="Content Placeholder 2"/>
          <p:cNvSpPr>
            <a:spLocks noGrp="1"/>
          </p:cNvSpPr>
          <p:nvPr>
            <p:ph sz="half" idx="2"/>
          </p:nvPr>
        </p:nvSpPr>
        <p:spPr>
          <a:xfrm>
            <a:off x="-193168" y="613720"/>
            <a:ext cx="4359153" cy="5126177"/>
          </a:xfrm>
        </p:spPr>
        <p:txBody>
          <a:bodyPr>
            <a:normAutofit fontScale="55000" lnSpcReduction="20000"/>
          </a:bodyPr>
          <a:lstStyle/>
          <a:p>
            <a:pPr marL="0" indent="0">
              <a:buNone/>
            </a:pPr>
            <a:r>
              <a:rPr lang="en-US" sz="2300" dirty="0">
                <a:latin typeface="+mn-lt"/>
              </a:rPr>
              <a:t>	</a:t>
            </a:r>
            <a:r>
              <a:rPr lang="en-US" sz="2200" dirty="0">
                <a:latin typeface="+mn-lt"/>
              </a:rPr>
              <a:t>Chair: Mark Hill</a:t>
            </a:r>
          </a:p>
          <a:p>
            <a:pPr marL="0" indent="0">
              <a:buNone/>
            </a:pPr>
            <a:r>
              <a:rPr lang="en-US" sz="2200" dirty="0">
                <a:latin typeface="+mn-lt"/>
                <a:cs typeface="Calibri"/>
              </a:rPr>
              <a:t>	Vice Chair: Liz Bradley</a:t>
            </a:r>
            <a:endParaRPr lang="en-US" sz="2300" dirty="0">
              <a:latin typeface="+mn-lt"/>
              <a:cs typeface="Calibri"/>
            </a:endParaRPr>
          </a:p>
          <a:p>
            <a:pPr marL="0" indent="0">
              <a:buNone/>
            </a:pPr>
            <a:r>
              <a:rPr lang="en-US" sz="2300" dirty="0">
                <a:latin typeface="+mn-lt"/>
                <a:cs typeface="Calibri"/>
              </a:rPr>
              <a:t>	</a:t>
            </a:r>
            <a:r>
              <a:rPr lang="en-US" sz="2200" dirty="0">
                <a:latin typeface="Calibri"/>
                <a:cs typeface="Calibri"/>
              </a:rPr>
              <a:t>Terms ending June 2021</a:t>
            </a:r>
          </a:p>
          <a:p>
            <a:pPr lvl="1">
              <a:buFont typeface="Arial"/>
              <a:buChar char="•"/>
            </a:pPr>
            <a:r>
              <a:rPr lang="en-US" sz="2200" dirty="0">
                <a:latin typeface="Calibri"/>
                <a:cs typeface="Calibri"/>
              </a:rPr>
              <a:t>Ian Foster, University of Chicago</a:t>
            </a:r>
          </a:p>
          <a:p>
            <a:pPr lvl="1">
              <a:buFont typeface="Arial"/>
              <a:buChar char="•"/>
            </a:pPr>
            <a:r>
              <a:rPr lang="en-US" sz="2200" dirty="0" err="1">
                <a:latin typeface="Calibri"/>
                <a:cs typeface="Calibri"/>
              </a:rPr>
              <a:t>Ronitt</a:t>
            </a:r>
            <a:r>
              <a:rPr lang="en-US" sz="2200" dirty="0">
                <a:latin typeface="Calibri"/>
                <a:cs typeface="Calibri"/>
              </a:rPr>
              <a:t> </a:t>
            </a:r>
            <a:r>
              <a:rPr lang="en-US" sz="2200" dirty="0" err="1">
                <a:latin typeface="Calibri"/>
                <a:cs typeface="Calibri"/>
              </a:rPr>
              <a:t>Rubinfeld</a:t>
            </a:r>
            <a:r>
              <a:rPr lang="en-US" sz="2200" dirty="0">
                <a:latin typeface="Calibri"/>
                <a:cs typeface="Calibri"/>
              </a:rPr>
              <a:t>, MIT</a:t>
            </a:r>
          </a:p>
          <a:p>
            <a:pPr lvl="1">
              <a:buFont typeface="Arial"/>
              <a:buChar char="•"/>
            </a:pPr>
            <a:r>
              <a:rPr lang="en-US" sz="2200" dirty="0">
                <a:latin typeface="Calibri"/>
                <a:cs typeface="Calibri"/>
              </a:rPr>
              <a:t>Suresh </a:t>
            </a:r>
            <a:r>
              <a:rPr lang="en-US" sz="2200" dirty="0" err="1">
                <a:latin typeface="Calibri"/>
                <a:cs typeface="Calibri"/>
              </a:rPr>
              <a:t>Venkatasubramanian</a:t>
            </a:r>
            <a:r>
              <a:rPr lang="en-US" sz="2200" dirty="0">
                <a:latin typeface="Calibri"/>
                <a:cs typeface="Calibri"/>
              </a:rPr>
              <a:t>, Utah</a:t>
            </a:r>
          </a:p>
          <a:p>
            <a:pPr lvl="1">
              <a:buFont typeface="Arial"/>
              <a:buChar char="•"/>
            </a:pPr>
            <a:r>
              <a:rPr lang="en-US" sz="2200" dirty="0">
                <a:latin typeface="Calibri"/>
                <a:cs typeface="Calibri"/>
              </a:rPr>
              <a:t>Daniel P. </a:t>
            </a:r>
            <a:r>
              <a:rPr lang="en-US" sz="2200" dirty="0" err="1">
                <a:latin typeface="Calibri"/>
                <a:cs typeface="Calibri"/>
              </a:rPr>
              <a:t>Lopresti</a:t>
            </a:r>
            <a:r>
              <a:rPr lang="en-US" sz="2200" dirty="0">
                <a:latin typeface="Calibri"/>
                <a:cs typeface="Calibri"/>
              </a:rPr>
              <a:t>, Lehigh University</a:t>
            </a:r>
          </a:p>
          <a:p>
            <a:pPr lvl="1">
              <a:buFont typeface="Arial"/>
              <a:buChar char="•"/>
            </a:pPr>
            <a:r>
              <a:rPr lang="en-US" sz="2200" dirty="0">
                <a:latin typeface="Calibri"/>
                <a:cs typeface="Calibri"/>
              </a:rPr>
              <a:t>David C. </a:t>
            </a:r>
            <a:r>
              <a:rPr lang="en-US" sz="2200" dirty="0" err="1">
                <a:latin typeface="Calibri"/>
                <a:cs typeface="Calibri"/>
              </a:rPr>
              <a:t>Parkes</a:t>
            </a:r>
            <a:r>
              <a:rPr lang="en-US" sz="2200" dirty="0">
                <a:latin typeface="Calibri"/>
                <a:cs typeface="Calibri"/>
              </a:rPr>
              <a:t>, Harvard</a:t>
            </a:r>
          </a:p>
          <a:p>
            <a:pPr lvl="1">
              <a:buFont typeface="Arial"/>
              <a:buChar char="•"/>
            </a:pPr>
            <a:r>
              <a:rPr lang="en-US" sz="2200" dirty="0" err="1">
                <a:latin typeface="Calibri"/>
                <a:cs typeface="Calibri"/>
              </a:rPr>
              <a:t>Shwetak</a:t>
            </a:r>
            <a:r>
              <a:rPr lang="en-US" sz="2200" dirty="0">
                <a:latin typeface="Calibri"/>
                <a:cs typeface="Calibri"/>
              </a:rPr>
              <a:t> Patel, Univ. Washington</a:t>
            </a:r>
          </a:p>
          <a:p>
            <a:pPr lvl="1">
              <a:buFont typeface="Arial"/>
              <a:buChar char="•"/>
            </a:pPr>
            <a:endParaRPr lang="en-US" sz="2200" dirty="0">
              <a:latin typeface="Calibri"/>
              <a:cs typeface="Calibri"/>
            </a:endParaRPr>
          </a:p>
          <a:p>
            <a:pPr marL="0" indent="0">
              <a:buNone/>
            </a:pPr>
            <a:r>
              <a:rPr lang="en-US" sz="2200" dirty="0">
                <a:latin typeface="Calibri"/>
                <a:cs typeface="Calibri"/>
              </a:rPr>
              <a:t>	Terms ending June 2020</a:t>
            </a:r>
          </a:p>
          <a:p>
            <a:pPr lvl="1">
              <a:buFont typeface="Arial"/>
              <a:buChar char="•"/>
            </a:pPr>
            <a:r>
              <a:rPr lang="en-US" sz="2200" dirty="0" err="1">
                <a:latin typeface="Calibri"/>
                <a:cs typeface="Calibri"/>
              </a:rPr>
              <a:t>Nadya</a:t>
            </a:r>
            <a:r>
              <a:rPr lang="en-US" sz="2200" dirty="0">
                <a:latin typeface="Calibri"/>
                <a:cs typeface="Calibri"/>
              </a:rPr>
              <a:t> Bliss, Arizona State</a:t>
            </a:r>
          </a:p>
          <a:p>
            <a:pPr lvl="1">
              <a:buFont typeface="Arial"/>
              <a:buChar char="•"/>
            </a:pPr>
            <a:r>
              <a:rPr lang="en-US" sz="2200" dirty="0">
                <a:latin typeface="Calibri"/>
                <a:cs typeface="Calibri"/>
              </a:rPr>
              <a:t>Juliana </a:t>
            </a:r>
            <a:r>
              <a:rPr lang="en-US" sz="2200" dirty="0" err="1">
                <a:latin typeface="Calibri"/>
                <a:cs typeface="Calibri"/>
              </a:rPr>
              <a:t>Freire</a:t>
            </a:r>
            <a:r>
              <a:rPr lang="en-US" sz="2200" dirty="0">
                <a:latin typeface="Calibri"/>
                <a:cs typeface="Calibri"/>
              </a:rPr>
              <a:t>, NYU</a:t>
            </a:r>
          </a:p>
          <a:p>
            <a:pPr lvl="1">
              <a:buFont typeface="Arial"/>
              <a:buChar char="•"/>
            </a:pPr>
            <a:r>
              <a:rPr lang="en-US" sz="2200" dirty="0">
                <a:latin typeface="Calibri"/>
                <a:cs typeface="Calibri"/>
              </a:rPr>
              <a:t>Keith </a:t>
            </a:r>
            <a:r>
              <a:rPr lang="en-US" sz="2200" dirty="0" err="1">
                <a:latin typeface="Calibri"/>
                <a:cs typeface="Calibri"/>
              </a:rPr>
              <a:t>Marzullo</a:t>
            </a:r>
            <a:r>
              <a:rPr lang="en-US" sz="2200" dirty="0">
                <a:latin typeface="Calibri"/>
                <a:cs typeface="Calibri"/>
              </a:rPr>
              <a:t>, Maryland</a:t>
            </a:r>
          </a:p>
          <a:p>
            <a:pPr lvl="1">
              <a:buFont typeface="Arial"/>
              <a:buChar char="•"/>
            </a:pPr>
            <a:r>
              <a:rPr lang="en-US" sz="2200" dirty="0">
                <a:latin typeface="Calibri"/>
                <a:cs typeface="Calibri"/>
              </a:rPr>
              <a:t>Greg Morrisett, Cornell</a:t>
            </a:r>
          </a:p>
          <a:p>
            <a:pPr lvl="1">
              <a:buFont typeface="Arial"/>
              <a:buChar char="•"/>
            </a:pPr>
            <a:r>
              <a:rPr lang="en-US" sz="2200" dirty="0">
                <a:latin typeface="Calibri"/>
                <a:cs typeface="Calibri"/>
              </a:rPr>
              <a:t>Jennifer Rexford, Princeton</a:t>
            </a:r>
          </a:p>
          <a:p>
            <a:pPr lvl="1">
              <a:buFont typeface="Arial"/>
              <a:buChar char="•"/>
            </a:pPr>
            <a:r>
              <a:rPr lang="en-US" sz="2200" dirty="0">
                <a:latin typeface="Calibri"/>
                <a:cs typeface="Calibri"/>
              </a:rPr>
              <a:t>Manuela </a:t>
            </a:r>
            <a:r>
              <a:rPr lang="en-US" sz="2200" dirty="0" err="1">
                <a:latin typeface="Calibri"/>
                <a:cs typeface="Calibri"/>
              </a:rPr>
              <a:t>Veloso</a:t>
            </a:r>
            <a:r>
              <a:rPr lang="en-US" sz="2200" dirty="0">
                <a:latin typeface="Calibri"/>
                <a:cs typeface="Calibri"/>
              </a:rPr>
              <a:t>, Carnegie Mellon</a:t>
            </a:r>
          </a:p>
          <a:p>
            <a:pPr lvl="1">
              <a:buFont typeface="Arial"/>
              <a:buChar char="•"/>
            </a:pPr>
            <a:r>
              <a:rPr lang="en-US" sz="2200" dirty="0">
                <a:latin typeface="Calibri"/>
                <a:cs typeface="Calibri"/>
              </a:rPr>
              <a:t>Ben Zorn, Microsoft Research</a:t>
            </a:r>
          </a:p>
          <a:p>
            <a:pPr marL="0" indent="0">
              <a:spcBef>
                <a:spcPts val="1800"/>
              </a:spcBef>
              <a:buNone/>
            </a:pPr>
            <a:r>
              <a:rPr lang="en-US" sz="2200" dirty="0">
                <a:latin typeface="Calibri"/>
                <a:cs typeface="Calibri"/>
              </a:rPr>
              <a:t>	Terms ending June 2019</a:t>
            </a:r>
          </a:p>
          <a:p>
            <a:pPr lvl="1">
              <a:buFont typeface="Arial"/>
              <a:buChar char="•"/>
            </a:pPr>
            <a:r>
              <a:rPr lang="en-US" sz="2200" dirty="0" err="1">
                <a:latin typeface="Calibri"/>
                <a:cs typeface="Calibri"/>
              </a:rPr>
              <a:t>Sampath</a:t>
            </a:r>
            <a:r>
              <a:rPr lang="en-US" sz="2200" dirty="0">
                <a:latin typeface="Calibri"/>
                <a:cs typeface="Calibri"/>
              </a:rPr>
              <a:t> Kannan, </a:t>
            </a:r>
            <a:r>
              <a:rPr lang="en-US" sz="2200" dirty="0" err="1" smtClean="0">
                <a:latin typeface="Calibri"/>
                <a:cs typeface="Calibri"/>
              </a:rPr>
              <a:t>UPenn</a:t>
            </a:r>
            <a:endParaRPr lang="en-US" sz="2200" dirty="0">
              <a:latin typeface="Calibri"/>
              <a:cs typeface="Calibri"/>
            </a:endParaRPr>
          </a:p>
          <a:p>
            <a:pPr lvl="1">
              <a:buFont typeface="Arial"/>
              <a:buChar char="•"/>
            </a:pPr>
            <a:r>
              <a:rPr lang="en-US" sz="2200" dirty="0">
                <a:latin typeface="Calibri"/>
                <a:cs typeface="Calibri"/>
              </a:rPr>
              <a:t>Maja </a:t>
            </a:r>
            <a:r>
              <a:rPr lang="en-US" sz="2200" dirty="0" err="1">
                <a:latin typeface="Calibri"/>
                <a:cs typeface="Calibri"/>
              </a:rPr>
              <a:t>Mataric</a:t>
            </a:r>
            <a:r>
              <a:rPr lang="en-US" sz="2200" dirty="0">
                <a:latin typeface="Calibri"/>
                <a:cs typeface="Calibri"/>
              </a:rPr>
              <a:t>, USC</a:t>
            </a:r>
          </a:p>
          <a:p>
            <a:pPr lvl="1">
              <a:buFont typeface="Arial"/>
              <a:buChar char="•"/>
            </a:pPr>
            <a:r>
              <a:rPr lang="en-US" sz="2200" dirty="0">
                <a:latin typeface="Calibri"/>
                <a:cs typeface="Calibri"/>
              </a:rPr>
              <a:t>Elizabeth Mynatt, Georgia Tech</a:t>
            </a:r>
          </a:p>
          <a:p>
            <a:pPr lvl="1">
              <a:buFont typeface="Arial"/>
              <a:buChar char="•"/>
            </a:pPr>
            <a:r>
              <a:rPr lang="en-US" sz="2200" dirty="0">
                <a:latin typeface="Calibri"/>
                <a:cs typeface="Calibri"/>
              </a:rPr>
              <a:t>Nina Mishra, Amazon</a:t>
            </a:r>
          </a:p>
          <a:p>
            <a:pPr lvl="1">
              <a:buFont typeface="Arial"/>
              <a:buChar char="•"/>
            </a:pPr>
            <a:r>
              <a:rPr lang="en-US" sz="2200" dirty="0">
                <a:latin typeface="Calibri"/>
                <a:cs typeface="Calibri"/>
              </a:rPr>
              <a:t>Holly </a:t>
            </a:r>
            <a:r>
              <a:rPr lang="en-US" sz="2200" dirty="0" err="1">
                <a:latin typeface="Calibri"/>
                <a:cs typeface="Calibri"/>
              </a:rPr>
              <a:t>Rushmeier</a:t>
            </a:r>
            <a:r>
              <a:rPr lang="en-US" sz="2200" dirty="0">
                <a:latin typeface="Calibri"/>
                <a:cs typeface="Calibri"/>
              </a:rPr>
              <a:t>, Yale</a:t>
            </a:r>
          </a:p>
          <a:p>
            <a:pPr lvl="1">
              <a:buFont typeface="Arial"/>
              <a:buChar char="•"/>
            </a:pPr>
            <a:r>
              <a:rPr lang="en-US" sz="2200" dirty="0">
                <a:latin typeface="Calibri"/>
                <a:cs typeface="Calibri"/>
              </a:rPr>
              <a:t>Kevin Fu, Univ. Michigan	</a:t>
            </a:r>
          </a:p>
          <a:p>
            <a:pPr lvl="1"/>
            <a:endParaRPr lang="en-US" sz="2100" dirty="0">
              <a:latin typeface="+mn-lt"/>
            </a:endParaRPr>
          </a:p>
          <a:p>
            <a:pPr lvl="1"/>
            <a:endParaRPr lang="en-US" sz="2100" dirty="0">
              <a:latin typeface="+mn-lt"/>
            </a:endParaRPr>
          </a:p>
        </p:txBody>
      </p:sp>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6659" y="3176809"/>
            <a:ext cx="984657" cy="1032658"/>
          </a:xfrm>
          <a:prstGeom prst="rect">
            <a:avLst/>
          </a:prstGeom>
        </p:spPr>
      </p:pic>
      <p:pic>
        <p:nvPicPr>
          <p:cNvPr id="4" name="Picture 3" descr="maja mataric.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7702" y="5591716"/>
            <a:ext cx="1049123" cy="1049123"/>
          </a:xfrm>
          <a:prstGeom prst="rect">
            <a:avLst/>
          </a:prstGeom>
        </p:spPr>
      </p:pic>
      <p:pic>
        <p:nvPicPr>
          <p:cNvPr id="6" name="Picture 5" descr="picture-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5754" y="5590377"/>
            <a:ext cx="1024842" cy="1050462"/>
          </a:xfrm>
          <a:prstGeom prst="rect">
            <a:avLst/>
          </a:prstGeom>
        </p:spPr>
      </p:pic>
      <p:pic>
        <p:nvPicPr>
          <p:cNvPr id="7" name="Picture 6" descr="full_Kanna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8176" y="5623336"/>
            <a:ext cx="1030823" cy="1030823"/>
          </a:xfrm>
          <a:prstGeom prst="rect">
            <a:avLst/>
          </a:prstGeom>
        </p:spPr>
      </p:pic>
      <p:pic>
        <p:nvPicPr>
          <p:cNvPr id="14" name="Picture 13" descr="kevin-f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3823" y="5591716"/>
            <a:ext cx="1081540" cy="1076132"/>
          </a:xfrm>
          <a:prstGeom prst="rect">
            <a:avLst/>
          </a:prstGeom>
        </p:spPr>
      </p:pic>
      <p:pic>
        <p:nvPicPr>
          <p:cNvPr id="18" name="Picture 17" descr="Liz-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7313" y="761916"/>
            <a:ext cx="1002655" cy="1032735"/>
          </a:xfrm>
          <a:prstGeom prst="rect">
            <a:avLst/>
          </a:prstGeom>
        </p:spPr>
      </p:pic>
      <p:pic>
        <p:nvPicPr>
          <p:cNvPr id="20" name="Picture 19" descr="Nina headsho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4568" y="5553641"/>
            <a:ext cx="1043146" cy="1100518"/>
          </a:xfrm>
          <a:prstGeom prst="rect">
            <a:avLst/>
          </a:prstGeom>
        </p:spPr>
      </p:pic>
      <p:pic>
        <p:nvPicPr>
          <p:cNvPr id="26" name="Picture 25" descr="loprestiheadshot.jpg"/>
          <p:cNvPicPr>
            <a:picLocks noChangeAspect="1"/>
          </p:cNvPicPr>
          <p:nvPr/>
        </p:nvPicPr>
        <p:blipFill rotWithShape="1">
          <a:blip r:embed="rId10">
            <a:extLst>
              <a:ext uri="{28A0092B-C50C-407E-A947-70E740481C1C}">
                <a14:useLocalDpi xmlns:a14="http://schemas.microsoft.com/office/drawing/2010/main" val="0"/>
              </a:ext>
            </a:extLst>
          </a:blip>
          <a:srcRect b="3204"/>
          <a:stretch/>
        </p:blipFill>
        <p:spPr>
          <a:xfrm>
            <a:off x="4674640" y="3176809"/>
            <a:ext cx="995328" cy="1002655"/>
          </a:xfrm>
          <a:prstGeom prst="rect">
            <a:avLst/>
          </a:prstGeom>
        </p:spPr>
      </p:pic>
      <p:pic>
        <p:nvPicPr>
          <p:cNvPr id="16" name="Picture 15" descr="morrisett3.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5985" y="4438070"/>
            <a:ext cx="960523" cy="984656"/>
          </a:xfrm>
          <a:prstGeom prst="rect">
            <a:avLst/>
          </a:prstGeom>
        </p:spPr>
      </p:pic>
      <p:pic>
        <p:nvPicPr>
          <p:cNvPr id="21" name="Picture 20" descr="Veloso201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16559" y="4438069"/>
            <a:ext cx="984657" cy="984657"/>
          </a:xfrm>
          <a:prstGeom prst="rect">
            <a:avLst/>
          </a:prstGeom>
        </p:spPr>
      </p:pic>
      <p:pic>
        <p:nvPicPr>
          <p:cNvPr id="9" name="Picture 8" descr="juliana-photo.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6167" y="1980139"/>
            <a:ext cx="1036535" cy="1031352"/>
          </a:xfrm>
          <a:prstGeom prst="rect">
            <a:avLst/>
          </a:prstGeom>
        </p:spPr>
      </p:pic>
      <p:pic>
        <p:nvPicPr>
          <p:cNvPr id="10" name="Picture 9" descr="marzullo-keith_1_small.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66144" y="4438071"/>
            <a:ext cx="979757" cy="984656"/>
          </a:xfrm>
          <a:prstGeom prst="rect">
            <a:avLst/>
          </a:prstGeom>
        </p:spPr>
      </p:pic>
      <p:pic>
        <p:nvPicPr>
          <p:cNvPr id="5" name="Picture 4" descr="nadya bliss.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95030" y="1980139"/>
            <a:ext cx="1006186" cy="1032735"/>
          </a:xfrm>
          <a:prstGeom prst="rect">
            <a:avLst/>
          </a:prstGeom>
        </p:spPr>
      </p:pic>
      <p:sp>
        <p:nvSpPr>
          <p:cNvPr id="12" name="Slide Number Placeholder 11"/>
          <p:cNvSpPr>
            <a:spLocks noGrp="1"/>
          </p:cNvSpPr>
          <p:nvPr>
            <p:ph type="sldNum" sz="quarter" idx="4294967295"/>
          </p:nvPr>
        </p:nvSpPr>
        <p:spPr>
          <a:xfrm>
            <a:off x="0" y="6376570"/>
            <a:ext cx="2133600" cy="365125"/>
          </a:xfrm>
          <a:prstGeom prst="rect">
            <a:avLst/>
          </a:prstGeom>
        </p:spPr>
        <p:txBody>
          <a:bodyPr/>
          <a:lstStyle/>
          <a:p>
            <a:fld id="{0A1189FA-E85E-2246-973C-FA5BF0DBB426}" type="slidenum">
              <a:rPr lang="en-US" smtClean="0"/>
              <a:pPr/>
              <a:t>10</a:t>
            </a:fld>
            <a:endParaRPr lang="en-US"/>
          </a:p>
        </p:txBody>
      </p:sp>
      <p:pic>
        <p:nvPicPr>
          <p:cNvPr id="13" name="Picture 12"/>
          <p:cNvPicPr>
            <a:picLocks noChangeAspect="1"/>
          </p:cNvPicPr>
          <p:nvPr/>
        </p:nvPicPr>
        <p:blipFill>
          <a:blip r:embed="rId16"/>
          <a:stretch>
            <a:fillRect/>
          </a:stretch>
        </p:blipFill>
        <p:spPr>
          <a:xfrm>
            <a:off x="3987800" y="1989032"/>
            <a:ext cx="1022459" cy="1022459"/>
          </a:xfrm>
          <a:prstGeom prst="rect">
            <a:avLst/>
          </a:prstGeom>
        </p:spPr>
      </p:pic>
      <p:pic>
        <p:nvPicPr>
          <p:cNvPr id="17" name="Picture 16"/>
          <p:cNvPicPr>
            <a:picLocks noChangeAspect="1"/>
          </p:cNvPicPr>
          <p:nvPr/>
        </p:nvPicPr>
        <p:blipFill>
          <a:blip r:embed="rId17"/>
          <a:stretch>
            <a:fillRect/>
          </a:stretch>
        </p:blipFill>
        <p:spPr>
          <a:xfrm>
            <a:off x="7961727" y="761916"/>
            <a:ext cx="1032735" cy="1032735"/>
          </a:xfrm>
          <a:prstGeom prst="rect">
            <a:avLst/>
          </a:prstGeom>
        </p:spPr>
      </p:pic>
      <p:pic>
        <p:nvPicPr>
          <p:cNvPr id="19" name="Picture 18"/>
          <p:cNvPicPr>
            <a:picLocks noChangeAspect="1"/>
          </p:cNvPicPr>
          <p:nvPr/>
        </p:nvPicPr>
        <p:blipFill>
          <a:blip r:embed="rId18"/>
          <a:stretch>
            <a:fillRect/>
          </a:stretch>
        </p:blipFill>
        <p:spPr>
          <a:xfrm>
            <a:off x="3177374" y="3146806"/>
            <a:ext cx="1002655" cy="1002655"/>
          </a:xfrm>
          <a:prstGeom prst="rect">
            <a:avLst/>
          </a:prstGeom>
        </p:spPr>
      </p:pic>
      <p:pic>
        <p:nvPicPr>
          <p:cNvPr id="8" name="Picture 7" descr="suresh .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56490" y="761916"/>
            <a:ext cx="1032735" cy="1032735"/>
          </a:xfrm>
          <a:prstGeom prst="rect">
            <a:avLst/>
          </a:prstGeom>
        </p:spPr>
      </p:pic>
      <p:pic>
        <p:nvPicPr>
          <p:cNvPr id="15" name="Picture 14" descr="jrex-headshot-e1404194285232-90x90.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66167" y="4438069"/>
            <a:ext cx="984657" cy="984657"/>
          </a:xfrm>
          <a:prstGeom prst="rect">
            <a:avLst/>
          </a:prstGeom>
        </p:spPr>
      </p:pic>
      <p:pic>
        <p:nvPicPr>
          <p:cNvPr id="22" name="Picture 21" descr="BenZorn-MSR2014-e1404194229573-90x90.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67816" y="3213470"/>
            <a:ext cx="1026646" cy="1026646"/>
          </a:xfrm>
          <a:prstGeom prst="rect">
            <a:avLst/>
          </a:prstGeom>
        </p:spPr>
      </p:pic>
      <p:pic>
        <p:nvPicPr>
          <p:cNvPr id="23" name="Picture 22" descr="Beth-headsho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68432" y="5591716"/>
            <a:ext cx="1038735" cy="1049123"/>
          </a:xfrm>
          <a:prstGeom prst="rect">
            <a:avLst/>
          </a:prstGeom>
        </p:spPr>
      </p:pic>
      <p:pic>
        <p:nvPicPr>
          <p:cNvPr id="25" name="Picture 24" descr="markhill2016-medium.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57570" y="761916"/>
            <a:ext cx="1022459" cy="1032735"/>
          </a:xfrm>
          <a:prstGeom prst="rect">
            <a:avLst/>
          </a:prstGeom>
        </p:spPr>
      </p:pic>
      <p:sp>
        <p:nvSpPr>
          <p:cNvPr id="27" name="Rectangle 26"/>
          <p:cNvSpPr/>
          <p:nvPr/>
        </p:nvSpPr>
        <p:spPr>
          <a:xfrm>
            <a:off x="428176" y="5632020"/>
            <a:ext cx="1030823"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867702" y="5591716"/>
            <a:ext cx="1049123" cy="104912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3468432" y="5618700"/>
            <a:ext cx="1038735" cy="10354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905754" y="5590377"/>
            <a:ext cx="1030823" cy="105046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416891" y="5553641"/>
            <a:ext cx="1030823" cy="108719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853823" y="5583597"/>
            <a:ext cx="1081540" cy="108425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177374" y="772512"/>
            <a:ext cx="1002655"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667314" y="772512"/>
            <a:ext cx="998854"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361134" y="772512"/>
            <a:ext cx="1028091"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973528" y="772512"/>
            <a:ext cx="1030823"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979436" y="1990735"/>
            <a:ext cx="1030823"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671879" y="1980139"/>
            <a:ext cx="1030823"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7195031" y="1980139"/>
            <a:ext cx="1006186" cy="103273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180106" y="3146806"/>
            <a:ext cx="999923" cy="100265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674640" y="3176809"/>
            <a:ext cx="991527" cy="100265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356491" y="3206690"/>
            <a:ext cx="964825" cy="10027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973528" y="3217977"/>
            <a:ext cx="1030823" cy="1022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666144" y="4438072"/>
            <a:ext cx="979757" cy="98465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151903" y="4438073"/>
            <a:ext cx="974606" cy="98465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708479" y="4438073"/>
            <a:ext cx="942346" cy="98465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216560" y="4438073"/>
            <a:ext cx="984658" cy="98465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7660"/>
            <a:ext cx="8229600" cy="1143000"/>
          </a:xfrm>
        </p:spPr>
        <p:txBody>
          <a:bodyPr/>
          <a:lstStyle/>
          <a:p>
            <a:r>
              <a:rPr lang="en-US" sz="2800" dirty="0"/>
              <a:t>CRA Staff with CCC responsibilities</a:t>
            </a:r>
            <a:endParaRPr lang="en-US" dirty="0"/>
          </a:p>
        </p:txBody>
      </p:sp>
      <p:sp>
        <p:nvSpPr>
          <p:cNvPr id="6" name="Content Placeholder 5"/>
          <p:cNvSpPr>
            <a:spLocks noGrp="1"/>
          </p:cNvSpPr>
          <p:nvPr>
            <p:ph sz="half" idx="2"/>
          </p:nvPr>
        </p:nvSpPr>
        <p:spPr>
          <a:xfrm>
            <a:off x="475828" y="1270660"/>
            <a:ext cx="4832772" cy="5587340"/>
          </a:xfrm>
          <a:prstGeom prst="rect">
            <a:avLst/>
          </a:prstGeom>
        </p:spPr>
        <p:txBody>
          <a:bodyPr>
            <a:normAutofit/>
          </a:bodyPr>
          <a:lstStyle/>
          <a:p>
            <a:pPr marL="0" indent="0">
              <a:buNone/>
            </a:pPr>
            <a:r>
              <a:rPr lang="en-US" dirty="0">
                <a:latin typeface="Calibri"/>
                <a:cs typeface="Calibri"/>
              </a:rPr>
              <a:t>CCC Director: Ann Drobnis</a:t>
            </a:r>
          </a:p>
          <a:p>
            <a:pPr marL="0" indent="0">
              <a:buNone/>
            </a:pPr>
            <a:r>
              <a:rPr lang="en-US" dirty="0">
                <a:latin typeface="Calibri"/>
                <a:cs typeface="Calibri"/>
              </a:rPr>
              <a:t>CCC Deputy Director: TBD</a:t>
            </a:r>
          </a:p>
          <a:p>
            <a:pPr marL="0" indent="0">
              <a:buNone/>
            </a:pPr>
            <a:r>
              <a:rPr lang="en-US" dirty="0">
                <a:latin typeface="Calibri"/>
                <a:cs typeface="Calibri"/>
              </a:rPr>
              <a:t>Senior Program Associate: Helen Wright</a:t>
            </a:r>
          </a:p>
          <a:p>
            <a:pPr marL="0" indent="0">
              <a:buNone/>
            </a:pPr>
            <a:r>
              <a:rPr lang="en-US" dirty="0">
                <a:latin typeface="Calibri"/>
                <a:cs typeface="Calibri"/>
              </a:rPr>
              <a:t>Program Associate: Khari Douglas</a:t>
            </a:r>
          </a:p>
          <a:p>
            <a:pPr marL="0" indent="0">
              <a:buNone/>
            </a:pPr>
            <a:r>
              <a:rPr lang="en-US" dirty="0">
                <a:solidFill>
                  <a:srgbClr val="000000"/>
                </a:solidFill>
                <a:latin typeface="Calibri"/>
                <a:cs typeface="Calibri"/>
              </a:rPr>
              <a:t>CRA Executive Director: Andy </a:t>
            </a:r>
            <a:r>
              <a:rPr lang="en-US" dirty="0" err="1">
                <a:solidFill>
                  <a:srgbClr val="000000"/>
                </a:solidFill>
                <a:latin typeface="Calibri"/>
                <a:cs typeface="Calibri"/>
              </a:rPr>
              <a:t>Bernat</a:t>
            </a:r>
            <a:endParaRPr lang="en-US" dirty="0">
              <a:solidFill>
                <a:srgbClr val="000000"/>
              </a:solidFill>
              <a:latin typeface="Calibri"/>
              <a:cs typeface="Calibri"/>
            </a:endParaRPr>
          </a:p>
          <a:p>
            <a:pPr marL="0" indent="0">
              <a:buNone/>
            </a:pPr>
            <a:r>
              <a:rPr lang="en-US" dirty="0" smtClean="0">
                <a:latin typeface="Calibri"/>
                <a:cs typeface="Calibri"/>
              </a:rPr>
              <a:t>Additional </a:t>
            </a:r>
            <a:r>
              <a:rPr lang="en-US" dirty="0">
                <a:latin typeface="Calibri"/>
                <a:cs typeface="Calibri"/>
              </a:rPr>
              <a:t>CRA Staff:</a:t>
            </a:r>
          </a:p>
          <a:p>
            <a:pPr lvl="1"/>
            <a:r>
              <a:rPr lang="en-US" dirty="0">
                <a:latin typeface="Calibri"/>
                <a:cs typeface="Calibri"/>
              </a:rPr>
              <a:t>Peter Harsha, Director of Government Affairs</a:t>
            </a:r>
          </a:p>
          <a:p>
            <a:pPr lvl="1"/>
            <a:r>
              <a:rPr lang="en-US" dirty="0">
                <a:latin typeface="Calibri"/>
                <a:cs typeface="Calibri"/>
              </a:rPr>
              <a:t>Sandra Corbett</a:t>
            </a:r>
          </a:p>
          <a:p>
            <a:pPr lvl="1"/>
            <a:r>
              <a:rPr lang="en-US" dirty="0">
                <a:latin typeface="Calibri"/>
                <a:cs typeface="Calibri"/>
              </a:rPr>
              <a:t>Sabrina Jacob</a:t>
            </a:r>
          </a:p>
          <a:p>
            <a:pPr marL="457200" lvl="1" indent="0">
              <a:buNone/>
            </a:pPr>
            <a:endParaRPr lang="en-US" dirty="0">
              <a:latin typeface="+mn-lt"/>
            </a:endParaRPr>
          </a:p>
        </p:txBody>
      </p:sp>
      <p:pic>
        <p:nvPicPr>
          <p:cNvPr id="8" name="Picture 7"/>
          <p:cNvPicPr>
            <a:picLocks noChangeAspect="1"/>
          </p:cNvPicPr>
          <p:nvPr/>
        </p:nvPicPr>
        <p:blipFill>
          <a:blip r:embed="rId3"/>
          <a:stretch>
            <a:fillRect/>
          </a:stretch>
        </p:blipFill>
        <p:spPr>
          <a:xfrm>
            <a:off x="5969232" y="4158302"/>
            <a:ext cx="1251868" cy="1251868"/>
          </a:xfrm>
          <a:prstGeom prst="rect">
            <a:avLst/>
          </a:prstGeom>
        </p:spPr>
      </p:pic>
      <p:pic>
        <p:nvPicPr>
          <p:cNvPr id="9" name="Picture 8"/>
          <p:cNvPicPr>
            <a:picLocks noChangeAspect="1"/>
          </p:cNvPicPr>
          <p:nvPr/>
        </p:nvPicPr>
        <p:blipFill rotWithShape="1">
          <a:blip r:embed="rId4"/>
          <a:srcRect l="5251" t="6257" r="6302" b="6489"/>
          <a:stretch/>
        </p:blipFill>
        <p:spPr>
          <a:xfrm>
            <a:off x="7475526" y="4158302"/>
            <a:ext cx="1255188" cy="1238250"/>
          </a:xfrm>
          <a:prstGeom prst="rect">
            <a:avLst/>
          </a:prstGeom>
        </p:spPr>
      </p:pic>
      <p:grpSp>
        <p:nvGrpSpPr>
          <p:cNvPr id="20" name="Group 19"/>
          <p:cNvGrpSpPr/>
          <p:nvPr/>
        </p:nvGrpSpPr>
        <p:grpSpPr>
          <a:xfrm>
            <a:off x="5953874" y="2721421"/>
            <a:ext cx="1171927" cy="1228280"/>
            <a:chOff x="7413765" y="1110478"/>
            <a:chExt cx="1341373" cy="1335553"/>
          </a:xfrm>
        </p:grpSpPr>
        <p:pic>
          <p:nvPicPr>
            <p:cNvPr id="4" name="Picture 3" descr="Khari_Douglas-Headshot-120x1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3765" y="1114885"/>
              <a:ext cx="1331146" cy="1331146"/>
            </a:xfrm>
            <a:prstGeom prst="rect">
              <a:avLst/>
            </a:prstGeom>
          </p:spPr>
        </p:pic>
        <p:sp>
          <p:nvSpPr>
            <p:cNvPr id="11" name="Rectangle 10"/>
            <p:cNvSpPr/>
            <p:nvPr/>
          </p:nvSpPr>
          <p:spPr>
            <a:xfrm>
              <a:off x="7415998" y="1110478"/>
              <a:ext cx="1339140" cy="133555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5953874" y="4159360"/>
            <a:ext cx="1251868"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29396" y="4159360"/>
            <a:ext cx="1285358" cy="1270000"/>
            <a:chOff x="7469780" y="4360334"/>
            <a:chExt cx="1285358" cy="1270000"/>
          </a:xfrm>
        </p:grpSpPr>
        <p:pic>
          <p:nvPicPr>
            <p:cNvPr id="13" name="Picture 12" descr="Peter-Harsh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9780" y="4360334"/>
              <a:ext cx="1270000" cy="1270000"/>
            </a:xfrm>
            <a:prstGeom prst="rect">
              <a:avLst/>
            </a:prstGeom>
          </p:spPr>
        </p:pic>
        <p:sp>
          <p:nvSpPr>
            <p:cNvPr id="14" name="Rectangle 13"/>
            <p:cNvSpPr/>
            <p:nvPr/>
          </p:nvSpPr>
          <p:spPr>
            <a:xfrm>
              <a:off x="7485138" y="4360334"/>
              <a:ext cx="1270000" cy="127000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7475578" y="4159360"/>
            <a:ext cx="1255136" cy="125081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953874" y="903095"/>
            <a:ext cx="1162992" cy="1543368"/>
            <a:chOff x="3860801" y="4695744"/>
            <a:chExt cx="1333434" cy="1843212"/>
          </a:xfrm>
        </p:grpSpPr>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t="-13454"/>
            <a:stretch/>
          </p:blipFill>
          <p:spPr>
            <a:xfrm>
              <a:off x="3860801" y="4695744"/>
              <a:ext cx="1333434" cy="1823757"/>
            </a:xfrm>
            <a:prstGeom prst="rect">
              <a:avLst/>
            </a:prstGeom>
          </p:spPr>
        </p:pic>
        <p:sp>
          <p:nvSpPr>
            <p:cNvPr id="19" name="Rectangle 18"/>
            <p:cNvSpPr/>
            <p:nvPr/>
          </p:nvSpPr>
          <p:spPr>
            <a:xfrm>
              <a:off x="3860801" y="4916444"/>
              <a:ext cx="1333434" cy="162251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475527" y="2690201"/>
            <a:ext cx="1286595" cy="1259500"/>
            <a:chOff x="6654586" y="4530925"/>
            <a:chExt cx="1430758" cy="1441879"/>
          </a:xfrm>
        </p:grpSpPr>
        <p:pic>
          <p:nvPicPr>
            <p:cNvPr id="22" name="Picture 21" descr="And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4586" y="4542046"/>
              <a:ext cx="1430758" cy="1430758"/>
            </a:xfrm>
            <a:prstGeom prst="rect">
              <a:avLst/>
            </a:prstGeom>
          </p:spPr>
        </p:pic>
        <p:sp>
          <p:nvSpPr>
            <p:cNvPr id="23" name="Rectangle 22"/>
            <p:cNvSpPr/>
            <p:nvPr/>
          </p:nvSpPr>
          <p:spPr>
            <a:xfrm>
              <a:off x="6654586" y="4530925"/>
              <a:ext cx="1430758" cy="14418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4" name="Picture 23" descr="HVW2018.jpg"/>
          <p:cNvPicPr>
            <a:picLocks noChangeAspect="1"/>
          </p:cNvPicPr>
          <p:nvPr/>
        </p:nvPicPr>
        <p:blipFill rotWithShape="1">
          <a:blip r:embed="rId9">
            <a:extLst>
              <a:ext uri="{28A0092B-C50C-407E-A947-70E740481C1C}">
                <a14:useLocalDpi xmlns:a14="http://schemas.microsoft.com/office/drawing/2010/main" val="0"/>
              </a:ext>
            </a:extLst>
          </a:blip>
          <a:srcRect t="1578" b="22836"/>
          <a:stretch/>
        </p:blipFill>
        <p:spPr>
          <a:xfrm>
            <a:off x="7565022" y="1087893"/>
            <a:ext cx="1197100" cy="1358570"/>
          </a:xfrm>
          <a:prstGeom prst="rect">
            <a:avLst/>
          </a:prstGeom>
          <a:ln w="28575" cmpd="sng">
            <a:solidFill>
              <a:srgbClr val="A6093D"/>
            </a:solidFill>
          </a:ln>
        </p:spPr>
      </p:pic>
    </p:spTree>
    <p:extLst>
      <p:ext uri="{BB962C8B-B14F-4D97-AF65-F5344CB8AC3E}">
        <p14:creationId xmlns:p14="http://schemas.microsoft.com/office/powerpoint/2010/main" val="38421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Goals For CCC </a:t>
            </a:r>
            <a:endParaRPr lang="en-US" dirty="0"/>
          </a:p>
        </p:txBody>
      </p:sp>
      <p:sp>
        <p:nvSpPr>
          <p:cNvPr id="3" name="Content Placeholder 2"/>
          <p:cNvSpPr>
            <a:spLocks noGrp="1"/>
          </p:cNvSpPr>
          <p:nvPr>
            <p:ph sz="half" idx="2"/>
          </p:nvPr>
        </p:nvSpPr>
        <p:spPr>
          <a:xfrm>
            <a:off x="457200" y="1417638"/>
            <a:ext cx="8229600" cy="4998023"/>
          </a:xfrm>
        </p:spPr>
        <p:txBody>
          <a:bodyPr>
            <a:normAutofit fontScale="92500" lnSpcReduction="20000"/>
          </a:bodyPr>
          <a:lstStyle/>
          <a:p>
            <a:pPr marL="457200" lvl="0" indent="-457200">
              <a:lnSpc>
                <a:spcPct val="120000"/>
              </a:lnSpc>
              <a:buFont typeface="+mj-lt"/>
              <a:buAutoNum type="arabicPeriod"/>
            </a:pPr>
            <a:r>
              <a:rPr lang="en-US" b="1" dirty="0">
                <a:latin typeface="+mn-lt"/>
                <a:ea typeface="Palatino" charset="0"/>
                <a:cs typeface="Palatino" charset="0"/>
              </a:rPr>
              <a:t>Bring the computing research community together to envision audacious research challenges</a:t>
            </a:r>
            <a:r>
              <a:rPr lang="en-US" dirty="0">
                <a:latin typeface="+mn-lt"/>
                <a:ea typeface="Palatino" charset="0"/>
                <a:cs typeface="Palatino" charset="0"/>
              </a:rPr>
              <a:t>, and to articulate concrete pathways to enable pursuit of these challenges</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smtClean="0">
              <a:latin typeface="+mn-lt"/>
              <a:ea typeface="Palatino" charset="0"/>
              <a:cs typeface="Palatino" charset="0"/>
            </a:endParaRPr>
          </a:p>
          <a:p>
            <a:pPr marL="457200" lvl="0" indent="-457200">
              <a:lnSpc>
                <a:spcPct val="120000"/>
              </a:lnSpc>
              <a:buFont typeface="+mj-lt"/>
              <a:buAutoNum type="arabicPeriod"/>
            </a:pPr>
            <a:r>
              <a:rPr lang="en-US" b="1" dirty="0" smtClean="0">
                <a:latin typeface="+mn-lt"/>
                <a:ea typeface="Palatino" charset="0"/>
                <a:cs typeface="Palatino" charset="0"/>
              </a:rPr>
              <a:t>Communicate</a:t>
            </a:r>
            <a:r>
              <a:rPr lang="en-US" dirty="0" smtClean="0">
                <a:latin typeface="+mn-lt"/>
                <a:ea typeface="Palatino" charset="0"/>
                <a:cs typeface="Palatino" charset="0"/>
              </a:rPr>
              <a:t> these challenges and opportunities to the broader national community.</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smtClean="0">
                <a:latin typeface="+mn-lt"/>
                <a:ea typeface="Palatino" charset="0"/>
                <a:cs typeface="Palatino" charset="0"/>
              </a:rPr>
              <a:t>Facilitate </a:t>
            </a:r>
            <a:r>
              <a:rPr lang="en-US" b="1" dirty="0">
                <a:latin typeface="+mn-lt"/>
                <a:ea typeface="Palatino" charset="0"/>
                <a:cs typeface="Palatino" charset="0"/>
              </a:rPr>
              <a:t>investment</a:t>
            </a:r>
            <a:r>
              <a:rPr lang="en-US" dirty="0">
                <a:latin typeface="+mn-lt"/>
                <a:ea typeface="Palatino" charset="0"/>
                <a:cs typeface="Palatino" charset="0"/>
              </a:rPr>
              <a:t> in these research challenges </a:t>
            </a:r>
            <a:r>
              <a:rPr lang="en-US" b="1" dirty="0">
                <a:latin typeface="+mn-lt"/>
                <a:ea typeface="Palatino" charset="0"/>
                <a:cs typeface="Palatino" charset="0"/>
              </a:rPr>
              <a:t>by </a:t>
            </a:r>
            <a:r>
              <a:rPr lang="en-US" b="1" dirty="0" smtClean="0">
                <a:latin typeface="+mn-lt"/>
                <a:ea typeface="Palatino" charset="0"/>
                <a:cs typeface="Palatino" charset="0"/>
              </a:rPr>
              <a:t>key stakeholders</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a:latin typeface="+mn-lt"/>
                <a:ea typeface="Palatino" charset="0"/>
                <a:cs typeface="Palatino" charset="0"/>
              </a:rPr>
              <a:t>Inculcate</a:t>
            </a:r>
            <a:r>
              <a:rPr lang="en-US" dirty="0">
                <a:latin typeface="+mn-lt"/>
                <a:ea typeface="Palatino" charset="0"/>
                <a:cs typeface="Palatino" charset="0"/>
              </a:rPr>
              <a:t> values of </a:t>
            </a:r>
            <a:r>
              <a:rPr lang="en-US" b="1" dirty="0">
                <a:latin typeface="+mn-lt"/>
                <a:ea typeface="Palatino" charset="0"/>
                <a:cs typeface="Palatino" charset="0"/>
              </a:rPr>
              <a:t>leadership</a:t>
            </a:r>
            <a:r>
              <a:rPr lang="en-US" dirty="0">
                <a:latin typeface="+mn-lt"/>
                <a:ea typeface="Palatino" charset="0"/>
                <a:cs typeface="Palatino" charset="0"/>
              </a:rPr>
              <a:t> and service by the computing research community</a:t>
            </a:r>
            <a:r>
              <a:rPr lang="en-US" dirty="0" smtClean="0">
                <a:latin typeface="+mn-lt"/>
                <a:ea typeface="Palatino" charset="0"/>
                <a:cs typeface="Palatino" charset="0"/>
              </a:rPr>
              <a:t>.</a:t>
            </a:r>
          </a:p>
          <a:p>
            <a:pPr marL="457200" lvl="0" indent="-457200">
              <a:lnSpc>
                <a:spcPct val="120000"/>
              </a:lnSpc>
              <a:buFont typeface="+mj-lt"/>
              <a:buAutoNum type="arabicPeriod"/>
            </a:pPr>
            <a:endParaRPr lang="en-US" sz="1300" dirty="0">
              <a:latin typeface="+mn-lt"/>
              <a:ea typeface="Palatino" charset="0"/>
              <a:cs typeface="Palatino" charset="0"/>
            </a:endParaRPr>
          </a:p>
          <a:p>
            <a:pPr marL="457200" lvl="0" indent="-457200">
              <a:lnSpc>
                <a:spcPct val="120000"/>
              </a:lnSpc>
              <a:buFont typeface="+mj-lt"/>
              <a:buAutoNum type="arabicPeriod"/>
            </a:pPr>
            <a:r>
              <a:rPr lang="en-US" b="1" dirty="0">
                <a:latin typeface="+mn-lt"/>
                <a:ea typeface="Palatino" charset="0"/>
                <a:cs typeface="Palatino" charset="0"/>
              </a:rPr>
              <a:t>Inform</a:t>
            </a:r>
            <a:r>
              <a:rPr lang="en-US" dirty="0">
                <a:latin typeface="+mn-lt"/>
                <a:ea typeface="Palatino" charset="0"/>
                <a:cs typeface="Palatino" charset="0"/>
              </a:rPr>
              <a:t> </a:t>
            </a:r>
            <a:r>
              <a:rPr lang="en-US" b="1" dirty="0">
                <a:latin typeface="+mn-lt"/>
                <a:ea typeface="Palatino" charset="0"/>
                <a:cs typeface="Palatino" charset="0"/>
              </a:rPr>
              <a:t>and influence early career researchers </a:t>
            </a:r>
            <a:r>
              <a:rPr lang="en-US" dirty="0">
                <a:latin typeface="+mn-lt"/>
                <a:ea typeface="Palatino" charset="0"/>
                <a:cs typeface="Palatino" charset="0"/>
              </a:rPr>
              <a:t>to </a:t>
            </a:r>
            <a:r>
              <a:rPr lang="en-US" dirty="0" smtClean="0">
                <a:latin typeface="+mn-lt"/>
                <a:ea typeface="Palatino" charset="0"/>
                <a:cs typeface="Palatino" charset="0"/>
              </a:rPr>
              <a:t/>
            </a:r>
            <a:br>
              <a:rPr lang="en-US" dirty="0" smtClean="0">
                <a:latin typeface="+mn-lt"/>
                <a:ea typeface="Palatino" charset="0"/>
                <a:cs typeface="Palatino" charset="0"/>
              </a:rPr>
            </a:br>
            <a:r>
              <a:rPr lang="en-US" dirty="0" smtClean="0">
                <a:latin typeface="+mn-lt"/>
                <a:ea typeface="Palatino" charset="0"/>
                <a:cs typeface="Palatino" charset="0"/>
              </a:rPr>
              <a:t>engage </a:t>
            </a:r>
            <a:r>
              <a:rPr lang="en-US" dirty="0">
                <a:latin typeface="+mn-lt"/>
                <a:ea typeface="Palatino" charset="0"/>
                <a:cs typeface="Palatino" charset="0"/>
              </a:rPr>
              <a:t>in these community-led research challenges</a:t>
            </a:r>
            <a:r>
              <a:rPr lang="en-US" dirty="0" smtClean="0">
                <a:latin typeface="+mn-lt"/>
                <a:ea typeface="Palatino" charset="0"/>
                <a:cs typeface="Palatino" charset="0"/>
              </a:rPr>
              <a:t>.</a:t>
            </a:r>
            <a:endParaRPr lang="en-US" dirty="0">
              <a:latin typeface="+mn-lt"/>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12</a:t>
            </a:fld>
            <a:endParaRPr lang="en-US"/>
          </a:p>
        </p:txBody>
      </p:sp>
    </p:spTree>
    <p:extLst>
      <p:ext uri="{BB962C8B-B14F-4D97-AF65-F5344CB8AC3E}">
        <p14:creationId xmlns:p14="http://schemas.microsoft.com/office/powerpoint/2010/main" val="167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Desired Outcomes</a:t>
            </a:r>
            <a:endParaRPr lang="en-US" dirty="0"/>
          </a:p>
        </p:txBody>
      </p:sp>
      <p:sp>
        <p:nvSpPr>
          <p:cNvPr id="3" name="Content Placeholder 2"/>
          <p:cNvSpPr>
            <a:spLocks noGrp="1"/>
          </p:cNvSpPr>
          <p:nvPr>
            <p:ph sz="half" idx="2"/>
          </p:nvPr>
        </p:nvSpPr>
        <p:spPr>
          <a:xfrm>
            <a:off x="457200" y="1232703"/>
            <a:ext cx="8229600" cy="5440362"/>
          </a:xfrm>
        </p:spPr>
        <p:txBody>
          <a:bodyPr>
            <a:normAutofit/>
          </a:bodyPr>
          <a:lstStyle/>
          <a:p>
            <a:pPr marL="457200" lvl="0" indent="-457200">
              <a:buFont typeface="+mj-lt"/>
              <a:buAutoNum type="arabicPeriod"/>
            </a:pPr>
            <a:r>
              <a:rPr lang="en-US" sz="2000" b="1" dirty="0">
                <a:latin typeface="+mn-lt"/>
                <a:ea typeface="Palatino" charset="0"/>
                <a:cs typeface="Palatino" charset="0"/>
              </a:rPr>
              <a:t>Create broad awareness of the role computing research will play in future science and technology advances</a:t>
            </a:r>
            <a:r>
              <a:rPr lang="en-US" sz="2000" dirty="0">
                <a:latin typeface="+mn-lt"/>
                <a:ea typeface="Palatino" charset="0"/>
                <a:cs typeface="Palatino" charset="0"/>
              </a:rPr>
              <a:t> within federal agencies, philanthropic organizations, and industry through concrete examples and products</a:t>
            </a:r>
            <a:r>
              <a:rPr lang="en-US" sz="2000" dirty="0" smtClean="0">
                <a:latin typeface="+mn-lt"/>
                <a:ea typeface="Palatino" charset="0"/>
                <a:cs typeface="Palatino" charset="0"/>
              </a:rPr>
              <a:t>.</a:t>
            </a:r>
            <a:br>
              <a:rPr lang="en-US" sz="2000" dirty="0" smtClean="0">
                <a:latin typeface="+mn-lt"/>
                <a:ea typeface="Palatino" charset="0"/>
                <a:cs typeface="Palatino" charset="0"/>
              </a:rPr>
            </a:br>
            <a:endParaRPr lang="en-US" sz="1200" dirty="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Facilitate broad engagement of the computing research community</a:t>
            </a:r>
            <a:r>
              <a:rPr lang="en-US" sz="2000" dirty="0" smtClean="0">
                <a:latin typeface="+mn-lt"/>
                <a:ea typeface="Palatino" charset="0"/>
                <a:cs typeface="Palatino" charset="0"/>
              </a:rPr>
              <a:t> in identifying and articulating new directions for computing research, in shaping priorities for those new directions, and in responding to existing opportunities in the computing research ecosystem.</a:t>
            </a:r>
            <a:br>
              <a:rPr lang="en-US" sz="2000" dirty="0" smtClean="0">
                <a:latin typeface="+mn-lt"/>
                <a:ea typeface="Palatino" charset="0"/>
                <a:cs typeface="Palatino" charset="0"/>
              </a:rPr>
            </a:b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Create high-impact tangible resources</a:t>
            </a:r>
            <a:r>
              <a:rPr lang="en-US" sz="2000" dirty="0" smtClean="0">
                <a:latin typeface="+mn-lt"/>
                <a:ea typeface="Palatino" charset="0"/>
                <a:cs typeface="Palatino" charset="0"/>
              </a:rPr>
              <a:t> that inform stakeholders as to the current and potential impact of computing research.</a:t>
            </a:r>
          </a:p>
          <a:p>
            <a:pPr lvl="0">
              <a:buFont typeface="+mj-lt"/>
              <a:buAutoNum type="arabicPeriod"/>
            </a:pP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Sustain the CCC</a:t>
            </a:r>
            <a:r>
              <a:rPr lang="en-US" sz="2000" dirty="0" smtClean="0">
                <a:latin typeface="+mn-lt"/>
                <a:ea typeface="Palatino" charset="0"/>
                <a:cs typeface="Palatino" charset="0"/>
              </a:rPr>
              <a:t> as a widely accepted catalyst and voice for the computing research community.</a:t>
            </a:r>
            <a:br>
              <a:rPr lang="en-US" sz="2000" dirty="0" smtClean="0">
                <a:latin typeface="+mn-lt"/>
                <a:ea typeface="Palatino" charset="0"/>
                <a:cs typeface="Palatino" charset="0"/>
              </a:rPr>
            </a:br>
            <a:endParaRPr lang="en-US" sz="1200" dirty="0" smtClean="0">
              <a:latin typeface="+mn-lt"/>
              <a:ea typeface="Palatino" charset="0"/>
              <a:cs typeface="Palatino" charset="0"/>
            </a:endParaRPr>
          </a:p>
          <a:p>
            <a:pPr marL="457200" lvl="0" indent="-457200">
              <a:buFont typeface="+mj-lt"/>
              <a:buAutoNum type="arabicPeriod"/>
            </a:pPr>
            <a:r>
              <a:rPr lang="en-US" sz="2000" b="1" dirty="0" smtClean="0">
                <a:latin typeface="+mn-lt"/>
                <a:ea typeface="Palatino" charset="0"/>
                <a:cs typeface="Palatino" charset="0"/>
              </a:rPr>
              <a:t>Grow leadership and community capacity</a:t>
            </a:r>
            <a:r>
              <a:rPr lang="en-US" sz="2000" dirty="0" smtClean="0">
                <a:latin typeface="+mn-lt"/>
                <a:ea typeface="Palatino" charset="0"/>
                <a:cs typeface="Palatino" charset="0"/>
              </a:rPr>
              <a:t> to engage in and respond to national science policy needs. </a:t>
            </a:r>
          </a:p>
          <a:p>
            <a:pPr marL="457200" indent="-457200">
              <a:buFont typeface="+mj-lt"/>
              <a:buAutoNum type="arabicPeriod"/>
            </a:pPr>
            <a:endParaRPr lang="en-US" sz="2000" dirty="0">
              <a:latin typeface="+mn-lt"/>
              <a:ea typeface="Palatino" charset="0"/>
              <a:cs typeface="Palatino" charset="0"/>
            </a:endParaRPr>
          </a:p>
        </p:txBody>
      </p:sp>
      <p:sp>
        <p:nvSpPr>
          <p:cNvPr id="5" name="Slide Number Placeholder 4"/>
          <p:cNvSpPr>
            <a:spLocks noGrp="1"/>
          </p:cNvSpPr>
          <p:nvPr>
            <p:ph type="sldNum" sz="quarter" idx="12"/>
          </p:nvPr>
        </p:nvSpPr>
        <p:spPr/>
        <p:txBody>
          <a:bodyPr/>
          <a:lstStyle/>
          <a:p>
            <a:fld id="{0A1189FA-E85E-2246-973C-FA5BF0DBB426}" type="slidenum">
              <a:rPr lang="en-US" smtClean="0"/>
              <a:pPr/>
              <a:t>13</a:t>
            </a:fld>
            <a:endParaRPr lang="en-US"/>
          </a:p>
        </p:txBody>
      </p:sp>
    </p:spTree>
    <p:extLst>
      <p:ext uri="{BB962C8B-B14F-4D97-AF65-F5344CB8AC3E}">
        <p14:creationId xmlns:p14="http://schemas.microsoft.com/office/powerpoint/2010/main" val="147589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sz="half" idx="2"/>
          </p:nvPr>
        </p:nvSpPr>
        <p:spPr/>
        <p:txBody>
          <a:bodyPr>
            <a:normAutofit/>
          </a:bodyPr>
          <a:lstStyle/>
          <a:p>
            <a:pPr marL="457200" indent="-457200">
              <a:buFont typeface="+mj-lt"/>
              <a:buAutoNum type="arabicPeriod"/>
            </a:pPr>
            <a:r>
              <a:rPr lang="en-US" dirty="0" smtClean="0">
                <a:latin typeface="Calibri"/>
                <a:cs typeface="Calibri"/>
              </a:rPr>
              <a:t>Big Picture</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Context, Members, Goals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b="1" dirty="0" smtClean="0">
                <a:latin typeface="Calibri"/>
                <a:cs typeface="Calibri"/>
              </a:rPr>
              <a:t>Longitudinal Activities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Ongoing Work</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Discussion</a:t>
            </a:r>
            <a:endParaRPr lang="en-US" dirty="0" smtClean="0"/>
          </a:p>
          <a:p>
            <a:pPr lvl="1"/>
            <a:endParaRPr lang="en-US" dirty="0" smtClean="0"/>
          </a:p>
        </p:txBody>
      </p:sp>
    </p:spTree>
    <p:extLst>
      <p:ext uri="{BB962C8B-B14F-4D97-AF65-F5344CB8AC3E}">
        <p14:creationId xmlns:p14="http://schemas.microsoft.com/office/powerpoint/2010/main" val="2584443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half" idx="2"/>
          </p:nvPr>
        </p:nvSpPr>
        <p:spPr>
          <a:xfrm>
            <a:off x="457200" y="1215845"/>
            <a:ext cx="8229600" cy="4935661"/>
          </a:xfrm>
        </p:spPr>
        <p:txBody>
          <a:bodyPr>
            <a:noAutofit/>
          </a:bodyPr>
          <a:lstStyle/>
          <a:p>
            <a:pPr marL="0" lvl="0" indent="0">
              <a:buNone/>
            </a:pPr>
            <a:r>
              <a:rPr lang="en-US" sz="2000" dirty="0" smtClean="0">
                <a:latin typeface="+mn-lt"/>
              </a:rPr>
              <a:t>Events for the Community</a:t>
            </a:r>
          </a:p>
          <a:p>
            <a:pPr lvl="1"/>
            <a:r>
              <a:rPr lang="en-US" dirty="0" smtClean="0">
                <a:latin typeface="+mn-lt"/>
              </a:rPr>
              <a:t>Visioning Workshops</a:t>
            </a:r>
          </a:p>
          <a:p>
            <a:pPr lvl="1"/>
            <a:r>
              <a:rPr lang="en-US" dirty="0" smtClean="0">
                <a:latin typeface="+mn-lt"/>
              </a:rPr>
              <a:t>Blue Sky Ideas Conference Tracks</a:t>
            </a:r>
          </a:p>
          <a:p>
            <a:pPr lvl="1"/>
            <a:endParaRPr lang="en-US" sz="1000" dirty="0" smtClean="0">
              <a:latin typeface="+mn-lt"/>
            </a:endParaRPr>
          </a:p>
          <a:p>
            <a:pPr marL="0" indent="0">
              <a:buNone/>
            </a:pPr>
            <a:r>
              <a:rPr lang="en-US" sz="2000" dirty="0" smtClean="0">
                <a:latin typeface="+mn-lt"/>
              </a:rPr>
              <a:t>Aligning with National Priorities </a:t>
            </a:r>
          </a:p>
          <a:p>
            <a:pPr lvl="1"/>
            <a:r>
              <a:rPr lang="en-US" dirty="0" smtClean="0">
                <a:latin typeface="+mn-lt"/>
              </a:rPr>
              <a:t>Short Reports / White Papers</a:t>
            </a:r>
          </a:p>
          <a:p>
            <a:pPr lvl="1"/>
            <a:r>
              <a:rPr lang="en-US" dirty="0" smtClean="0">
                <a:latin typeface="+mn-lt"/>
              </a:rPr>
              <a:t>Task Forces</a:t>
            </a:r>
          </a:p>
          <a:p>
            <a:pPr lvl="1"/>
            <a:endParaRPr lang="en-US" sz="1000" dirty="0" smtClean="0">
              <a:latin typeface="+mn-lt"/>
            </a:endParaRPr>
          </a:p>
          <a:p>
            <a:pPr marL="0" lvl="0" indent="0">
              <a:buNone/>
            </a:pPr>
            <a:r>
              <a:rPr lang="en-US" sz="2000" dirty="0" smtClean="0">
                <a:latin typeface="+mn-lt"/>
              </a:rPr>
              <a:t>Website Features</a:t>
            </a:r>
          </a:p>
          <a:p>
            <a:pPr lvl="1"/>
            <a:r>
              <a:rPr lang="en-US" dirty="0" smtClean="0">
                <a:latin typeface="+mn-lt"/>
              </a:rPr>
              <a:t>CCC Blog (http://</a:t>
            </a:r>
            <a:r>
              <a:rPr lang="en-US" dirty="0" err="1" smtClean="0">
                <a:latin typeface="+mn-lt"/>
              </a:rPr>
              <a:t>cccblog.org</a:t>
            </a:r>
            <a:r>
              <a:rPr lang="en-US" dirty="0" smtClean="0">
                <a:latin typeface="+mn-lt"/>
              </a:rPr>
              <a:t>)</a:t>
            </a:r>
          </a:p>
          <a:p>
            <a:pPr lvl="1"/>
            <a:r>
              <a:rPr lang="en-US" dirty="0" smtClean="0">
                <a:latin typeface="+mn-lt"/>
              </a:rPr>
              <a:t>Great Innovative Ideas</a:t>
            </a:r>
          </a:p>
          <a:p>
            <a:pPr lvl="1"/>
            <a:endParaRPr lang="en-US" sz="1000" dirty="0" smtClean="0">
              <a:latin typeface="+mn-lt"/>
            </a:endParaRPr>
          </a:p>
          <a:p>
            <a:pPr marL="0" indent="0">
              <a:buNone/>
            </a:pPr>
            <a:r>
              <a:rPr lang="en-US" sz="2000" dirty="0" smtClean="0">
                <a:latin typeface="+mn-lt"/>
              </a:rPr>
              <a:t>Leadership Opportunities</a:t>
            </a:r>
          </a:p>
          <a:p>
            <a:pPr lvl="1"/>
            <a:r>
              <a:rPr lang="en-US" dirty="0" smtClean="0">
                <a:latin typeface="+mn-lt"/>
              </a:rPr>
              <a:t>Industry – Academic Collaborations</a:t>
            </a:r>
          </a:p>
          <a:p>
            <a:pPr lvl="1"/>
            <a:r>
              <a:rPr lang="en-US" dirty="0" smtClean="0">
                <a:latin typeface="+mn-lt"/>
              </a:rPr>
              <a:t>Leadership in Science Policy Institute (LiSPI)</a:t>
            </a:r>
            <a:endParaRPr lang="en-US" dirty="0">
              <a:latin typeface="+mn-lt"/>
            </a:endParaRPr>
          </a:p>
        </p:txBody>
      </p:sp>
    </p:spTree>
    <p:extLst>
      <p:ext uri="{BB962C8B-B14F-4D97-AF65-F5344CB8AC3E}">
        <p14:creationId xmlns:p14="http://schemas.microsoft.com/office/powerpoint/2010/main" val="12317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81486" y="5801739"/>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Visioning: Processes</a:t>
            </a:r>
          </a:p>
        </p:txBody>
      </p:sp>
      <p:sp>
        <p:nvSpPr>
          <p:cNvPr id="6" name="Content Placeholder 5"/>
          <p:cNvSpPr>
            <a:spLocks noGrp="1"/>
          </p:cNvSpPr>
          <p:nvPr>
            <p:ph sz="half" idx="2"/>
          </p:nvPr>
        </p:nvSpPr>
        <p:spPr>
          <a:xfrm>
            <a:off x="457200" y="1316681"/>
            <a:ext cx="8229600" cy="4115789"/>
          </a:xfrm>
          <a:prstGeom prst="rect">
            <a:avLst/>
          </a:prstGeom>
        </p:spPr>
        <p:txBody>
          <a:bodyPr/>
          <a:lstStyle/>
          <a:p>
            <a:r>
              <a:rPr lang="en-US" dirty="0">
                <a:latin typeface="+mn-lt"/>
                <a:ea typeface="Palatino" charset="0"/>
                <a:cs typeface="Palatino" charset="0"/>
              </a:rPr>
              <a:t>Periodic RFP for c</a:t>
            </a:r>
            <a:r>
              <a:rPr lang="en-US" dirty="0" smtClean="0">
                <a:latin typeface="+mn-lt"/>
                <a:ea typeface="Palatino" charset="0"/>
                <a:cs typeface="Palatino" charset="0"/>
              </a:rPr>
              <a:t>ommunity-initiated </a:t>
            </a:r>
            <a:r>
              <a:rPr lang="en-US" dirty="0">
                <a:latin typeface="+mn-lt"/>
                <a:ea typeface="Palatino" charset="0"/>
                <a:cs typeface="Palatino" charset="0"/>
              </a:rPr>
              <a:t>a</a:t>
            </a:r>
            <a:r>
              <a:rPr lang="en-US" dirty="0" smtClean="0">
                <a:latin typeface="+mn-lt"/>
                <a:ea typeface="Palatino" charset="0"/>
                <a:cs typeface="Palatino" charset="0"/>
              </a:rPr>
              <a:t>ctivities</a:t>
            </a:r>
            <a:endParaRPr lang="en-US" dirty="0">
              <a:latin typeface="+mn-lt"/>
              <a:ea typeface="Palatino" charset="0"/>
              <a:cs typeface="Palatino" charset="0"/>
            </a:endParaRPr>
          </a:p>
          <a:p>
            <a:r>
              <a:rPr lang="en-US" dirty="0" smtClean="0">
                <a:latin typeface="+mn-lt"/>
                <a:ea typeface="Palatino" charset="0"/>
                <a:cs typeface="Palatino" charset="0"/>
              </a:rPr>
              <a:t>Top</a:t>
            </a:r>
            <a:r>
              <a:rPr lang="en-US" dirty="0">
                <a:latin typeface="+mn-lt"/>
                <a:ea typeface="Palatino" charset="0"/>
                <a:cs typeface="Palatino" charset="0"/>
              </a:rPr>
              <a:t>-down (agency </a:t>
            </a:r>
            <a:r>
              <a:rPr lang="en-US" dirty="0" smtClean="0">
                <a:latin typeface="+mn-lt"/>
                <a:ea typeface="Palatino" charset="0"/>
                <a:cs typeface="Palatino" charset="0"/>
              </a:rPr>
              <a:t>initiated)</a:t>
            </a:r>
            <a:endParaRPr lang="en-US" dirty="0">
              <a:latin typeface="+mn-lt"/>
              <a:ea typeface="Palatino" charset="0"/>
              <a:cs typeface="Palatino" charset="0"/>
            </a:endParaRPr>
          </a:p>
          <a:p>
            <a:r>
              <a:rPr lang="en-US" dirty="0">
                <a:latin typeface="+mn-lt"/>
                <a:ea typeface="Palatino" charset="0"/>
                <a:cs typeface="Palatino" charset="0"/>
              </a:rPr>
              <a:t>Bottom-up (open call)</a:t>
            </a:r>
          </a:p>
          <a:p>
            <a:r>
              <a:rPr lang="en-US" dirty="0">
                <a:latin typeface="+mn-lt"/>
                <a:ea typeface="Palatino" charset="0"/>
                <a:cs typeface="Palatino" charset="0"/>
              </a:rPr>
              <a:t>Sideways (council initiated, joint with other agencies,….</a:t>
            </a:r>
            <a:r>
              <a:rPr lang="en-US" dirty="0" smtClean="0">
                <a:latin typeface="+mn-lt"/>
                <a:ea typeface="Palatino" charset="0"/>
                <a:cs typeface="Palatino" charset="0"/>
              </a:rPr>
              <a:t>)</a:t>
            </a:r>
          </a:p>
          <a:p>
            <a:r>
              <a:rPr lang="en-US" dirty="0">
                <a:latin typeface="+mn-lt"/>
                <a:ea typeface="Palatino" charset="0"/>
                <a:cs typeface="Palatino" charset="0"/>
              </a:rPr>
              <a:t>Average of seven workshops/year over the last </a:t>
            </a:r>
            <a:r>
              <a:rPr lang="en-US" dirty="0" smtClean="0">
                <a:latin typeface="+mn-lt"/>
                <a:ea typeface="Palatino" charset="0"/>
                <a:cs typeface="Palatino" charset="0"/>
              </a:rPr>
              <a:t>three </a:t>
            </a:r>
            <a:r>
              <a:rPr lang="en-US" dirty="0">
                <a:latin typeface="+mn-lt"/>
                <a:ea typeface="Palatino" charset="0"/>
                <a:cs typeface="Palatino" charset="0"/>
              </a:rPr>
              <a:t>years</a:t>
            </a:r>
          </a:p>
          <a:p>
            <a:endParaRPr lang="en-US" dirty="0">
              <a:latin typeface="Palatino" charset="0"/>
              <a:ea typeface="Palatino" charset="0"/>
              <a:cs typeface="Palatino" charset="0"/>
            </a:endParaRPr>
          </a:p>
          <a:p>
            <a:endParaRPr lang="en-US" dirty="0">
              <a:latin typeface="Palatino" charset="0"/>
              <a:ea typeface="Palatino" charset="0"/>
              <a:cs typeface="Palatino" charset="0"/>
            </a:endParaRPr>
          </a:p>
        </p:txBody>
      </p:sp>
      <p:sp>
        <p:nvSpPr>
          <p:cNvPr id="3" name="TextBox 2"/>
          <p:cNvSpPr txBox="1"/>
          <p:nvPr/>
        </p:nvSpPr>
        <p:spPr>
          <a:xfrm>
            <a:off x="7037637" y="5237376"/>
            <a:ext cx="1306820" cy="738664"/>
          </a:xfrm>
          <a:prstGeom prst="rect">
            <a:avLst/>
          </a:prstGeom>
          <a:noFill/>
        </p:spPr>
        <p:txBody>
          <a:bodyPr wrap="square" rtlCol="0">
            <a:spAutoFit/>
          </a:bodyPr>
          <a:lstStyle/>
          <a:p>
            <a:pPr algn="ctr"/>
            <a:r>
              <a:rPr lang="en-US" sz="1400" dirty="0"/>
              <a:t>Cybersecurity for Manufacturers</a:t>
            </a:r>
          </a:p>
        </p:txBody>
      </p:sp>
      <p:sp>
        <p:nvSpPr>
          <p:cNvPr id="7" name="TextBox 6"/>
          <p:cNvSpPr txBox="1"/>
          <p:nvPr/>
        </p:nvSpPr>
        <p:spPr>
          <a:xfrm>
            <a:off x="5136874" y="5294683"/>
            <a:ext cx="1225249" cy="523220"/>
          </a:xfrm>
          <a:prstGeom prst="rect">
            <a:avLst/>
          </a:prstGeom>
          <a:noFill/>
        </p:spPr>
        <p:txBody>
          <a:bodyPr wrap="square" rtlCol="0">
            <a:spAutoFit/>
          </a:bodyPr>
          <a:lstStyle/>
          <a:p>
            <a:r>
              <a:rPr lang="en-US" sz="1400" dirty="0"/>
              <a:t>Sociotechnical </a:t>
            </a:r>
            <a:r>
              <a:rPr lang="en-US" sz="1400" dirty="0" err="1"/>
              <a:t>Cybersecurity</a:t>
            </a:r>
            <a:endParaRPr lang="en-US" sz="1400" dirty="0"/>
          </a:p>
        </p:txBody>
      </p:sp>
      <p:sp>
        <p:nvSpPr>
          <p:cNvPr id="9" name="TextBox 8"/>
          <p:cNvSpPr txBox="1"/>
          <p:nvPr/>
        </p:nvSpPr>
        <p:spPr>
          <a:xfrm>
            <a:off x="3503542" y="5186799"/>
            <a:ext cx="1322458" cy="1169551"/>
          </a:xfrm>
          <a:prstGeom prst="rect">
            <a:avLst/>
          </a:prstGeom>
          <a:noFill/>
        </p:spPr>
        <p:txBody>
          <a:bodyPr wrap="square" rtlCol="0">
            <a:spAutoFit/>
          </a:bodyPr>
          <a:lstStyle/>
          <a:p>
            <a:pPr algn="ctr"/>
            <a:r>
              <a:rPr lang="en-US" sz="1400" dirty="0"/>
              <a:t>Sociotechnical Interventions for Health Disparity Reduction</a:t>
            </a:r>
          </a:p>
        </p:txBody>
      </p:sp>
      <p:sp>
        <p:nvSpPr>
          <p:cNvPr id="11" name="TextBox 10"/>
          <p:cNvSpPr txBox="1"/>
          <p:nvPr/>
        </p:nvSpPr>
        <p:spPr>
          <a:xfrm>
            <a:off x="1628261" y="5252838"/>
            <a:ext cx="1659359" cy="738664"/>
          </a:xfrm>
          <a:prstGeom prst="rect">
            <a:avLst/>
          </a:prstGeom>
          <a:noFill/>
        </p:spPr>
        <p:txBody>
          <a:bodyPr wrap="square" rtlCol="0">
            <a:spAutoFit/>
          </a:bodyPr>
          <a:lstStyle/>
          <a:p>
            <a:pPr algn="ctr"/>
            <a:r>
              <a:rPr lang="en-US" sz="1400" dirty="0"/>
              <a:t>Digital Computing Beyond Moore’s Law</a:t>
            </a:r>
          </a:p>
        </p:txBody>
      </p:sp>
      <p:sp>
        <p:nvSpPr>
          <p:cNvPr id="14" name="TextBox 13"/>
          <p:cNvSpPr txBox="1"/>
          <p:nvPr/>
        </p:nvSpPr>
        <p:spPr>
          <a:xfrm>
            <a:off x="385940" y="5237376"/>
            <a:ext cx="1082748" cy="523220"/>
          </a:xfrm>
          <a:prstGeom prst="rect">
            <a:avLst/>
          </a:prstGeom>
          <a:noFill/>
        </p:spPr>
        <p:txBody>
          <a:bodyPr wrap="square" rtlCol="0">
            <a:spAutoFit/>
          </a:bodyPr>
          <a:lstStyle/>
          <a:p>
            <a:pPr algn="ctr"/>
            <a:r>
              <a:rPr lang="en-US" sz="1400" dirty="0"/>
              <a:t>Robotic Materials</a:t>
            </a:r>
          </a:p>
        </p:txBody>
      </p:sp>
      <p:pic>
        <p:nvPicPr>
          <p:cNvPr id="12" name="Picture 11" descr="doctors-on-ip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4012599"/>
            <a:ext cx="1059655" cy="1052637"/>
          </a:xfrm>
          <a:prstGeom prst="rect">
            <a:avLst/>
          </a:prstGeom>
        </p:spPr>
      </p:pic>
      <p:pic>
        <p:nvPicPr>
          <p:cNvPr id="15" name="Picture 14" descr="machine-learning-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9" y="4005157"/>
            <a:ext cx="1060079" cy="1060079"/>
          </a:xfrm>
          <a:prstGeom prst="rect">
            <a:avLst/>
          </a:prstGeom>
        </p:spPr>
      </p:pic>
      <p:pic>
        <p:nvPicPr>
          <p:cNvPr id="16" name="Picture 15" descr="Manufacturing_equipment_0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31" y="4012599"/>
            <a:ext cx="1102011" cy="1102011"/>
          </a:xfrm>
          <a:prstGeom prst="rect">
            <a:avLst/>
          </a:prstGeom>
        </p:spPr>
      </p:pic>
      <p:pic>
        <p:nvPicPr>
          <p:cNvPr id="17" name="Picture 16" descr="US-Map-Detail-180x1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834" y="4005157"/>
            <a:ext cx="1052637" cy="1052637"/>
          </a:xfrm>
          <a:prstGeom prst="rect">
            <a:avLst/>
          </a:prstGeom>
        </p:spPr>
      </p:pic>
      <p:pic>
        <p:nvPicPr>
          <p:cNvPr id="18" name="Picture 17" descr="Nanotech-inspired-180x1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485" y="4012599"/>
            <a:ext cx="1052637" cy="1052637"/>
          </a:xfrm>
          <a:prstGeom prst="rect">
            <a:avLst/>
          </a:prstGeom>
        </p:spPr>
      </p:pic>
      <p:sp>
        <p:nvSpPr>
          <p:cNvPr id="19" name="Rectangle 18"/>
          <p:cNvSpPr/>
          <p:nvPr/>
        </p:nvSpPr>
        <p:spPr>
          <a:xfrm>
            <a:off x="406201" y="4014521"/>
            <a:ext cx="1062487" cy="105071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958485" y="4015842"/>
            <a:ext cx="1062487" cy="105071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615011" y="4001220"/>
            <a:ext cx="1062487" cy="105071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49672" y="4007079"/>
            <a:ext cx="1062487" cy="105071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88331" y="4014521"/>
            <a:ext cx="1102011" cy="110008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VISIONING Activities</a:t>
            </a:r>
          </a:p>
        </p:txBody>
      </p:sp>
      <p:sp>
        <p:nvSpPr>
          <p:cNvPr id="3" name="Content Placeholder 2"/>
          <p:cNvSpPr>
            <a:spLocks noGrp="1"/>
          </p:cNvSpPr>
          <p:nvPr>
            <p:ph sz="half" idx="2"/>
          </p:nvPr>
        </p:nvSpPr>
        <p:spPr>
          <a:xfrm>
            <a:off x="457200" y="1159333"/>
            <a:ext cx="4022870" cy="5833138"/>
          </a:xfrm>
        </p:spPr>
        <p:txBody>
          <a:bodyPr vert="horz" lIns="91440" tIns="45720" rIns="91440" bIns="45720" rtlCol="0" anchor="t">
            <a:normAutofit/>
          </a:bodyPr>
          <a:lstStyle/>
          <a:p>
            <a:r>
              <a:rPr lang="en-US" dirty="0">
                <a:latin typeface="+mn-lt"/>
                <a:ea typeface="Palatino" charset="0"/>
                <a:cs typeface="Palatino" charset="0"/>
              </a:rPr>
              <a:t>Over 45 visioning activities in 11-year history </a:t>
            </a:r>
          </a:p>
          <a:p>
            <a:r>
              <a:rPr lang="en-US" dirty="0">
                <a:latin typeface="+mn-lt"/>
                <a:ea typeface="Palatino" charset="0"/>
                <a:cs typeface="Palatino" charset="0"/>
              </a:rPr>
              <a:t>Nine since 1 January </a:t>
            </a:r>
            <a:r>
              <a:rPr lang="en-US" dirty="0" smtClean="0">
                <a:latin typeface="+mn-lt"/>
                <a:ea typeface="Palatino" charset="0"/>
                <a:cs typeface="Palatino" charset="0"/>
              </a:rPr>
              <a:t>2017       </a:t>
            </a:r>
            <a:r>
              <a:rPr lang="en-US" dirty="0">
                <a:latin typeface="+mn-lt"/>
                <a:ea typeface="Palatino" charset="0"/>
                <a:cs typeface="Palatino" charset="0"/>
              </a:rPr>
              <a:t>==&gt;</a:t>
            </a:r>
          </a:p>
          <a:p>
            <a:r>
              <a:rPr lang="en-US" dirty="0">
                <a:latin typeface="+mn-lt"/>
                <a:ea typeface="Palatino" charset="0"/>
                <a:cs typeface="Palatino" charset="0"/>
              </a:rPr>
              <a:t>Research areas include:</a:t>
            </a:r>
          </a:p>
          <a:p>
            <a:pPr lvl="1"/>
            <a:r>
              <a:rPr lang="en-US" dirty="0">
                <a:latin typeface="+mn-lt"/>
                <a:ea typeface="Palatino" charset="0"/>
                <a:cs typeface="Palatino" charset="0"/>
              </a:rPr>
              <a:t>Smart and Pervasive Health</a:t>
            </a:r>
          </a:p>
          <a:p>
            <a:pPr lvl="1"/>
            <a:r>
              <a:rPr lang="en-US" dirty="0">
                <a:latin typeface="+mn-lt"/>
                <a:ea typeface="Palatino" charset="0"/>
                <a:cs typeface="Palatino" charset="0"/>
              </a:rPr>
              <a:t>Beyond Moore’s Law</a:t>
            </a:r>
          </a:p>
          <a:p>
            <a:pPr lvl="1"/>
            <a:r>
              <a:rPr lang="en-US" dirty="0">
                <a:latin typeface="+mn-lt"/>
                <a:ea typeface="Palatino" charset="0"/>
                <a:cs typeface="Palatino" charset="0"/>
              </a:rPr>
              <a:t>Robotic Materials</a:t>
            </a:r>
          </a:p>
          <a:p>
            <a:pPr lvl="1"/>
            <a:r>
              <a:rPr lang="en-US" dirty="0">
                <a:latin typeface="+mn-lt"/>
                <a:ea typeface="Palatino" charset="0"/>
                <a:cs typeface="Palatino" charset="0"/>
              </a:rPr>
              <a:t>Privacy by Design </a:t>
            </a:r>
          </a:p>
          <a:p>
            <a:pPr lvl="1"/>
            <a:r>
              <a:rPr lang="en-US" dirty="0">
                <a:latin typeface="+mn-lt"/>
                <a:ea typeface="Palatino" charset="0"/>
                <a:cs typeface="Palatino" charset="0"/>
              </a:rPr>
              <a:t>BRAIN Initiative</a:t>
            </a:r>
          </a:p>
          <a:p>
            <a:pPr lvl="1"/>
            <a:r>
              <a:rPr lang="en-US" dirty="0">
                <a:latin typeface="+mn-lt"/>
                <a:ea typeface="Palatino" charset="0"/>
                <a:cs typeface="Palatino" charset="0"/>
              </a:rPr>
              <a:t>Fairness</a:t>
            </a:r>
          </a:p>
          <a:p>
            <a:pPr lvl="1"/>
            <a:r>
              <a:rPr lang="en-US" dirty="0">
                <a:latin typeface="+mn-lt"/>
                <a:ea typeface="Palatino" charset="0"/>
                <a:cs typeface="Palatino" charset="0"/>
              </a:rPr>
              <a:t>Personalized Education</a:t>
            </a:r>
          </a:p>
          <a:p>
            <a:r>
              <a:rPr lang="en-US" dirty="0">
                <a:latin typeface="+mn-lt"/>
                <a:ea typeface="Palatino" charset="0"/>
                <a:cs typeface="Palatino" charset="0"/>
              </a:rPr>
              <a:t>13 workshop reports and 20 additional white papers released in past four </a:t>
            </a:r>
            <a:r>
              <a:rPr lang="en-US" dirty="0" smtClean="0">
                <a:latin typeface="+mn-lt"/>
                <a:ea typeface="Palatino" charset="0"/>
                <a:cs typeface="Palatino" charset="0"/>
              </a:rPr>
              <a:t>years</a:t>
            </a:r>
          </a:p>
          <a:p>
            <a:r>
              <a:rPr lang="en-US" b="1" dirty="0">
                <a:latin typeface="+mn-lt"/>
                <a:ea typeface="Palatino" charset="0"/>
                <a:cs typeface="Calibri (body)"/>
              </a:rPr>
              <a:t>Over 300 community members annually participate in visioning workshops</a:t>
            </a:r>
          </a:p>
          <a:p>
            <a:endParaRPr lang="en-US" dirty="0">
              <a:latin typeface="+mn-lt"/>
              <a:ea typeface="Palatino" charset="0"/>
              <a:cs typeface="Palatino" charset="0"/>
            </a:endParaRPr>
          </a:p>
          <a:p>
            <a:endParaRPr lang="en-US" dirty="0">
              <a:latin typeface="+mn-lt"/>
              <a:ea typeface="Palatino" charset="0"/>
              <a:cs typeface="Palatino" charset="0"/>
            </a:endParaRPr>
          </a:p>
          <a:p>
            <a:pPr marL="0" indent="0">
              <a:buNone/>
            </a:pPr>
            <a:endParaRPr lang="en-US" dirty="0">
              <a:latin typeface="+mn-lt"/>
              <a:ea typeface="Palatino" charset="0"/>
              <a:cs typeface="Palatino"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971760225"/>
              </p:ext>
            </p:extLst>
          </p:nvPr>
        </p:nvGraphicFramePr>
        <p:xfrm>
          <a:off x="4907058" y="590497"/>
          <a:ext cx="3942225" cy="5862905"/>
        </p:xfrm>
        <a:graphic>
          <a:graphicData uri="http://schemas.openxmlformats.org/drawingml/2006/table">
            <a:tbl>
              <a:tblPr firstRow="1" firstCol="1" bandRow="1">
                <a:tableStyleId>{85BE263C-DBD7-4A20-BB59-AAB30ACAA65A}</a:tableStyleId>
              </a:tblPr>
              <a:tblGrid>
                <a:gridCol w="2175942">
                  <a:extLst>
                    <a:ext uri="{9D8B030D-6E8A-4147-A177-3AD203B41FA5}">
                      <a16:colId xmlns:a16="http://schemas.microsoft.com/office/drawing/2014/main" xmlns="" val="20000"/>
                    </a:ext>
                  </a:extLst>
                </a:gridCol>
                <a:gridCol w="1766283">
                  <a:extLst>
                    <a:ext uri="{9D8B030D-6E8A-4147-A177-3AD203B41FA5}">
                      <a16:colId xmlns:a16="http://schemas.microsoft.com/office/drawing/2014/main" xmlns="" val="20001"/>
                    </a:ext>
                  </a:extLst>
                </a:gridCol>
              </a:tblGrid>
              <a:tr h="362607">
                <a:tc>
                  <a:txBody>
                    <a:bodyPr/>
                    <a:lstStyle/>
                    <a:p>
                      <a:pPr marL="0" marR="0">
                        <a:spcBef>
                          <a:spcPts val="0"/>
                        </a:spcBef>
                        <a:spcAft>
                          <a:spcPts val="0"/>
                        </a:spcAft>
                      </a:pPr>
                      <a:r>
                        <a:rPr lang="en-US" sz="1600" dirty="0">
                          <a:effectLst/>
                        </a:rPr>
                        <a:t>Workshop</a:t>
                      </a:r>
                      <a:endParaRPr lang="en-US" sz="1600" dirty="0">
                        <a:solidFill>
                          <a:schemeClr val="bg1"/>
                        </a:solidFill>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600" dirty="0">
                          <a:effectLst/>
                        </a:rPr>
                        <a:t>Date</a:t>
                      </a:r>
                      <a:endParaRPr lang="en-US" sz="1600" dirty="0">
                        <a:solidFill>
                          <a:schemeClr val="bg1"/>
                        </a:solidFill>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04496">
                <a:tc>
                  <a:txBody>
                    <a:bodyPr/>
                    <a:lstStyle/>
                    <a:p>
                      <a:r>
                        <a:rPr lang="en-US" sz="1400"/>
                        <a:t>Cyber-</a:t>
                      </a:r>
                      <a:r>
                        <a:rPr lang="en-US" sz="1400" baseline="0"/>
                        <a:t>Social </a:t>
                      </a:r>
                      <a:r>
                        <a:rPr lang="en-US" sz="1400" baseline="0" dirty="0"/>
                        <a:t>Learning Systems  Workshop 3</a:t>
                      </a:r>
                      <a:endParaRPr lang="en-US" sz="1400" dirty="0"/>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January 24-25,</a:t>
                      </a:r>
                      <a:r>
                        <a:rPr lang="en-US" sz="1400" baseline="0" dirty="0">
                          <a:effectLst/>
                        </a:rPr>
                        <a:t> 2017</a:t>
                      </a:r>
                      <a:endParaRPr lang="en-US" sz="1400" baseline="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1"/>
                  </a:ext>
                </a:extLst>
              </a:tr>
              <a:tr h="411183">
                <a:tc>
                  <a:txBody>
                    <a:bodyPr/>
                    <a:lstStyle/>
                    <a:p>
                      <a:r>
                        <a:rPr lang="en-US" sz="1400" dirty="0"/>
                        <a:t>Cyber Security for Manufacturers Workshop</a:t>
                      </a:r>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March 14-15, 2017</a:t>
                      </a:r>
                      <a:endParaRPr lang="en-US" sz="140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Socio</a:t>
                      </a:r>
                      <a:r>
                        <a:rPr lang="en-US" sz="1400" baseline="0" dirty="0"/>
                        <a:t>technical </a:t>
                      </a:r>
                      <a:r>
                        <a:rPr lang="en-US" sz="1400" baseline="0" dirty="0" err="1"/>
                        <a:t>Cybersecurity</a:t>
                      </a:r>
                      <a:r>
                        <a:rPr lang="en-US" sz="1400" baseline="0" dirty="0"/>
                        <a:t> Workshop 2</a:t>
                      </a:r>
                      <a:endParaRPr lang="en-US" sz="1400" dirty="0"/>
                    </a:p>
                    <a:p>
                      <a:pPr marL="0" marR="0">
                        <a:spcBef>
                          <a:spcPts val="0"/>
                        </a:spcBef>
                        <a:spcAft>
                          <a:spcPts val="0"/>
                        </a:spcAft>
                      </a:pPr>
                      <a:endParaRPr lang="en-US" sz="1400" b="0" dirty="0">
                        <a:effectLst/>
                        <a:latin typeface="Times New Roman" charset="0"/>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August 8-9, 2017</a:t>
                      </a:r>
                      <a:endParaRPr lang="en-US" sz="1400" baseline="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616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Fair Representations and Fair Interactive</a:t>
                      </a:r>
                      <a:r>
                        <a:rPr lang="en-US" sz="1400" baseline="0" dirty="0"/>
                        <a:t> Learning</a:t>
                      </a:r>
                      <a:endParaRPr lang="en-US" sz="1400" dirty="0"/>
                    </a:p>
                    <a:p>
                      <a:endParaRPr lang="en-US" sz="1400" dirty="0">
                        <a:latin typeface="+mn-lt"/>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March 18-19, 2018</a:t>
                      </a:r>
                      <a:endParaRPr lang="en-US" sz="1400" baseline="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4"/>
                  </a:ext>
                </a:extLst>
              </a:tr>
              <a:tr h="465108">
                <a:tc>
                  <a:txBody>
                    <a:bodyPr/>
                    <a:lstStyle/>
                    <a:p>
                      <a:r>
                        <a:rPr lang="en-US" sz="1400" dirty="0"/>
                        <a:t>Sociotechnical Interventions for Health Disparity Reduction</a:t>
                      </a:r>
                      <a:endParaRPr lang="en-US" sz="1400" b="0" dirty="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April 9-10, 2018</a:t>
                      </a:r>
                      <a:endParaRPr lang="en-US" sz="140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r h="2900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Robotic Materials</a:t>
                      </a:r>
                      <a:endParaRPr lang="en-US" sz="1400" b="0" dirty="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April</a:t>
                      </a:r>
                      <a:r>
                        <a:rPr lang="en-US" sz="1400" baseline="0" dirty="0">
                          <a:effectLst/>
                        </a:rPr>
                        <a:t> 23-24, 2018</a:t>
                      </a:r>
                      <a:endParaRPr lang="en-US" sz="140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6"/>
                  </a:ext>
                </a:extLst>
              </a:tr>
              <a:tr h="437976">
                <a:tc>
                  <a:txBody>
                    <a:bodyPr/>
                    <a:lstStyle/>
                    <a:p>
                      <a:r>
                        <a:rPr lang="en-US" sz="1400" dirty="0"/>
                        <a:t>Digital Computing Beyond Moore’s Law</a:t>
                      </a:r>
                      <a:endParaRPr lang="en-US" sz="1400" b="0" dirty="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May 3-4, 2018</a:t>
                      </a:r>
                      <a:endParaRPr lang="en-US" sz="1400" baseline="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Next Steps in Quantum Computing: Computer Science’s Role</a:t>
                      </a:r>
                      <a:endParaRPr lang="en-US" sz="1400" b="0" dirty="0"/>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rPr>
                        <a:t>May</a:t>
                      </a:r>
                      <a:r>
                        <a:rPr lang="en-US" sz="1400" baseline="0" dirty="0">
                          <a:effectLst/>
                        </a:rPr>
                        <a:t> 22-23, 2018</a:t>
                      </a:r>
                    </a:p>
                    <a:p>
                      <a:pPr marL="0" marR="0">
                        <a:spcBef>
                          <a:spcPts val="0"/>
                        </a:spcBef>
                        <a:spcAft>
                          <a:spcPts val="0"/>
                        </a:spcAft>
                      </a:pPr>
                      <a:endParaRPr lang="en-US" sz="1400" dirty="0">
                        <a:effectLst/>
                        <a:latin typeface="+mn-lt"/>
                        <a:ea typeface="Calibri" charset="0"/>
                      </a:endParaRP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8"/>
                  </a:ext>
                </a:extLst>
              </a:tr>
              <a:tr h="7859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Leadership in Embedded Security</a:t>
                      </a: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093D"/>
                    </a:solidFill>
                  </a:tcPr>
                </a:tc>
                <a:tc>
                  <a:txBody>
                    <a:bodyPr/>
                    <a:lstStyle/>
                    <a:p>
                      <a:pPr marL="0" marR="0">
                        <a:spcBef>
                          <a:spcPts val="0"/>
                        </a:spcBef>
                        <a:spcAft>
                          <a:spcPts val="0"/>
                        </a:spcAft>
                      </a:pPr>
                      <a:r>
                        <a:rPr lang="en-US" sz="1400" dirty="0">
                          <a:effectLst/>
                          <a:latin typeface="+mn-lt"/>
                          <a:ea typeface="Calibri" charset="0"/>
                        </a:rPr>
                        <a:t>August 13, 2018</a:t>
                      </a:r>
                    </a:p>
                  </a:txBody>
                  <a:tcPr marL="59618" marR="5961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5836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18</a:t>
            </a:fld>
            <a:endParaRPr lang="en-US"/>
          </a:p>
        </p:txBody>
      </p:sp>
      <p:sp>
        <p:nvSpPr>
          <p:cNvPr id="2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cap="all" baseline="0">
                <a:solidFill>
                  <a:srgbClr val="A6093D"/>
                </a:solidFill>
                <a:latin typeface="Arial"/>
                <a:ea typeface="+mj-ea"/>
                <a:cs typeface="+mj-cs"/>
              </a:defRPr>
            </a:lvl1pPr>
          </a:lstStyle>
          <a:p>
            <a:r>
              <a:rPr lang="en-US" smtClean="0"/>
              <a:t>Amplification</a:t>
            </a:r>
            <a:endParaRPr lang="en-US" dirty="0"/>
          </a:p>
        </p:txBody>
      </p:sp>
      <p:sp>
        <p:nvSpPr>
          <p:cNvPr id="21" name="Rectangle 2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brai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66" y="1521379"/>
            <a:ext cx="1797635" cy="1797635"/>
          </a:xfrm>
          <a:prstGeom prst="rect">
            <a:avLst/>
          </a:prstGeom>
        </p:spPr>
      </p:pic>
      <p:pic>
        <p:nvPicPr>
          <p:cNvPr id="23" name="Picture 22" descr="sats-e1435774402718-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80" y="1542654"/>
            <a:ext cx="1794161" cy="1794161"/>
          </a:xfrm>
          <a:prstGeom prst="rect">
            <a:avLst/>
          </a:prstGeom>
        </p:spPr>
      </p:pic>
      <p:pic>
        <p:nvPicPr>
          <p:cNvPr id="24" name="Picture 23" descr="nsc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518" y="1524853"/>
            <a:ext cx="2327143" cy="1811962"/>
          </a:xfrm>
          <a:prstGeom prst="rect">
            <a:avLst/>
          </a:prstGeom>
        </p:spPr>
      </p:pic>
      <p:pic>
        <p:nvPicPr>
          <p:cNvPr id="25" name="Picture 24" descr="doctors-on-ipad (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678" y="1524853"/>
            <a:ext cx="1806122" cy="1794161"/>
          </a:xfrm>
          <a:prstGeom prst="rect">
            <a:avLst/>
          </a:prstGeom>
        </p:spPr>
      </p:pic>
      <p:sp>
        <p:nvSpPr>
          <p:cNvPr id="26" name="TextBox 25"/>
          <p:cNvSpPr txBox="1"/>
          <p:nvPr/>
        </p:nvSpPr>
        <p:spPr>
          <a:xfrm>
            <a:off x="96851" y="3373704"/>
            <a:ext cx="1797635" cy="1815882"/>
          </a:xfrm>
          <a:prstGeom prst="rect">
            <a:avLst/>
          </a:prstGeom>
          <a:noFill/>
        </p:spPr>
        <p:txBody>
          <a:bodyPr wrap="square" rtlCol="0">
            <a:spAutoFit/>
          </a:bodyPr>
          <a:lstStyle/>
          <a:p>
            <a:r>
              <a:rPr lang="en-US" sz="1600" dirty="0" smtClean="0"/>
              <a:t>BRAIN Initiative launched in 2013. </a:t>
            </a:r>
          </a:p>
          <a:p>
            <a:endParaRPr lang="en-US" sz="1600" dirty="0" smtClean="0"/>
          </a:p>
          <a:p>
            <a:endParaRPr lang="en-US" sz="1600" dirty="0"/>
          </a:p>
          <a:p>
            <a:r>
              <a:rPr lang="en-US" sz="1600" dirty="0" smtClean="0"/>
              <a:t>CCC co-hosted the Brain Workshop with NSF in 2014.</a:t>
            </a:r>
            <a:endParaRPr lang="en-US" sz="1600" dirty="0"/>
          </a:p>
        </p:txBody>
      </p:sp>
      <p:sp>
        <p:nvSpPr>
          <p:cNvPr id="27" name="TextBox 26"/>
          <p:cNvSpPr txBox="1"/>
          <p:nvPr/>
        </p:nvSpPr>
        <p:spPr>
          <a:xfrm>
            <a:off x="2014801" y="3373704"/>
            <a:ext cx="2315529" cy="2585323"/>
          </a:xfrm>
          <a:prstGeom prst="rect">
            <a:avLst/>
          </a:prstGeom>
          <a:noFill/>
        </p:spPr>
        <p:txBody>
          <a:bodyPr wrap="square" rtlCol="0">
            <a:spAutoFit/>
          </a:bodyPr>
          <a:lstStyle/>
          <a:p>
            <a:r>
              <a:rPr lang="en-US" sz="1600" dirty="0" smtClean="0"/>
              <a:t>CCC co-hosted the SA</a:t>
            </a:r>
            <a:r>
              <a:rPr lang="en-US" sz="1600" dirty="0"/>
              <a:t>+</a:t>
            </a:r>
            <a:r>
              <a:rPr lang="en-US" sz="1600" dirty="0" smtClean="0"/>
              <a:t>TS workshop with SRC and NSF in 2013.</a:t>
            </a:r>
          </a:p>
          <a:p>
            <a:endParaRPr lang="en-US" sz="1600" dirty="0"/>
          </a:p>
          <a:p>
            <a:r>
              <a:rPr lang="en-US" sz="1600" dirty="0" smtClean="0"/>
              <a:t>Produced </a:t>
            </a:r>
            <a:r>
              <a:rPr lang="en-US" sz="1600" dirty="0"/>
              <a:t>Research Needs for Trustworthy, and Reliable Semiconductors</a:t>
            </a:r>
          </a:p>
          <a:p>
            <a:r>
              <a:rPr lang="en-US" sz="1600" dirty="0" smtClean="0"/>
              <a:t>Report in 2015.</a:t>
            </a:r>
            <a:endParaRPr lang="en-US" sz="1600" dirty="0"/>
          </a:p>
          <a:p>
            <a:endParaRPr lang="en-US" dirty="0"/>
          </a:p>
        </p:txBody>
      </p:sp>
      <p:sp>
        <p:nvSpPr>
          <p:cNvPr id="31" name="TextBox 30"/>
          <p:cNvSpPr txBox="1"/>
          <p:nvPr/>
        </p:nvSpPr>
        <p:spPr>
          <a:xfrm>
            <a:off x="4330331" y="3373704"/>
            <a:ext cx="2483404" cy="3046988"/>
          </a:xfrm>
          <a:prstGeom prst="rect">
            <a:avLst/>
          </a:prstGeom>
          <a:noFill/>
        </p:spPr>
        <p:txBody>
          <a:bodyPr wrap="square" rtlCol="0">
            <a:spAutoFit/>
          </a:bodyPr>
          <a:lstStyle/>
          <a:p>
            <a:r>
              <a:rPr lang="en-US" sz="1600" dirty="0" smtClean="0"/>
              <a:t>NSCI announced in July 2015. </a:t>
            </a:r>
          </a:p>
          <a:p>
            <a:endParaRPr lang="en-US" sz="1600" dirty="0" smtClean="0"/>
          </a:p>
          <a:p>
            <a:endParaRPr lang="en-US" sz="1600" dirty="0"/>
          </a:p>
          <a:p>
            <a:r>
              <a:rPr lang="en-US" sz="1600" dirty="0" smtClean="0"/>
              <a:t>CCC produced a series of blog posts on the topic, featuring one from Doug Burger, and the Convergence of Data and Computing task force frequently overlaps with this topic.</a:t>
            </a:r>
            <a:endParaRPr lang="en-US" sz="1600" dirty="0"/>
          </a:p>
        </p:txBody>
      </p:sp>
      <p:sp>
        <p:nvSpPr>
          <p:cNvPr id="32" name="TextBox 31"/>
          <p:cNvSpPr txBox="1"/>
          <p:nvPr/>
        </p:nvSpPr>
        <p:spPr>
          <a:xfrm>
            <a:off x="6685661" y="3336815"/>
            <a:ext cx="2483404" cy="2800766"/>
          </a:xfrm>
          <a:prstGeom prst="rect">
            <a:avLst/>
          </a:prstGeom>
          <a:noFill/>
        </p:spPr>
        <p:txBody>
          <a:bodyPr wrap="square" rtlCol="0">
            <a:spAutoFit/>
          </a:bodyPr>
          <a:lstStyle/>
          <a:p>
            <a:r>
              <a:rPr lang="en-US" sz="1600" dirty="0" smtClean="0"/>
              <a:t>Smart and Connected Health Program in NSF and NIH.</a:t>
            </a:r>
          </a:p>
          <a:p>
            <a:endParaRPr lang="en-US" sz="1600" dirty="0" smtClean="0"/>
          </a:p>
          <a:p>
            <a:r>
              <a:rPr lang="en-US" sz="1600" dirty="0" smtClean="0"/>
              <a:t>CCC has hosted several workshops on related topics, including: Aging in Place (2014), Inclusive Access (2015), and Smart and Pervasive Health (2016).</a:t>
            </a:r>
            <a:endParaRPr lang="en-US" sz="1600" dirty="0"/>
          </a:p>
        </p:txBody>
      </p:sp>
      <p:sp>
        <p:nvSpPr>
          <p:cNvPr id="13" name="Rectangle 12"/>
          <p:cNvSpPr/>
          <p:nvPr/>
        </p:nvSpPr>
        <p:spPr>
          <a:xfrm>
            <a:off x="217165" y="1521378"/>
            <a:ext cx="1797635" cy="179763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2279" y="1542653"/>
            <a:ext cx="1794161" cy="17763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58517" y="1521377"/>
            <a:ext cx="2327143" cy="181543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80678" y="1520958"/>
            <a:ext cx="1806122" cy="185274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93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Box 21"/>
          <p:cNvSpPr txBox="1">
            <a:spLocks noChangeArrowheads="1"/>
          </p:cNvSpPr>
          <p:nvPr/>
        </p:nvSpPr>
        <p:spPr bwMode="auto">
          <a:xfrm>
            <a:off x="533399" y="6166492"/>
            <a:ext cx="156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Josep Torrellas</a:t>
            </a:r>
          </a:p>
          <a:p>
            <a:pPr algn="ctr" defTabSz="457200" eaLnBrk="1" hangingPunct="1"/>
            <a:r>
              <a:rPr lang="en-US" sz="1400" dirty="0" smtClean="0">
                <a:solidFill>
                  <a:prstClr val="black"/>
                </a:solidFill>
                <a:latin typeface="+mn-lt"/>
                <a:cs typeface="+mn-cs"/>
              </a:rPr>
              <a:t>UIUC</a:t>
            </a:r>
          </a:p>
        </p:txBody>
      </p:sp>
      <p:sp>
        <p:nvSpPr>
          <p:cNvPr id="6" name="Content Placeholder 5"/>
          <p:cNvSpPr>
            <a:spLocks noGrp="1"/>
          </p:cNvSpPr>
          <p:nvPr>
            <p:ph sz="half" idx="2"/>
          </p:nvPr>
        </p:nvSpPr>
        <p:spPr>
          <a:xfrm>
            <a:off x="457200" y="1623870"/>
            <a:ext cx="8229600" cy="4115789"/>
          </a:xfrm>
        </p:spPr>
        <p:txBody>
          <a:body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92" y="1322454"/>
            <a:ext cx="2473036" cy="3200400"/>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930" y="4909493"/>
            <a:ext cx="1981200" cy="1317396"/>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8930" y="4919433"/>
            <a:ext cx="1981200" cy="1316083"/>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209" y="4909492"/>
            <a:ext cx="1371600" cy="1319964"/>
          </a:xfrm>
          <a:prstGeom prst="rect">
            <a:avLst/>
          </a:prstGeom>
        </p:spPr>
      </p:pic>
      <p:sp>
        <p:nvSpPr>
          <p:cNvPr id="31" name="TextBox 21"/>
          <p:cNvSpPr txBox="1">
            <a:spLocks noChangeArrowheads="1"/>
          </p:cNvSpPr>
          <p:nvPr/>
        </p:nvSpPr>
        <p:spPr bwMode="auto">
          <a:xfrm>
            <a:off x="2555665" y="6156552"/>
            <a:ext cx="1094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Oskin</a:t>
            </a:r>
          </a:p>
          <a:p>
            <a:pPr algn="ctr" defTabSz="457200" eaLnBrk="1" hangingPunct="1"/>
            <a:r>
              <a:rPr lang="en-US" sz="1400" dirty="0" smtClean="0">
                <a:solidFill>
                  <a:prstClr val="black"/>
                </a:solidFill>
                <a:latin typeface="+mn-lt"/>
                <a:cs typeface="+mn-cs"/>
              </a:rPr>
              <a:t>Washington</a:t>
            </a:r>
          </a:p>
        </p:txBody>
      </p:sp>
      <p:sp>
        <p:nvSpPr>
          <p:cNvPr id="32" name="TextBox 21"/>
          <p:cNvSpPr txBox="1">
            <a:spLocks noChangeArrowheads="1"/>
          </p:cNvSpPr>
          <p:nvPr/>
        </p:nvSpPr>
        <p:spPr bwMode="auto">
          <a:xfrm>
            <a:off x="4792457" y="6186370"/>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28" name="TextBox 21"/>
          <p:cNvSpPr txBox="1">
            <a:spLocks noChangeArrowheads="1"/>
          </p:cNvSpPr>
          <p:nvPr/>
        </p:nvSpPr>
        <p:spPr bwMode="auto">
          <a:xfrm>
            <a:off x="1244602" y="453721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nvGrpSpPr>
          <p:cNvPr id="15" name="Group 14"/>
          <p:cNvGrpSpPr/>
          <p:nvPr/>
        </p:nvGrpSpPr>
        <p:grpSpPr>
          <a:xfrm>
            <a:off x="1401416" y="1322030"/>
            <a:ext cx="3370872" cy="3511767"/>
            <a:chOff x="1401416" y="904460"/>
            <a:chExt cx="3370872" cy="3511767"/>
          </a:xfrm>
        </p:grpSpPr>
        <p:grpSp>
          <p:nvGrpSpPr>
            <p:cNvPr id="5" name="Group 4"/>
            <p:cNvGrpSpPr/>
            <p:nvPr/>
          </p:nvGrpSpPr>
          <p:grpSpPr>
            <a:xfrm>
              <a:off x="1401416" y="904460"/>
              <a:ext cx="3370872" cy="3200400"/>
              <a:chOff x="2514600" y="824948"/>
              <a:chExt cx="3370872" cy="3200400"/>
            </a:xfrm>
          </p:grpSpPr>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2435" y="824948"/>
                <a:ext cx="2473037" cy="3200400"/>
              </a:xfrm>
              <a:prstGeom prst="rect">
                <a:avLst/>
              </a:prstGeom>
              <a:ln>
                <a:solidFill>
                  <a:schemeClr val="tx1"/>
                </a:solidFill>
              </a:ln>
            </p:spPr>
          </p:pic>
          <p:sp>
            <p:nvSpPr>
              <p:cNvPr id="23" name="Right Arrow 22"/>
              <p:cNvSpPr/>
              <p:nvPr/>
            </p:nvSpPr>
            <p:spPr bwMode="auto">
              <a:xfrm>
                <a:off x="2514600" y="2286000"/>
                <a:ext cx="1079252" cy="596980"/>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29" name="TextBox 21"/>
            <p:cNvSpPr txBox="1">
              <a:spLocks noChangeArrowheads="1"/>
            </p:cNvSpPr>
            <p:nvPr/>
          </p:nvSpPr>
          <p:spPr bwMode="auto">
            <a:xfrm>
              <a:off x="3130550" y="41084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2010</a:t>
              </a:r>
            </a:p>
          </p:txBody>
        </p:sp>
      </p:grpSp>
      <p:grpSp>
        <p:nvGrpSpPr>
          <p:cNvPr id="16" name="Group 15"/>
          <p:cNvGrpSpPr/>
          <p:nvPr/>
        </p:nvGrpSpPr>
        <p:grpSpPr>
          <a:xfrm>
            <a:off x="3397193" y="1321607"/>
            <a:ext cx="3326476" cy="3520050"/>
            <a:chOff x="3397193" y="934277"/>
            <a:chExt cx="3326476" cy="3520050"/>
          </a:xfrm>
        </p:grpSpPr>
        <p:grpSp>
          <p:nvGrpSpPr>
            <p:cNvPr id="13" name="Group 12"/>
            <p:cNvGrpSpPr/>
            <p:nvPr/>
          </p:nvGrpSpPr>
          <p:grpSpPr>
            <a:xfrm>
              <a:off x="3397193" y="934277"/>
              <a:ext cx="3326476" cy="3200400"/>
              <a:chOff x="3397193" y="934277"/>
              <a:chExt cx="3326476" cy="3200400"/>
            </a:xfrm>
          </p:grpSpPr>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0633" y="934277"/>
                <a:ext cx="2473036" cy="3200400"/>
              </a:xfrm>
              <a:prstGeom prst="rect">
                <a:avLst/>
              </a:prstGeom>
              <a:ln>
                <a:solidFill>
                  <a:schemeClr val="tx1"/>
                </a:solidFill>
              </a:ln>
            </p:spPr>
          </p:pic>
          <p:sp>
            <p:nvSpPr>
              <p:cNvPr id="27" name="Right Arrow 26"/>
              <p:cNvSpPr/>
              <p:nvPr/>
            </p:nvSpPr>
            <p:spPr bwMode="auto">
              <a:xfrm>
                <a:off x="3397193" y="2359217"/>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0" name="TextBox 21"/>
            <p:cNvSpPr txBox="1">
              <a:spLocks noChangeArrowheads="1"/>
            </p:cNvSpPr>
            <p:nvPr/>
          </p:nvSpPr>
          <p:spPr bwMode="auto">
            <a:xfrm>
              <a:off x="5226052" y="414655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2012</a:t>
              </a:r>
            </a:p>
          </p:txBody>
        </p:sp>
      </p:grpSp>
      <p:grpSp>
        <p:nvGrpSpPr>
          <p:cNvPr id="17" name="Group 16"/>
          <p:cNvGrpSpPr/>
          <p:nvPr/>
        </p:nvGrpSpPr>
        <p:grpSpPr>
          <a:xfrm>
            <a:off x="5297555" y="1333067"/>
            <a:ext cx="3319671" cy="3521982"/>
            <a:chOff x="5297555" y="964095"/>
            <a:chExt cx="3319671" cy="3521982"/>
          </a:xfrm>
        </p:grpSpPr>
        <p:grpSp>
          <p:nvGrpSpPr>
            <p:cNvPr id="14" name="Group 13"/>
            <p:cNvGrpSpPr/>
            <p:nvPr/>
          </p:nvGrpSpPr>
          <p:grpSpPr>
            <a:xfrm>
              <a:off x="5297555" y="964095"/>
              <a:ext cx="3319671" cy="3200401"/>
              <a:chOff x="5297555" y="964095"/>
              <a:chExt cx="3319671" cy="3200401"/>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33" name="TextBox 21"/>
            <p:cNvSpPr txBox="1">
              <a:spLocks noChangeArrowheads="1"/>
            </p:cNvSpPr>
            <p:nvPr/>
          </p:nvSpPr>
          <p:spPr bwMode="auto">
            <a:xfrm>
              <a:off x="7099300" y="4178300"/>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grpSp>
      <p:sp>
        <p:nvSpPr>
          <p:cNvPr id="9" name="Title 8"/>
          <p:cNvSpPr>
            <a:spLocks noGrp="1"/>
          </p:cNvSpPr>
          <p:nvPr>
            <p:ph type="title"/>
          </p:nvPr>
        </p:nvSpPr>
        <p:spPr/>
        <p:txBody>
          <a:bodyPr/>
          <a:lstStyle/>
          <a:p>
            <a:r>
              <a:rPr lang="en-US" dirty="0" smtClean="0"/>
              <a:t>Impact: architecture</a:t>
            </a:r>
            <a:endParaRPr lang="en-US" dirty="0"/>
          </a:p>
        </p:txBody>
      </p:sp>
      <p:sp>
        <p:nvSpPr>
          <p:cNvPr id="11" name="Slide Number Placeholder 10"/>
          <p:cNvSpPr>
            <a:spLocks noGrp="1"/>
          </p:cNvSpPr>
          <p:nvPr>
            <p:ph type="sldNum" sz="quarter" idx="12"/>
          </p:nvPr>
        </p:nvSpPr>
        <p:spPr/>
        <p:txBody>
          <a:bodyPr/>
          <a:lstStyle/>
          <a:p>
            <a:fld id="{0A1189FA-E85E-2246-973C-FA5BF0DBB426}" type="slidenum">
              <a:rPr lang="en-US" smtClean="0"/>
              <a:pPr/>
              <a:t>19</a:t>
            </a:fld>
            <a:endParaRPr lang="en-US"/>
          </a:p>
        </p:txBody>
      </p:sp>
    </p:spTree>
    <p:extLst>
      <p:ext uri="{BB962C8B-B14F-4D97-AF65-F5344CB8AC3E}">
        <p14:creationId xmlns:p14="http://schemas.microsoft.com/office/powerpoint/2010/main" val="5222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sz="half" idx="2"/>
          </p:nvPr>
        </p:nvSpPr>
        <p:spPr/>
        <p:txBody>
          <a:bodyPr>
            <a:normAutofit/>
          </a:bodyPr>
          <a:lstStyle/>
          <a:p>
            <a:pPr marL="457200" indent="-457200">
              <a:buFont typeface="+mj-lt"/>
              <a:buAutoNum type="arabicPeriod"/>
            </a:pPr>
            <a:r>
              <a:rPr lang="en-US" dirty="0" smtClean="0">
                <a:latin typeface="Calibri"/>
                <a:cs typeface="Calibri"/>
              </a:rPr>
              <a:t>Big Picture</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Context, Members, Goals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Longitudinal Activities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Ongoing Work</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Discussion</a:t>
            </a:r>
            <a:endParaRPr lang="en-US" dirty="0" smtClean="0"/>
          </a:p>
          <a:p>
            <a:pPr lvl="1"/>
            <a:endParaRPr lang="en-US" dirty="0" smtClean="0"/>
          </a:p>
        </p:txBody>
      </p:sp>
    </p:spTree>
    <p:extLst>
      <p:ext uri="{BB962C8B-B14F-4D97-AF65-F5344CB8AC3E}">
        <p14:creationId xmlns:p14="http://schemas.microsoft.com/office/powerpoint/2010/main" val="17626440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080" y="1390612"/>
            <a:ext cx="3319671" cy="3200401"/>
            <a:chOff x="5297555" y="964095"/>
            <a:chExt cx="3319671" cy="3200401"/>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4189" y="964095"/>
              <a:ext cx="2473037" cy="3200401"/>
            </a:xfrm>
            <a:prstGeom prst="rect">
              <a:avLst/>
            </a:prstGeom>
            <a:ln>
              <a:solidFill>
                <a:schemeClr val="tx1"/>
              </a:solidFill>
            </a:ln>
          </p:spPr>
        </p:pic>
        <p:sp>
          <p:nvSpPr>
            <p:cNvPr id="22" name="Right Arrow 21"/>
            <p:cNvSpPr/>
            <p:nvPr/>
          </p:nvSpPr>
          <p:spPr bwMode="auto">
            <a:xfrm>
              <a:off x="5297555" y="2356566"/>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9" name="Title 8"/>
          <p:cNvSpPr>
            <a:spLocks noGrp="1"/>
          </p:cNvSpPr>
          <p:nvPr>
            <p:ph type="title"/>
          </p:nvPr>
        </p:nvSpPr>
        <p:spPr/>
        <p:txBody>
          <a:bodyPr/>
          <a:lstStyle/>
          <a:p>
            <a:r>
              <a:rPr lang="en-US" dirty="0" smtClean="0"/>
              <a:t>Impact: architecture</a:t>
            </a:r>
            <a:endParaRPr lang="en-US" dirty="0"/>
          </a:p>
        </p:txBody>
      </p:sp>
      <p:pic>
        <p:nvPicPr>
          <p:cNvPr id="11" name="Picture 10" descr="Screen Shot 2017-03-23 at 9.56.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79" y="1390613"/>
            <a:ext cx="2471968" cy="3193208"/>
          </a:xfrm>
          <a:prstGeom prst="rect">
            <a:avLst/>
          </a:prstGeom>
        </p:spPr>
      </p:pic>
      <p:pic>
        <p:nvPicPr>
          <p:cNvPr id="12" name="Picture 11" descr="Screen Shot 2017-03-23 at 9.56.56 AM.png"/>
          <p:cNvPicPr>
            <a:picLocks noChangeAspect="1"/>
          </p:cNvPicPr>
          <p:nvPr/>
        </p:nvPicPr>
        <p:blipFill rotWithShape="1">
          <a:blip r:embed="rId5">
            <a:extLst>
              <a:ext uri="{28A0092B-C50C-407E-A947-70E740481C1C}">
                <a14:useLocalDpi xmlns:a14="http://schemas.microsoft.com/office/drawing/2010/main" val="0"/>
              </a:ext>
            </a:extLst>
          </a:blip>
          <a:srcRect r="34202"/>
          <a:stretch/>
        </p:blipFill>
        <p:spPr>
          <a:xfrm>
            <a:off x="3389218" y="1390613"/>
            <a:ext cx="2800283" cy="909464"/>
          </a:xfrm>
          <a:prstGeom prst="rect">
            <a:avLst/>
          </a:prstGeom>
        </p:spPr>
      </p:pic>
      <p:sp>
        <p:nvSpPr>
          <p:cNvPr id="27" name="Right Arrow 26"/>
          <p:cNvSpPr/>
          <p:nvPr/>
        </p:nvSpPr>
        <p:spPr bwMode="auto">
          <a:xfrm>
            <a:off x="2780008"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 name="Picture 17" descr="luis_cez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591" y="4961194"/>
            <a:ext cx="797898" cy="1195912"/>
          </a:xfrm>
          <a:prstGeom prst="rect">
            <a:avLst/>
          </a:prstGeom>
        </p:spPr>
      </p:pic>
      <p:pic>
        <p:nvPicPr>
          <p:cNvPr id="19" name="Picture 18" descr="tom wenisc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823" y="4961194"/>
            <a:ext cx="936798" cy="1195912"/>
          </a:xfrm>
          <a:prstGeom prst="rect">
            <a:avLst/>
          </a:prstGeom>
        </p:spPr>
      </p:pic>
      <p:sp>
        <p:nvSpPr>
          <p:cNvPr id="36" name="Right Arrow 35"/>
          <p:cNvSpPr/>
          <p:nvPr/>
        </p:nvSpPr>
        <p:spPr bwMode="auto">
          <a:xfrm>
            <a:off x="5861116" y="2783083"/>
            <a:ext cx="1079325" cy="596857"/>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37" name="TextBox 21"/>
          <p:cNvSpPr txBox="1">
            <a:spLocks noChangeArrowheads="1"/>
          </p:cNvSpPr>
          <p:nvPr/>
        </p:nvSpPr>
        <p:spPr bwMode="auto">
          <a:xfrm>
            <a:off x="4281953" y="4591013"/>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8" name="TextBox 21"/>
          <p:cNvSpPr txBox="1">
            <a:spLocks noChangeArrowheads="1"/>
          </p:cNvSpPr>
          <p:nvPr/>
        </p:nvSpPr>
        <p:spPr bwMode="auto">
          <a:xfrm>
            <a:off x="7319498" y="4604817"/>
            <a:ext cx="5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2016</a:t>
            </a:r>
          </a:p>
        </p:txBody>
      </p:sp>
      <p:sp>
        <p:nvSpPr>
          <p:cNvPr id="39" name="TextBox 21"/>
          <p:cNvSpPr txBox="1">
            <a:spLocks noChangeArrowheads="1"/>
          </p:cNvSpPr>
          <p:nvPr/>
        </p:nvSpPr>
        <p:spPr bwMode="auto">
          <a:xfrm>
            <a:off x="4971341"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Mark Hill</a:t>
            </a:r>
          </a:p>
          <a:p>
            <a:pPr algn="ctr" defTabSz="457200" eaLnBrk="1" hangingPunct="1"/>
            <a:r>
              <a:rPr lang="en-US" sz="1400" dirty="0" smtClean="0">
                <a:solidFill>
                  <a:prstClr val="black"/>
                </a:solidFill>
                <a:latin typeface="+mn-lt"/>
                <a:cs typeface="+mn-cs"/>
              </a:rPr>
              <a:t>Wisconsin</a:t>
            </a:r>
          </a:p>
        </p:txBody>
      </p:sp>
      <p:sp>
        <p:nvSpPr>
          <p:cNvPr id="40" name="TextBox 21"/>
          <p:cNvSpPr txBox="1">
            <a:spLocks noChangeArrowheads="1"/>
          </p:cNvSpPr>
          <p:nvPr/>
        </p:nvSpPr>
        <p:spPr bwMode="auto">
          <a:xfrm>
            <a:off x="2852515" y="6220388"/>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Luis </a:t>
            </a:r>
            <a:r>
              <a:rPr lang="en-US" sz="1400" dirty="0" err="1" smtClean="0">
                <a:solidFill>
                  <a:prstClr val="black"/>
                </a:solidFill>
                <a:latin typeface="+mn-lt"/>
                <a:cs typeface="+mn-cs"/>
              </a:rPr>
              <a:t>Ceze</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Washington</a:t>
            </a:r>
          </a:p>
        </p:txBody>
      </p:sp>
      <p:sp>
        <p:nvSpPr>
          <p:cNvPr id="41" name="TextBox 21"/>
          <p:cNvSpPr txBox="1">
            <a:spLocks noChangeArrowheads="1"/>
          </p:cNvSpPr>
          <p:nvPr/>
        </p:nvSpPr>
        <p:spPr bwMode="auto">
          <a:xfrm>
            <a:off x="3859333" y="6214873"/>
            <a:ext cx="142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Tom </a:t>
            </a:r>
            <a:r>
              <a:rPr lang="en-US" sz="1400" dirty="0" err="1" smtClean="0">
                <a:solidFill>
                  <a:prstClr val="black"/>
                </a:solidFill>
                <a:latin typeface="+mn-lt"/>
                <a:cs typeface="+mn-cs"/>
              </a:rPr>
              <a:t>Wenisch</a:t>
            </a:r>
            <a:endParaRPr lang="en-US" sz="1400" dirty="0" smtClean="0">
              <a:solidFill>
                <a:prstClr val="black"/>
              </a:solidFill>
              <a:latin typeface="+mn-lt"/>
              <a:cs typeface="+mn-cs"/>
            </a:endParaRPr>
          </a:p>
          <a:p>
            <a:pPr algn="ctr" defTabSz="457200" eaLnBrk="1" hangingPunct="1"/>
            <a:r>
              <a:rPr lang="en-US" sz="1400" dirty="0" smtClean="0">
                <a:solidFill>
                  <a:prstClr val="black"/>
                </a:solidFill>
                <a:latin typeface="+mn-lt"/>
                <a:cs typeface="+mn-cs"/>
              </a:rPr>
              <a:t>Michigan</a:t>
            </a:r>
          </a:p>
        </p:txBody>
      </p:sp>
      <p:sp>
        <p:nvSpPr>
          <p:cNvPr id="42" name="TextBox 21"/>
          <p:cNvSpPr txBox="1">
            <a:spLocks noChangeArrowheads="1"/>
          </p:cNvSpPr>
          <p:nvPr/>
        </p:nvSpPr>
        <p:spPr bwMode="auto">
          <a:xfrm>
            <a:off x="1624921" y="4604817"/>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400" dirty="0" smtClean="0">
                <a:solidFill>
                  <a:prstClr val="black"/>
                </a:solidFill>
                <a:latin typeface="+mn-lt"/>
                <a:cs typeface="+mn-cs"/>
              </a:rPr>
              <a:t>2013</a:t>
            </a:r>
          </a:p>
        </p:txBody>
      </p:sp>
      <p:pic>
        <p:nvPicPr>
          <p:cNvPr id="20" name="Picture 19" descr="markhill2016-mediu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767" y="4961195"/>
            <a:ext cx="1184012" cy="1195912"/>
          </a:xfrm>
          <a:prstGeom prst="rect">
            <a:avLst/>
          </a:prstGeom>
        </p:spPr>
      </p:pic>
      <p:sp>
        <p:nvSpPr>
          <p:cNvPr id="3" name="Slide Number Placeholder 2"/>
          <p:cNvSpPr>
            <a:spLocks noGrp="1"/>
          </p:cNvSpPr>
          <p:nvPr>
            <p:ph type="sldNum" sz="quarter" idx="12"/>
          </p:nvPr>
        </p:nvSpPr>
        <p:spPr/>
        <p:txBody>
          <a:bodyPr/>
          <a:lstStyle/>
          <a:p>
            <a:fld id="{0A1189FA-E85E-2246-973C-FA5BF0DBB426}" type="slidenum">
              <a:rPr lang="en-US" smtClean="0"/>
              <a:pPr/>
              <a:t>20</a:t>
            </a:fld>
            <a:endParaRPr lang="en-US"/>
          </a:p>
        </p:txBody>
      </p:sp>
    </p:spTree>
    <p:extLst>
      <p:ext uri="{BB962C8B-B14F-4D97-AF65-F5344CB8AC3E}">
        <p14:creationId xmlns:p14="http://schemas.microsoft.com/office/powerpoint/2010/main" val="228666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883" y="1110231"/>
            <a:ext cx="3055200" cy="2270932"/>
          </a:xfrm>
          <a:prstGeom prst="rect">
            <a:avLst/>
          </a:prstGeom>
        </p:spPr>
      </p:pic>
      <p:sp>
        <p:nvSpPr>
          <p:cNvPr id="12" name="Title 11"/>
          <p:cNvSpPr>
            <a:spLocks noGrp="1"/>
          </p:cNvSpPr>
          <p:nvPr>
            <p:ph type="title"/>
          </p:nvPr>
        </p:nvSpPr>
        <p:spPr>
          <a:xfrm>
            <a:off x="457200" y="274638"/>
            <a:ext cx="8444762" cy="1143000"/>
          </a:xfrm>
        </p:spPr>
        <p:txBody>
          <a:bodyPr/>
          <a:lstStyle/>
          <a:p>
            <a:r>
              <a:rPr lang="en-US" dirty="0" smtClean="0"/>
              <a:t>impact: Health IT</a:t>
            </a:r>
            <a:endParaRPr lang="en-US" dirty="0"/>
          </a:p>
        </p:txBody>
      </p:sp>
      <p:grpSp>
        <p:nvGrpSpPr>
          <p:cNvPr id="18" name="Group 17"/>
          <p:cNvGrpSpPr/>
          <p:nvPr/>
        </p:nvGrpSpPr>
        <p:grpSpPr>
          <a:xfrm>
            <a:off x="3481827" y="1255136"/>
            <a:ext cx="4835870" cy="2168080"/>
            <a:chOff x="3481827" y="1255136"/>
            <a:chExt cx="4835870" cy="2168080"/>
          </a:xfrm>
        </p:grpSpPr>
        <p:pic>
          <p:nvPicPr>
            <p:cNvPr id="11" name="Picture 10"/>
            <p:cNvPicPr>
              <a:picLocks noChangeAspect="1"/>
            </p:cNvPicPr>
            <p:nvPr/>
          </p:nvPicPr>
          <p:blipFill>
            <a:blip r:embed="rId4"/>
            <a:stretch>
              <a:fillRect/>
            </a:stretch>
          </p:blipFill>
          <p:spPr>
            <a:xfrm>
              <a:off x="4163050" y="1255136"/>
              <a:ext cx="4154647" cy="2168080"/>
            </a:xfrm>
            <a:prstGeom prst="rect">
              <a:avLst/>
            </a:prstGeom>
          </p:spPr>
        </p:pic>
        <p:sp>
          <p:nvSpPr>
            <p:cNvPr id="13" name="Right Arrow 12"/>
            <p:cNvSpPr/>
            <p:nvPr/>
          </p:nvSpPr>
          <p:spPr>
            <a:xfrm>
              <a:off x="3481827" y="2119535"/>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919" y="3759651"/>
            <a:ext cx="1760984" cy="2094303"/>
          </a:xfrm>
          <a:prstGeom prst="rect">
            <a:avLst/>
          </a:prstGeom>
        </p:spPr>
      </p:pic>
      <p:sp>
        <p:nvSpPr>
          <p:cNvPr id="15" name="TextBox 14"/>
          <p:cNvSpPr txBox="1"/>
          <p:nvPr/>
        </p:nvSpPr>
        <p:spPr>
          <a:xfrm>
            <a:off x="319589" y="5896009"/>
            <a:ext cx="2835745" cy="369332"/>
          </a:xfrm>
          <a:prstGeom prst="rect">
            <a:avLst/>
          </a:prstGeom>
          <a:noFill/>
        </p:spPr>
        <p:txBody>
          <a:bodyPr wrap="none" rtlCol="0">
            <a:spAutoFit/>
          </a:bodyPr>
          <a:lstStyle/>
          <a:p>
            <a:r>
              <a:rPr lang="en-US" b="1" dirty="0" smtClean="0"/>
              <a:t>October 2012 Workshop</a:t>
            </a:r>
            <a:endParaRPr lang="en-US" b="1" dirty="0"/>
          </a:p>
        </p:txBody>
      </p:sp>
      <p:grpSp>
        <p:nvGrpSpPr>
          <p:cNvPr id="19" name="Group 18"/>
          <p:cNvGrpSpPr/>
          <p:nvPr/>
        </p:nvGrpSpPr>
        <p:grpSpPr>
          <a:xfrm>
            <a:off x="3482843" y="3478288"/>
            <a:ext cx="4836862" cy="2370323"/>
            <a:chOff x="3482843" y="3601383"/>
            <a:chExt cx="4836862" cy="2370323"/>
          </a:xfrm>
        </p:grpSpPr>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b="32087"/>
            <a:stretch/>
          </p:blipFill>
          <p:spPr>
            <a:xfrm>
              <a:off x="4163053" y="3601383"/>
              <a:ext cx="4156652" cy="2370323"/>
            </a:xfrm>
            <a:prstGeom prst="rect">
              <a:avLst/>
            </a:prstGeom>
          </p:spPr>
        </p:pic>
        <p:sp>
          <p:nvSpPr>
            <p:cNvPr id="17" name="Right Arrow 16"/>
            <p:cNvSpPr/>
            <p:nvPr/>
          </p:nvSpPr>
          <p:spPr>
            <a:xfrm>
              <a:off x="3482843" y="4660618"/>
              <a:ext cx="496202" cy="454186"/>
            </a:xfrm>
            <a:prstGeom prst="rightArrow">
              <a:avLst/>
            </a:prstGeom>
            <a:solidFill>
              <a:srgbClr val="A6093D"/>
            </a:solidFill>
            <a:ln>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0A1189FA-E85E-2246-973C-FA5BF0DBB426}" type="slidenum">
              <a:rPr lang="en-US" smtClean="0"/>
              <a:pPr/>
              <a:t>21</a:t>
            </a:fld>
            <a:endParaRPr lang="en-US"/>
          </a:p>
        </p:txBody>
      </p:sp>
    </p:spTree>
    <p:extLst>
      <p:ext uri="{BB962C8B-B14F-4D97-AF65-F5344CB8AC3E}">
        <p14:creationId xmlns:p14="http://schemas.microsoft.com/office/powerpoint/2010/main" val="382534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1189FA-E85E-2246-973C-FA5BF0DBB426}" type="slidenum">
              <a:rPr lang="en-US" smtClean="0"/>
              <a:pPr/>
              <a:t>22</a:t>
            </a:fld>
            <a:endParaRPr lang="en-US"/>
          </a:p>
        </p:txBody>
      </p:sp>
      <p:sp>
        <p:nvSpPr>
          <p:cNvPr id="13" name="Rectangle 23"/>
          <p:cNvSpPr>
            <a:spLocks noGrp="1"/>
          </p:cNvSpPr>
          <p:nvPr>
            <p:ph type="title"/>
          </p:nvPr>
        </p:nvSpPr>
        <p:spPr bwMode="auto">
          <a:xfrm>
            <a:off x="457200" y="18747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3200" dirty="0" smtClean="0">
                <a:effectLst/>
              </a:rPr>
              <a:t>Impact: Aging in Place</a:t>
            </a:r>
          </a:p>
        </p:txBody>
      </p:sp>
      <p:pic>
        <p:nvPicPr>
          <p:cNvPr id="14" name="Picture 13" descr="Screen Shot 2015-11-09 at 11.09.1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35" y="1177668"/>
            <a:ext cx="2770590" cy="3382659"/>
          </a:xfrm>
          <a:prstGeom prst="rect">
            <a:avLst/>
          </a:prstGeom>
          <a:ln>
            <a:solidFill>
              <a:schemeClr val="tx1"/>
            </a:solidFill>
          </a:ln>
        </p:spPr>
      </p:pic>
      <p:pic>
        <p:nvPicPr>
          <p:cNvPr id="15" name="Picture 14" descr="Screen Shot 2015-11-09 at 11.06.56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3406" y="1177668"/>
            <a:ext cx="2664121" cy="3438574"/>
          </a:xfrm>
          <a:prstGeom prst="rect">
            <a:avLst/>
          </a:prstGeom>
          <a:ln>
            <a:solidFill>
              <a:schemeClr val="tx1"/>
            </a:solidFill>
          </a:ln>
        </p:spPr>
      </p:pic>
      <p:pic>
        <p:nvPicPr>
          <p:cNvPr id="16" name="Picture 15" descr="Screen Shot 2015-11-09 at 11.11.4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2984" y="1177668"/>
            <a:ext cx="2937656" cy="3425213"/>
          </a:xfrm>
          <a:prstGeom prst="rect">
            <a:avLst/>
          </a:prstGeom>
          <a:ln>
            <a:solidFill>
              <a:schemeClr val="tx1"/>
            </a:solidFill>
          </a:ln>
        </p:spPr>
      </p:pic>
      <p:pic>
        <p:nvPicPr>
          <p:cNvPr id="17" name="Picture 2" descr="ttps://www.whitehouse.gov/sites/default/files/microsites/ostp/PCAST/tech_aging_report_image_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1812" y="1065374"/>
            <a:ext cx="2840562" cy="3676022"/>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1620918"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9" name="Right Arrow 18"/>
          <p:cNvSpPr/>
          <p:nvPr/>
        </p:nvSpPr>
        <p:spPr bwMode="auto">
          <a:xfrm>
            <a:off x="3657610"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8" name="Right Arrow 27"/>
          <p:cNvSpPr/>
          <p:nvPr/>
        </p:nvSpPr>
        <p:spPr bwMode="auto">
          <a:xfrm>
            <a:off x="5543111" y="2439077"/>
            <a:ext cx="1271646" cy="596857"/>
          </a:xfrm>
          <a:prstGeom prst="rightArrow">
            <a:avLst/>
          </a:prstGeom>
          <a:solidFill>
            <a:srgbClr val="A609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9" name="TextBox 9"/>
          <p:cNvSpPr txBox="1">
            <a:spLocks noChangeArrowheads="1"/>
          </p:cNvSpPr>
          <p:nvPr/>
        </p:nvSpPr>
        <p:spPr bwMode="auto">
          <a:xfrm>
            <a:off x="425476" y="4655707"/>
            <a:ext cx="1583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defTabSz="457200" eaLnBrk="1" hangingPunct="1"/>
            <a:r>
              <a:rPr lang="en-US" sz="1800" dirty="0" smtClean="0">
                <a:solidFill>
                  <a:prstClr val="black"/>
                </a:solidFill>
                <a:latin typeface="+mn-lt"/>
                <a:cs typeface="Arial"/>
              </a:rPr>
              <a:t>Joint NIH/CCC Meeting </a:t>
            </a:r>
          </a:p>
          <a:p>
            <a:pPr algn="ctr" defTabSz="457200" eaLnBrk="1" hangingPunct="1"/>
            <a:r>
              <a:rPr lang="en-US" sz="1800" dirty="0" smtClean="0">
                <a:solidFill>
                  <a:prstClr val="black"/>
                </a:solidFill>
                <a:latin typeface="+mn-lt"/>
                <a:cs typeface="Arial"/>
              </a:rPr>
              <a:t>September 2014</a:t>
            </a:r>
          </a:p>
          <a:p>
            <a:pPr algn="ctr" defTabSz="457200" eaLnBrk="1" hangingPunct="1"/>
            <a:endParaRPr lang="en-US" sz="900" dirty="0" smtClean="0">
              <a:solidFill>
                <a:prstClr val="black"/>
              </a:solidFill>
              <a:latin typeface="Trebuchet MS" pitchFamily="34" charset="0"/>
              <a:cs typeface="+mn-cs"/>
            </a:endParaRPr>
          </a:p>
          <a:p>
            <a:pPr algn="ctr" defTabSz="457200" eaLnBrk="1" hangingPunct="1"/>
            <a:endParaRPr lang="en-US" sz="900" dirty="0" smtClean="0">
              <a:solidFill>
                <a:prstClr val="black"/>
              </a:solidFill>
              <a:latin typeface="Trebuchet MS" pitchFamily="34" charset="0"/>
              <a:cs typeface="+mn-cs"/>
            </a:endParaRPr>
          </a:p>
        </p:txBody>
      </p:sp>
      <p:sp>
        <p:nvSpPr>
          <p:cNvPr id="30" name="TextBox 14"/>
          <p:cNvSpPr txBox="1">
            <a:spLocks noChangeArrowheads="1"/>
          </p:cNvSpPr>
          <p:nvPr/>
        </p:nvSpPr>
        <p:spPr bwMode="auto">
          <a:xfrm>
            <a:off x="2580417" y="4655707"/>
            <a:ext cx="13548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dirty="0" smtClean="0">
                <a:solidFill>
                  <a:prstClr val="black"/>
                </a:solidFill>
                <a:latin typeface="+mn-lt"/>
                <a:cs typeface="Arial"/>
              </a:rPr>
              <a:t>Produced Workshop Report</a:t>
            </a:r>
          </a:p>
          <a:p>
            <a:pPr algn="ctr" eaLnBrk="1" hangingPunct="1"/>
            <a:r>
              <a:rPr lang="en-US" sz="1800" dirty="0" smtClean="0">
                <a:solidFill>
                  <a:prstClr val="black"/>
                </a:solidFill>
                <a:latin typeface="+mn-lt"/>
                <a:cs typeface="Arial"/>
              </a:rPr>
              <a:t>February 2015 </a:t>
            </a:r>
            <a:endParaRPr lang="en-US" sz="1800" dirty="0">
              <a:solidFill>
                <a:prstClr val="black"/>
              </a:solidFill>
              <a:latin typeface="+mn-lt"/>
              <a:cs typeface="Arial"/>
            </a:endParaRPr>
          </a:p>
        </p:txBody>
      </p:sp>
      <p:sp>
        <p:nvSpPr>
          <p:cNvPr id="33" name="Rectangle 32"/>
          <p:cNvSpPr/>
          <p:nvPr/>
        </p:nvSpPr>
        <p:spPr>
          <a:xfrm>
            <a:off x="4293433" y="4655707"/>
            <a:ext cx="1524924" cy="1477328"/>
          </a:xfrm>
          <a:prstGeom prst="rect">
            <a:avLst/>
          </a:prstGeom>
        </p:spPr>
        <p:txBody>
          <a:bodyPr wrap="square">
            <a:spAutoFit/>
          </a:bodyPr>
          <a:lstStyle/>
          <a:p>
            <a:pPr algn="ctr"/>
            <a:r>
              <a:rPr lang="en-US" dirty="0" smtClean="0">
                <a:solidFill>
                  <a:prstClr val="black"/>
                </a:solidFill>
                <a:cs typeface="Arial"/>
              </a:rPr>
              <a:t>NIH released new RFP informed by AIP Workshop </a:t>
            </a:r>
          </a:p>
          <a:p>
            <a:pPr algn="ctr"/>
            <a:r>
              <a:rPr lang="en-US" dirty="0" smtClean="0">
                <a:solidFill>
                  <a:prstClr val="black"/>
                </a:solidFill>
                <a:cs typeface="Arial"/>
              </a:rPr>
              <a:t>October 2015</a:t>
            </a:r>
            <a:endParaRPr lang="en-US" dirty="0">
              <a:solidFill>
                <a:prstClr val="black"/>
              </a:solidFill>
              <a:cs typeface="Arial"/>
            </a:endParaRPr>
          </a:p>
        </p:txBody>
      </p:sp>
      <p:sp>
        <p:nvSpPr>
          <p:cNvPr id="34" name="Rectangle 33"/>
          <p:cNvSpPr/>
          <p:nvPr/>
        </p:nvSpPr>
        <p:spPr>
          <a:xfrm>
            <a:off x="6549631" y="4655707"/>
            <a:ext cx="1524924" cy="646331"/>
          </a:xfrm>
          <a:prstGeom prst="rect">
            <a:avLst/>
          </a:prstGeom>
        </p:spPr>
        <p:txBody>
          <a:bodyPr wrap="square">
            <a:spAutoFit/>
          </a:bodyPr>
          <a:lstStyle/>
          <a:p>
            <a:pPr algn="ctr"/>
            <a:r>
              <a:rPr lang="en-US" dirty="0" smtClean="0">
                <a:solidFill>
                  <a:prstClr val="black"/>
                </a:solidFill>
                <a:cs typeface="Arial"/>
              </a:rPr>
              <a:t>PCAST Report</a:t>
            </a:r>
          </a:p>
          <a:p>
            <a:pPr algn="ctr"/>
            <a:r>
              <a:rPr lang="en-US" dirty="0" smtClean="0">
                <a:solidFill>
                  <a:prstClr val="black"/>
                </a:solidFill>
                <a:cs typeface="Arial"/>
              </a:rPr>
              <a:t>March 2016</a:t>
            </a:r>
            <a:endParaRPr lang="en-US" dirty="0">
              <a:solidFill>
                <a:prstClr val="black"/>
              </a:solidFill>
              <a:cs typeface="Arial"/>
            </a:endParaRPr>
          </a:p>
        </p:txBody>
      </p:sp>
    </p:spTree>
    <p:extLst>
      <p:ext uri="{BB962C8B-B14F-4D97-AF65-F5344CB8AC3E}">
        <p14:creationId xmlns:p14="http://schemas.microsoft.com/office/powerpoint/2010/main" val="21596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Sky</a:t>
            </a:r>
          </a:p>
        </p:txBody>
      </p:sp>
      <p:sp>
        <p:nvSpPr>
          <p:cNvPr id="5" name="Rectangle 4"/>
          <p:cNvSpPr/>
          <p:nvPr/>
        </p:nvSpPr>
        <p:spPr>
          <a:xfrm>
            <a:off x="546161" y="1253713"/>
            <a:ext cx="4780261" cy="4985980"/>
          </a:xfrm>
          <a:prstGeom prst="rect">
            <a:avLst/>
          </a:prstGeom>
        </p:spPr>
        <p:txBody>
          <a:bodyPr wrap="square">
            <a:spAutoFit/>
          </a:bodyPr>
          <a:lstStyle/>
          <a:p>
            <a:r>
              <a:rPr lang="en-US" sz="2400" b="1" dirty="0">
                <a:ea typeface="Palatino" charset="0"/>
                <a:cs typeface="Palatino" charset="0"/>
              </a:rPr>
              <a:t>Goal </a:t>
            </a:r>
            <a:r>
              <a:rPr lang="en-US" sz="2400" dirty="0">
                <a:ea typeface="Palatino" charset="0"/>
                <a:cs typeface="Palatino" charset="0"/>
              </a:rPr>
              <a:t>- Help conferences reach out beyond the usual research papers. Papers are opened ended and possibly “outrageous” or “wacky.”</a:t>
            </a:r>
          </a:p>
          <a:p>
            <a:endParaRPr lang="en-US" sz="1000" dirty="0">
              <a:ea typeface="Palatino" charset="0"/>
              <a:cs typeface="Palatino" charset="0"/>
            </a:endParaRPr>
          </a:p>
          <a:p>
            <a:pPr marL="742950" lvl="1" indent="-285750">
              <a:buClr>
                <a:srgbClr val="A6093D"/>
              </a:buClr>
              <a:buFont typeface="Arial"/>
              <a:buChar char="•"/>
            </a:pPr>
            <a:r>
              <a:rPr lang="en-US" sz="2400" dirty="0">
                <a:ea typeface="Palatino" charset="0"/>
                <a:cs typeface="Palatino" charset="0"/>
              </a:rPr>
              <a:t>17 different tracks at </a:t>
            </a:r>
            <a:r>
              <a:rPr lang="en-US" sz="2400" dirty="0" smtClean="0">
                <a:ea typeface="Palatino" charset="0"/>
                <a:cs typeface="Palatino" charset="0"/>
              </a:rPr>
              <a:t>ten </a:t>
            </a:r>
            <a:r>
              <a:rPr lang="en-US" sz="2400" dirty="0">
                <a:ea typeface="Palatino" charset="0"/>
                <a:cs typeface="Palatino" charset="0"/>
              </a:rPr>
              <a:t>different conferences in the last four years </a:t>
            </a:r>
          </a:p>
          <a:p>
            <a:pPr marL="742950" lvl="1" indent="-285750">
              <a:buClr>
                <a:srgbClr val="A6093D"/>
              </a:buClr>
              <a:buFont typeface="Arial"/>
              <a:buChar char="•"/>
            </a:pPr>
            <a:endParaRPr lang="en-US" sz="1000" dirty="0">
              <a:ea typeface="Palatino" charset="0"/>
              <a:cs typeface="Palatino" charset="0"/>
            </a:endParaRPr>
          </a:p>
          <a:p>
            <a:pPr marL="742950" lvl="1" indent="-285750">
              <a:buClr>
                <a:srgbClr val="A6093D"/>
              </a:buClr>
              <a:buFont typeface="Arial"/>
              <a:buChar char="•"/>
            </a:pPr>
            <a:r>
              <a:rPr lang="en-US" sz="2400" dirty="0">
                <a:ea typeface="Palatino" charset="0"/>
                <a:cs typeface="Palatino" charset="0"/>
              </a:rPr>
              <a:t>On average, 13 papers submitted per track at a conference </a:t>
            </a:r>
          </a:p>
          <a:p>
            <a:pPr marL="742950" lvl="1" indent="-285750">
              <a:buClr>
                <a:srgbClr val="A6093D"/>
              </a:buClr>
              <a:buFont typeface="Arial"/>
              <a:buChar char="•"/>
            </a:pPr>
            <a:endParaRPr lang="en-US" sz="1000" dirty="0">
              <a:ea typeface="Palatino" charset="0"/>
              <a:cs typeface="Palatino" charset="0"/>
            </a:endParaRPr>
          </a:p>
          <a:p>
            <a:pPr marL="742950" lvl="1" indent="-285750">
              <a:buClr>
                <a:srgbClr val="A6093D"/>
              </a:buClr>
              <a:buFont typeface="Arial"/>
              <a:buChar char="•"/>
            </a:pPr>
            <a:r>
              <a:rPr lang="en-US" sz="2400" dirty="0">
                <a:ea typeface="Palatino" charset="0"/>
                <a:cs typeface="Palatino" charset="0"/>
              </a:rPr>
              <a:t>Winners are asked to submit Great Innovative Ideas</a:t>
            </a:r>
          </a:p>
        </p:txBody>
      </p:sp>
      <p:pic>
        <p:nvPicPr>
          <p:cNvPr id="3" name="Picture 2" descr="AAAI-3-768x511.jpg"/>
          <p:cNvPicPr>
            <a:picLocks noChangeAspect="1"/>
          </p:cNvPicPr>
          <p:nvPr/>
        </p:nvPicPr>
        <p:blipFill rotWithShape="1">
          <a:blip r:embed="rId3">
            <a:extLst>
              <a:ext uri="{28A0092B-C50C-407E-A947-70E740481C1C}">
                <a14:useLocalDpi xmlns:a14="http://schemas.microsoft.com/office/drawing/2010/main" val="0"/>
              </a:ext>
            </a:extLst>
          </a:blip>
          <a:srcRect l="10966" r="6045"/>
          <a:stretch/>
        </p:blipFill>
        <p:spPr>
          <a:xfrm>
            <a:off x="5573482" y="1562523"/>
            <a:ext cx="3113317" cy="2496060"/>
          </a:xfrm>
          <a:prstGeom prst="rect">
            <a:avLst/>
          </a:prstGeom>
        </p:spPr>
      </p:pic>
      <p:sp>
        <p:nvSpPr>
          <p:cNvPr id="4" name="TextBox 3"/>
          <p:cNvSpPr txBox="1"/>
          <p:nvPr/>
        </p:nvSpPr>
        <p:spPr>
          <a:xfrm>
            <a:off x="5326420" y="4058583"/>
            <a:ext cx="3576523" cy="523220"/>
          </a:xfrm>
          <a:prstGeom prst="rect">
            <a:avLst/>
          </a:prstGeom>
          <a:noFill/>
        </p:spPr>
        <p:txBody>
          <a:bodyPr wrap="square" rtlCol="0">
            <a:spAutoFit/>
          </a:bodyPr>
          <a:lstStyle/>
          <a:p>
            <a:pPr algn="ctr"/>
            <a:r>
              <a:rPr lang="en-US" sz="1400" dirty="0"/>
              <a:t>Past CCC Chair Gregory Hager with AAAI-16 Blue Sky award winner Francesca Rossi </a:t>
            </a:r>
          </a:p>
        </p:txBody>
      </p:sp>
      <p:sp>
        <p:nvSpPr>
          <p:cNvPr id="6" name="Rectangle 5"/>
          <p:cNvSpPr/>
          <p:nvPr/>
        </p:nvSpPr>
        <p:spPr>
          <a:xfrm>
            <a:off x="5573481" y="1567323"/>
            <a:ext cx="3113319" cy="249126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9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a:bodyPr>
          <a:lstStyle/>
          <a:p>
            <a:r>
              <a:rPr lang="en-US" sz="3200" dirty="0"/>
              <a:t>Methods of </a:t>
            </a:r>
            <a:r>
              <a:rPr lang="en-US" sz="3200" dirty="0" smtClean="0"/>
              <a:t>COMMUNICATING: current</a:t>
            </a:r>
            <a:endParaRPr lang="en-US" sz="3200" dirty="0"/>
          </a:p>
        </p:txBody>
      </p:sp>
      <p:sp>
        <p:nvSpPr>
          <p:cNvPr id="3" name="Content Placeholder 2"/>
          <p:cNvSpPr>
            <a:spLocks noGrp="1"/>
          </p:cNvSpPr>
          <p:nvPr>
            <p:ph sz="half" idx="2"/>
          </p:nvPr>
        </p:nvSpPr>
        <p:spPr>
          <a:xfrm>
            <a:off x="457200" y="1159333"/>
            <a:ext cx="5690382" cy="5502724"/>
          </a:xfrm>
        </p:spPr>
        <p:txBody>
          <a:bodyPr>
            <a:normAutofit/>
          </a:bodyPr>
          <a:lstStyle/>
          <a:p>
            <a:r>
              <a:rPr lang="en-US" dirty="0">
                <a:latin typeface="Calibri (Body)"/>
                <a:ea typeface="Palatino" charset="0"/>
                <a:cs typeface="Calibri (Body)"/>
              </a:rPr>
              <a:t>Workshop Reports</a:t>
            </a:r>
          </a:p>
          <a:p>
            <a:r>
              <a:rPr lang="en-US" dirty="0">
                <a:latin typeface="Calibri (Body)"/>
                <a:ea typeface="Palatino" charset="0"/>
                <a:cs typeface="Calibri (Body)"/>
              </a:rPr>
              <a:t>White Papers</a:t>
            </a:r>
          </a:p>
          <a:p>
            <a:pPr lvl="1"/>
            <a:r>
              <a:rPr lang="en-US" dirty="0">
                <a:latin typeface="Calibri (Body)"/>
                <a:ea typeface="Palatino" charset="0"/>
                <a:cs typeface="Calibri (Body)"/>
              </a:rPr>
              <a:t>CCC works with the community to produce timely white papers that inform policymakers </a:t>
            </a:r>
            <a:r>
              <a:rPr lang="en-US" dirty="0" smtClean="0">
                <a:latin typeface="Calibri (Body)"/>
                <a:ea typeface="Palatino" charset="0"/>
                <a:cs typeface="Calibri (Body)"/>
              </a:rPr>
              <a:t>about </a:t>
            </a:r>
            <a:r>
              <a:rPr lang="en-US" dirty="0">
                <a:latin typeface="Calibri (Body)"/>
                <a:ea typeface="Palatino" charset="0"/>
                <a:cs typeface="Calibri (Body)"/>
              </a:rPr>
              <a:t>pressing issues and national priorities </a:t>
            </a:r>
          </a:p>
          <a:p>
            <a:r>
              <a:rPr lang="en-US" dirty="0">
                <a:latin typeface="Calibri (Body)"/>
                <a:ea typeface="Palatino" charset="0"/>
                <a:cs typeface="Calibri (Body)"/>
              </a:rPr>
              <a:t>CCC Blog</a:t>
            </a:r>
          </a:p>
          <a:p>
            <a:pPr lvl="1"/>
            <a:r>
              <a:rPr lang="en-US" dirty="0">
                <a:latin typeface="Calibri (Body)"/>
                <a:ea typeface="Palatino" charset="0"/>
                <a:cs typeface="Calibri (Body)"/>
              </a:rPr>
              <a:t>Provides a continuous stream of information about advances in computing research</a:t>
            </a:r>
          </a:p>
          <a:p>
            <a:pPr lvl="1"/>
            <a:r>
              <a:rPr lang="en-US" dirty="0">
                <a:latin typeface="Calibri (Body)"/>
                <a:ea typeface="Palatino" charset="0"/>
                <a:cs typeface="Calibri (Body)"/>
              </a:rPr>
              <a:t>Opportunities for community to get involved</a:t>
            </a:r>
          </a:p>
          <a:p>
            <a:r>
              <a:rPr lang="en-US" dirty="0" smtClean="0">
                <a:latin typeface="Calibri (Body)"/>
                <a:ea typeface="Palatino" charset="0"/>
                <a:cs typeface="Calibri (Body)"/>
              </a:rPr>
              <a:t>Great </a:t>
            </a:r>
            <a:r>
              <a:rPr lang="en-US" dirty="0">
                <a:latin typeface="Calibri (Body)"/>
                <a:ea typeface="Palatino" charset="0"/>
                <a:cs typeface="Calibri (Body)"/>
              </a:rPr>
              <a:t>Innovative Ideas</a:t>
            </a:r>
          </a:p>
          <a:p>
            <a:pPr lvl="1"/>
            <a:r>
              <a:rPr lang="en-US" dirty="0">
                <a:latin typeface="Calibri (Body)"/>
                <a:ea typeface="Palatino" charset="0"/>
                <a:cs typeface="Calibri (Body)"/>
              </a:rPr>
              <a:t>A way to showcase the exciting new research and ideas generated by the computing community</a:t>
            </a:r>
          </a:p>
          <a:p>
            <a:r>
              <a:rPr lang="en-US" dirty="0">
                <a:latin typeface="Calibri (Body)"/>
                <a:ea typeface="Palatino" charset="0"/>
                <a:cs typeface="Calibri (Body)"/>
              </a:rPr>
              <a:t>Special Events</a:t>
            </a:r>
          </a:p>
          <a:p>
            <a:pPr lvl="1"/>
            <a:r>
              <a:rPr lang="en-US" dirty="0">
                <a:latin typeface="Calibri (Body)"/>
                <a:ea typeface="Palatino" charset="0"/>
                <a:cs typeface="Calibri (Body)"/>
              </a:rPr>
              <a:t>CCC Symposium</a:t>
            </a:r>
          </a:p>
          <a:p>
            <a:pPr lvl="1"/>
            <a:r>
              <a:rPr lang="en-US" dirty="0">
                <a:latin typeface="Calibri (Body)"/>
                <a:ea typeface="Palatino" charset="0"/>
                <a:cs typeface="Calibri (Body)"/>
              </a:rPr>
              <a:t>CRA Snowbird</a:t>
            </a:r>
          </a:p>
        </p:txBody>
      </p:sp>
      <p:sp>
        <p:nvSpPr>
          <p:cNvPr id="4" name="TextBox 3"/>
          <p:cNvSpPr txBox="1"/>
          <p:nvPr/>
        </p:nvSpPr>
        <p:spPr>
          <a:xfrm>
            <a:off x="6374205" y="3022880"/>
            <a:ext cx="1730226" cy="923330"/>
          </a:xfrm>
          <a:prstGeom prst="rect">
            <a:avLst/>
          </a:prstGeom>
          <a:noFill/>
        </p:spPr>
        <p:txBody>
          <a:bodyPr wrap="square" rtlCol="0">
            <a:spAutoFit/>
          </a:bodyPr>
          <a:lstStyle/>
          <a:p>
            <a:pPr algn="ctr"/>
            <a:r>
              <a:rPr lang="en-US" dirty="0"/>
              <a:t>Computing Research</a:t>
            </a:r>
          </a:p>
          <a:p>
            <a:r>
              <a:rPr lang="en-US" dirty="0"/>
              <a:t>           2017</a:t>
            </a:r>
          </a:p>
        </p:txBody>
      </p:sp>
      <p:sp>
        <p:nvSpPr>
          <p:cNvPr id="5" name="Rectangle 4"/>
          <p:cNvSpPr/>
          <p:nvPr/>
        </p:nvSpPr>
        <p:spPr>
          <a:xfrm>
            <a:off x="6531041" y="1417638"/>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mputingInnovation-Banners-1-180x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707" y="1417638"/>
            <a:ext cx="1594556" cy="1594556"/>
          </a:xfrm>
          <a:prstGeom prst="rect">
            <a:avLst/>
          </a:prstGeom>
        </p:spPr>
      </p:pic>
      <p:sp>
        <p:nvSpPr>
          <p:cNvPr id="9" name="TextBox 8"/>
          <p:cNvSpPr txBox="1"/>
          <p:nvPr/>
        </p:nvSpPr>
        <p:spPr>
          <a:xfrm>
            <a:off x="6374205" y="5842004"/>
            <a:ext cx="1855188" cy="646331"/>
          </a:xfrm>
          <a:prstGeom prst="rect">
            <a:avLst/>
          </a:prstGeom>
          <a:noFill/>
        </p:spPr>
        <p:txBody>
          <a:bodyPr wrap="none" rtlCol="0">
            <a:spAutoFit/>
          </a:bodyPr>
          <a:lstStyle/>
          <a:p>
            <a:r>
              <a:rPr lang="en-US" dirty="0"/>
              <a:t>AI for Social Good</a:t>
            </a:r>
          </a:p>
          <a:p>
            <a:r>
              <a:rPr lang="en-US" dirty="0"/>
              <a:t>           2016</a:t>
            </a:r>
          </a:p>
        </p:txBody>
      </p:sp>
      <p:pic>
        <p:nvPicPr>
          <p:cNvPr id="11" name="Picture 10" descr="15063-CCC-AI-web-banner_final-1-180x1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817" y="4236642"/>
            <a:ext cx="1552222" cy="1552222"/>
          </a:xfrm>
          <a:prstGeom prst="rect">
            <a:avLst/>
          </a:prstGeom>
        </p:spPr>
      </p:pic>
      <p:sp>
        <p:nvSpPr>
          <p:cNvPr id="10" name="Rectangle 9"/>
          <p:cNvSpPr/>
          <p:nvPr/>
        </p:nvSpPr>
        <p:spPr>
          <a:xfrm>
            <a:off x="6552209" y="4221200"/>
            <a:ext cx="1552222" cy="156766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6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189FA-E85E-2246-973C-FA5BF0DBB426}" type="slidenum">
              <a:rPr lang="en-US" smtClean="0"/>
              <a:pPr/>
              <a:t>25</a:t>
            </a:fld>
            <a:endParaRPr lang="en-US"/>
          </a:p>
        </p:txBody>
      </p:sp>
      <p:sp>
        <p:nvSpPr>
          <p:cNvPr id="7" name="Rectangle 6"/>
          <p:cNvSpPr/>
          <p:nvPr/>
        </p:nvSpPr>
        <p:spPr>
          <a:xfrm>
            <a:off x="5990286" y="5012753"/>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2800" dirty="0"/>
              <a:t>Nurturing next generation of leaders</a:t>
            </a:r>
          </a:p>
        </p:txBody>
      </p:sp>
      <p:sp>
        <p:nvSpPr>
          <p:cNvPr id="11" name="Content Placeholder 2"/>
          <p:cNvSpPr>
            <a:spLocks noGrp="1"/>
          </p:cNvSpPr>
          <p:nvPr>
            <p:ph sz="half" idx="2"/>
          </p:nvPr>
        </p:nvSpPr>
        <p:spPr>
          <a:xfrm>
            <a:off x="457200" y="1147723"/>
            <a:ext cx="8229600" cy="5502724"/>
          </a:xfrm>
        </p:spPr>
        <p:txBody>
          <a:bodyPr>
            <a:normAutofit fontScale="92500" lnSpcReduction="20000"/>
          </a:bodyPr>
          <a:lstStyle/>
          <a:p>
            <a:pPr marL="0" lvl="0" indent="0">
              <a:buNone/>
            </a:pPr>
            <a:r>
              <a:rPr lang="en-US" b="1" dirty="0">
                <a:latin typeface="+mn-lt"/>
                <a:ea typeface="Palatino" charset="0"/>
                <a:cs typeface="Palatino" charset="0"/>
              </a:rPr>
              <a:t>Grow leadership and community capacity</a:t>
            </a:r>
            <a:r>
              <a:rPr lang="en-US" dirty="0">
                <a:latin typeface="+mn-lt"/>
                <a:ea typeface="Palatino" charset="0"/>
                <a:cs typeface="Palatino" charset="0"/>
              </a:rPr>
              <a:t> to engage in and respond to national science policy </a:t>
            </a:r>
            <a:r>
              <a:rPr lang="en-US" dirty="0" smtClean="0">
                <a:latin typeface="+mn-lt"/>
                <a:ea typeface="Palatino" charset="0"/>
                <a:cs typeface="Palatino" charset="0"/>
              </a:rPr>
              <a:t>needs and identify new directions for computing research. </a:t>
            </a:r>
          </a:p>
          <a:p>
            <a:pPr lvl="0"/>
            <a:endParaRPr lang="en-US" sz="1200" dirty="0" smtClean="0">
              <a:latin typeface="+mn-lt"/>
              <a:ea typeface="Palatino" charset="0"/>
              <a:cs typeface="Palatino" charset="0"/>
            </a:endParaRPr>
          </a:p>
          <a:p>
            <a:pPr marL="0" indent="0">
              <a:buNone/>
            </a:pPr>
            <a:r>
              <a:rPr lang="en-US" dirty="0">
                <a:latin typeface="+mn-lt"/>
                <a:ea typeface="Palatino" charset="0"/>
                <a:cs typeface="Palatino" charset="0"/>
              </a:rPr>
              <a:t>Leadership in Science Policy Institute</a:t>
            </a:r>
          </a:p>
          <a:p>
            <a:pPr lvl="1"/>
            <a:r>
              <a:rPr lang="en-US" dirty="0">
                <a:latin typeface="+mn-lt"/>
                <a:ea typeface="Palatino" charset="0"/>
                <a:cs typeface="Palatino" charset="0"/>
              </a:rPr>
              <a:t>Educates </a:t>
            </a:r>
            <a:r>
              <a:rPr lang="en-US" dirty="0" smtClean="0">
                <a:latin typeface="+mn-lt"/>
                <a:ea typeface="Palatino" charset="0"/>
                <a:cs typeface="Palatino" charset="0"/>
              </a:rPr>
              <a:t>and trains computing </a:t>
            </a:r>
            <a:r>
              <a:rPr lang="en-US" dirty="0">
                <a:latin typeface="+mn-lt"/>
                <a:ea typeface="Palatino" charset="0"/>
                <a:cs typeface="Palatino" charset="0"/>
              </a:rPr>
              <a:t>researchers on how science policy in the U.S. is </a:t>
            </a:r>
            <a:r>
              <a:rPr lang="en-US" dirty="0" smtClean="0">
                <a:latin typeface="+mn-lt"/>
                <a:ea typeface="Palatino" charset="0"/>
                <a:cs typeface="Palatino" charset="0"/>
              </a:rPr>
              <a:t>formulated and how to </a:t>
            </a:r>
            <a:r>
              <a:rPr lang="en-US" dirty="0">
                <a:latin typeface="+mn-lt"/>
                <a:ea typeface="Palatino" charset="0"/>
                <a:cs typeface="Palatino" charset="0"/>
              </a:rPr>
              <a:t>advocate for computing research</a:t>
            </a:r>
          </a:p>
          <a:p>
            <a:pPr lvl="1"/>
            <a:r>
              <a:rPr lang="en-US" dirty="0">
                <a:latin typeface="+mn-lt"/>
                <a:ea typeface="Palatino" charset="0"/>
                <a:cs typeface="Palatino" charset="0"/>
              </a:rPr>
              <a:t>Co-sponsored by CRA’s Government Affairs Committee</a:t>
            </a:r>
          </a:p>
          <a:p>
            <a:pPr marL="0" indent="0">
              <a:buNone/>
            </a:pPr>
            <a:endParaRPr lang="en-US" sz="1200" dirty="0">
              <a:latin typeface="+mn-lt"/>
              <a:ea typeface="Palatino" charset="0"/>
              <a:cs typeface="Palatino" charset="0"/>
            </a:endParaRPr>
          </a:p>
          <a:p>
            <a:pPr marL="0" indent="0">
              <a:buNone/>
            </a:pPr>
            <a:r>
              <a:rPr lang="en-US" dirty="0" smtClean="0">
                <a:latin typeface="+mn-lt"/>
                <a:ea typeface="Palatino" charset="0"/>
                <a:cs typeface="Palatino" charset="0"/>
              </a:rPr>
              <a:t>Industry </a:t>
            </a:r>
            <a:r>
              <a:rPr lang="en-US" dirty="0">
                <a:latin typeface="+mn-lt"/>
                <a:ea typeface="Palatino" charset="0"/>
                <a:cs typeface="Palatino" charset="0"/>
              </a:rPr>
              <a:t>– Academic Collaborations</a:t>
            </a:r>
          </a:p>
          <a:p>
            <a:pPr lvl="1"/>
            <a:r>
              <a:rPr lang="en-US" dirty="0">
                <a:latin typeface="+mn-lt"/>
                <a:ea typeface="Palatino" charset="0"/>
                <a:cs typeface="Palatino" charset="0"/>
              </a:rPr>
              <a:t>CCC collaborated with Big Data Regional Hubs </a:t>
            </a:r>
          </a:p>
          <a:p>
            <a:pPr lvl="1"/>
            <a:r>
              <a:rPr lang="en-US" dirty="0">
                <a:latin typeface="+mn-lt"/>
                <a:ea typeface="Palatino" charset="0"/>
                <a:cs typeface="Palatino" charset="0"/>
              </a:rPr>
              <a:t>Activities to enhance the research of early career faculty</a:t>
            </a:r>
          </a:p>
          <a:p>
            <a:pPr marL="0" indent="0">
              <a:buNone/>
            </a:pPr>
            <a:endParaRPr lang="en-US" sz="1200" dirty="0" smtClean="0">
              <a:latin typeface="+mn-lt"/>
              <a:ea typeface="Palatino" charset="0"/>
              <a:cs typeface="Palatino" charset="0"/>
            </a:endParaRPr>
          </a:p>
          <a:p>
            <a:pPr marL="0" indent="0">
              <a:buNone/>
            </a:pPr>
            <a:r>
              <a:rPr lang="en-US" dirty="0" smtClean="0">
                <a:latin typeface="+mn-lt"/>
                <a:ea typeface="Palatino" charset="0"/>
                <a:cs typeface="Palatino" charset="0"/>
              </a:rPr>
              <a:t>Postdoc </a:t>
            </a:r>
            <a:r>
              <a:rPr lang="en-US" dirty="0">
                <a:latin typeface="+mn-lt"/>
                <a:ea typeface="Palatino" charset="0"/>
                <a:cs typeface="Palatino" charset="0"/>
              </a:rPr>
              <a:t>Best </a:t>
            </a:r>
            <a:r>
              <a:rPr lang="en-US" dirty="0" smtClean="0">
                <a:latin typeface="+mn-lt"/>
                <a:ea typeface="Palatino" charset="0"/>
                <a:cs typeface="Palatino" charset="0"/>
              </a:rPr>
              <a:t>Practices</a:t>
            </a:r>
          </a:p>
          <a:p>
            <a:pPr lvl="1"/>
            <a:r>
              <a:rPr lang="en-US" dirty="0" smtClean="0">
                <a:latin typeface="+mn-lt"/>
                <a:ea typeface="Palatino" charset="0"/>
                <a:cs typeface="Palatino" charset="0"/>
              </a:rPr>
              <a:t>Program to study institutional support structures for postdocs</a:t>
            </a:r>
          </a:p>
          <a:p>
            <a:pPr lvl="1"/>
            <a:r>
              <a:rPr lang="en-US" dirty="0" smtClean="0">
                <a:latin typeface="+mn-lt"/>
                <a:ea typeface="Palatino" charset="0"/>
                <a:cs typeface="Palatino" charset="0"/>
              </a:rPr>
              <a:t>3 programs: University of Washington, NY ASCENT, Arizona</a:t>
            </a:r>
          </a:p>
          <a:p>
            <a:pPr marL="0" indent="0">
              <a:buNone/>
            </a:pPr>
            <a:endParaRPr lang="en-US" sz="1200" dirty="0" smtClean="0">
              <a:latin typeface="+mn-lt"/>
              <a:ea typeface="Palatino" charset="0"/>
              <a:cs typeface="Palatino" charset="0"/>
            </a:endParaRPr>
          </a:p>
          <a:p>
            <a:pPr marL="0" indent="0">
              <a:buNone/>
            </a:pPr>
            <a:r>
              <a:rPr lang="en-US" dirty="0" smtClean="0">
                <a:latin typeface="+mn-lt"/>
                <a:ea typeface="Palatino" charset="0"/>
                <a:cs typeface="Palatino" charset="0"/>
              </a:rPr>
              <a:t>Computing </a:t>
            </a:r>
            <a:r>
              <a:rPr lang="en-US" dirty="0">
                <a:latin typeface="+mn-lt"/>
                <a:ea typeface="Palatino" charset="0"/>
                <a:cs typeface="Palatino" charset="0"/>
              </a:rPr>
              <a:t>Innovation Fellows (</a:t>
            </a:r>
            <a:r>
              <a:rPr lang="en-US" dirty="0" err="1">
                <a:latin typeface="+mn-lt"/>
                <a:ea typeface="Palatino" charset="0"/>
                <a:cs typeface="Palatino" charset="0"/>
              </a:rPr>
              <a:t>CIFellows</a:t>
            </a:r>
            <a:r>
              <a:rPr lang="en-US" dirty="0">
                <a:latin typeface="+mn-lt"/>
                <a:ea typeface="Palatino" charset="0"/>
                <a:cs typeface="Palatino" charset="0"/>
              </a:rPr>
              <a:t>) </a:t>
            </a:r>
            <a:r>
              <a:rPr lang="en-US" dirty="0" smtClean="0">
                <a:latin typeface="+mn-lt"/>
                <a:ea typeface="Palatino" charset="0"/>
                <a:cs typeface="Palatino" charset="0"/>
              </a:rPr>
              <a:t>Project</a:t>
            </a:r>
          </a:p>
          <a:p>
            <a:pPr lvl="1"/>
            <a:r>
              <a:rPr lang="en-US" dirty="0">
                <a:latin typeface="+mn-lt"/>
                <a:ea typeface="Palatino" charset="0"/>
                <a:cs typeface="Palatino" charset="0"/>
              </a:rPr>
              <a:t>R</a:t>
            </a:r>
            <a:r>
              <a:rPr lang="en-US" dirty="0" smtClean="0">
                <a:latin typeface="+mn-lt"/>
                <a:ea typeface="Palatino" charset="0"/>
                <a:cs typeface="Palatino" charset="0"/>
              </a:rPr>
              <a:t>apidly created </a:t>
            </a:r>
            <a:r>
              <a:rPr lang="en-US" dirty="0">
                <a:latin typeface="+mn-lt"/>
                <a:ea typeface="Palatino" charset="0"/>
                <a:cs typeface="Palatino" charset="0"/>
              </a:rPr>
              <a:t>the CI Fellows program to preserve human capital when faculty positions became scarce with the financial crisis </a:t>
            </a:r>
            <a:endParaRPr lang="en-US" dirty="0" smtClean="0">
              <a:latin typeface="+mn-lt"/>
              <a:ea typeface="Palatino" charset="0"/>
              <a:cs typeface="Palatino" charset="0"/>
            </a:endParaRPr>
          </a:p>
          <a:p>
            <a:pPr lvl="1"/>
            <a:endParaRPr lang="en-US" dirty="0">
              <a:latin typeface="Palatino" charset="0"/>
              <a:ea typeface="Palatino" charset="0"/>
              <a:cs typeface="Palatino" charset="0"/>
            </a:endParaRPr>
          </a:p>
        </p:txBody>
      </p:sp>
    </p:spTree>
    <p:extLst>
      <p:ext uri="{BB962C8B-B14F-4D97-AF65-F5344CB8AC3E}">
        <p14:creationId xmlns:p14="http://schemas.microsoft.com/office/powerpoint/2010/main" val="253103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rPr>
              <a:t>Industry – academic collaborations</a:t>
            </a:r>
          </a:p>
        </p:txBody>
      </p:sp>
      <p:sp>
        <p:nvSpPr>
          <p:cNvPr id="3" name="Content Placeholder 2"/>
          <p:cNvSpPr>
            <a:spLocks noGrp="1"/>
          </p:cNvSpPr>
          <p:nvPr>
            <p:ph sz="half" idx="2"/>
          </p:nvPr>
        </p:nvSpPr>
        <p:spPr>
          <a:xfrm>
            <a:off x="457200" y="1598720"/>
            <a:ext cx="8229600" cy="4627668"/>
          </a:xfrm>
        </p:spPr>
        <p:txBody>
          <a:bodyPr>
            <a:normAutofit/>
          </a:bodyPr>
          <a:lstStyle/>
          <a:p>
            <a:pPr marL="0" indent="0">
              <a:buNone/>
            </a:pPr>
            <a:r>
              <a:rPr lang="en-US" sz="2400" dirty="0" smtClean="0">
                <a:latin typeface="+mn-lt"/>
                <a:ea typeface="Palatino" charset="0"/>
                <a:cs typeface="Palatino" charset="0"/>
              </a:rPr>
              <a:t>With NSF </a:t>
            </a:r>
            <a:r>
              <a:rPr lang="en-US" sz="2400" dirty="0">
                <a:latin typeface="+mn-lt"/>
                <a:ea typeface="Palatino" charset="0"/>
                <a:cs typeface="Palatino" charset="0"/>
              </a:rPr>
              <a:t>Big Data Regional Innovation </a:t>
            </a:r>
            <a:r>
              <a:rPr lang="en-US" sz="2400" dirty="0" smtClean="0">
                <a:latin typeface="+mn-lt"/>
                <a:ea typeface="Palatino" charset="0"/>
                <a:cs typeface="Palatino" charset="0"/>
              </a:rPr>
              <a:t>Hubs</a:t>
            </a:r>
          </a:p>
          <a:p>
            <a:pPr marL="0" indent="0">
              <a:buNone/>
            </a:pPr>
            <a:endParaRPr lang="en-US" sz="1000" dirty="0">
              <a:latin typeface="+mn-lt"/>
              <a:ea typeface="Palatino" charset="0"/>
              <a:cs typeface="Palatino" charset="0"/>
            </a:endParaRPr>
          </a:p>
          <a:p>
            <a:r>
              <a:rPr lang="en-US" sz="2000" i="1" dirty="0">
                <a:latin typeface="+mn-lt"/>
                <a:ea typeface="Palatino" charset="0"/>
                <a:cs typeface="Palatino" charset="0"/>
              </a:rPr>
              <a:t>Northeast</a:t>
            </a:r>
            <a:r>
              <a:rPr lang="en-US" sz="2000" dirty="0">
                <a:latin typeface="+mn-lt"/>
                <a:ea typeface="Palatino" charset="0"/>
                <a:cs typeface="Palatino" charset="0"/>
              </a:rPr>
              <a:t>: Young Innovator Internships, Knowledge Exchange Lecture Series, Data Science Best Practices Workshop</a:t>
            </a:r>
            <a:br>
              <a:rPr lang="en-US" sz="2000" dirty="0">
                <a:latin typeface="+mn-lt"/>
                <a:ea typeface="Palatino" charset="0"/>
                <a:cs typeface="Palatino" charset="0"/>
              </a:rPr>
            </a:br>
            <a:endParaRPr lang="en-US" sz="2000" dirty="0">
              <a:latin typeface="+mn-lt"/>
              <a:ea typeface="Palatino" charset="0"/>
              <a:cs typeface="Palatino" charset="0"/>
            </a:endParaRPr>
          </a:p>
          <a:p>
            <a:r>
              <a:rPr lang="en-US" sz="2000" i="1" dirty="0">
                <a:latin typeface="+mn-lt"/>
                <a:ea typeface="Palatino" charset="0"/>
                <a:cs typeface="Palatino" charset="0"/>
              </a:rPr>
              <a:t>South</a:t>
            </a:r>
            <a:r>
              <a:rPr lang="en-US" sz="2000" dirty="0">
                <a:latin typeface="+mn-lt"/>
                <a:ea typeface="Palatino" charset="0"/>
                <a:cs typeface="Palatino" charset="0"/>
              </a:rPr>
              <a:t>: Data Start Internships, PEPI Early Career Exchange Visits</a:t>
            </a:r>
            <a:br>
              <a:rPr lang="en-US" sz="2000" dirty="0">
                <a:latin typeface="+mn-lt"/>
                <a:ea typeface="Palatino" charset="0"/>
                <a:cs typeface="Palatino" charset="0"/>
              </a:rPr>
            </a:br>
            <a:endParaRPr lang="en-US" sz="2000" dirty="0">
              <a:latin typeface="+mn-lt"/>
              <a:ea typeface="Palatino" charset="0"/>
              <a:cs typeface="Palatino" charset="0"/>
            </a:endParaRPr>
          </a:p>
          <a:p>
            <a:r>
              <a:rPr lang="en-US" sz="2000" i="1" dirty="0">
                <a:latin typeface="+mn-lt"/>
                <a:ea typeface="Palatino" charset="0"/>
                <a:cs typeface="Palatino" charset="0"/>
              </a:rPr>
              <a:t>Midwest</a:t>
            </a:r>
            <a:r>
              <a:rPr lang="en-US" sz="2000" dirty="0">
                <a:latin typeface="+mn-lt"/>
                <a:ea typeface="Palatino" charset="0"/>
                <a:cs typeface="Palatino" charset="0"/>
              </a:rPr>
              <a:t>: Early Career Big Data Summit, Data Quality and Informal Data- An Oxymoron Workshop, Travel Grants</a:t>
            </a:r>
            <a:br>
              <a:rPr lang="en-US" sz="2000" dirty="0">
                <a:latin typeface="+mn-lt"/>
                <a:ea typeface="Palatino" charset="0"/>
                <a:cs typeface="Palatino" charset="0"/>
              </a:rPr>
            </a:br>
            <a:endParaRPr lang="en-US" sz="2000" dirty="0">
              <a:latin typeface="+mn-lt"/>
              <a:ea typeface="Palatino" charset="0"/>
              <a:cs typeface="Palatino" charset="0"/>
            </a:endParaRPr>
          </a:p>
          <a:p>
            <a:r>
              <a:rPr lang="en-US" sz="2000" i="1" dirty="0">
                <a:latin typeface="+mn-lt"/>
                <a:ea typeface="Palatino" charset="0"/>
                <a:cs typeface="Palatino" charset="0"/>
              </a:rPr>
              <a:t>West</a:t>
            </a:r>
            <a:r>
              <a:rPr lang="en-US" sz="2000" dirty="0">
                <a:latin typeface="+mn-lt"/>
                <a:ea typeface="Palatino" charset="0"/>
                <a:cs typeface="Palatino" charset="0"/>
              </a:rPr>
              <a:t>: </a:t>
            </a:r>
            <a:r>
              <a:rPr lang="en-US" sz="2000" dirty="0" err="1">
                <a:latin typeface="+mn-lt"/>
                <a:ea typeface="Palatino" charset="0"/>
                <a:cs typeface="Palatino" charset="0"/>
              </a:rPr>
              <a:t>Collaboratory</a:t>
            </a:r>
            <a:r>
              <a:rPr lang="en-US" sz="2000" dirty="0">
                <a:latin typeface="+mn-lt"/>
                <a:ea typeface="Palatino" charset="0"/>
                <a:cs typeface="Palatino" charset="0"/>
              </a:rPr>
              <a:t> Faire, Workshop on Data Hackathon Best Practices, Tools of the Data Journalism Trade Workshop</a:t>
            </a:r>
          </a:p>
        </p:txBody>
      </p:sp>
    </p:spTree>
    <p:extLst>
      <p:ext uri="{BB962C8B-B14F-4D97-AF65-F5344CB8AC3E}">
        <p14:creationId xmlns:p14="http://schemas.microsoft.com/office/powerpoint/2010/main" val="24323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sz="half" idx="2"/>
          </p:nvPr>
        </p:nvSpPr>
        <p:spPr/>
        <p:txBody>
          <a:bodyPr>
            <a:normAutofit/>
          </a:bodyPr>
          <a:lstStyle/>
          <a:p>
            <a:pPr marL="457200" indent="-457200">
              <a:buFont typeface="+mj-lt"/>
              <a:buAutoNum type="arabicPeriod"/>
            </a:pPr>
            <a:r>
              <a:rPr lang="en-US" dirty="0" smtClean="0">
                <a:latin typeface="Calibri"/>
                <a:cs typeface="Calibri"/>
              </a:rPr>
              <a:t>Big Picture</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Context, Members, Goals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Longitudinal Activities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b="1" dirty="0" smtClean="0">
                <a:latin typeface="Calibri"/>
                <a:cs typeface="Calibri"/>
              </a:rPr>
              <a:t>Ongoing Work</a:t>
            </a:r>
          </a:p>
          <a:p>
            <a:pPr marL="457200" indent="-457200">
              <a:buFont typeface="+mj-lt"/>
              <a:buAutoNum type="arabicPeriod"/>
            </a:pPr>
            <a:endParaRPr lang="en-US" sz="1000" b="1" dirty="0" smtClean="0">
              <a:latin typeface="Calibri"/>
              <a:cs typeface="Calibri"/>
            </a:endParaRPr>
          </a:p>
          <a:p>
            <a:pPr marL="457200" indent="-457200">
              <a:buFont typeface="+mj-lt"/>
              <a:buAutoNum type="arabicPeriod"/>
            </a:pPr>
            <a:r>
              <a:rPr lang="en-US" dirty="0" smtClean="0">
                <a:latin typeface="Calibri"/>
                <a:cs typeface="Calibri"/>
              </a:rPr>
              <a:t>Discussion</a:t>
            </a:r>
            <a:endParaRPr lang="en-US" dirty="0" smtClean="0"/>
          </a:p>
          <a:p>
            <a:pPr lvl="1"/>
            <a:endParaRPr lang="en-US" dirty="0" smtClean="0"/>
          </a:p>
        </p:txBody>
      </p:sp>
    </p:spTree>
    <p:extLst>
      <p:ext uri="{BB962C8B-B14F-4D97-AF65-F5344CB8AC3E}">
        <p14:creationId xmlns:p14="http://schemas.microsoft.com/office/powerpoint/2010/main" val="25844434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0718" y="356944"/>
            <a:ext cx="8229600" cy="783605"/>
          </a:xfrm>
        </p:spPr>
        <p:txBody>
          <a:bodyPr>
            <a:normAutofit fontScale="90000"/>
          </a:bodyPr>
          <a:lstStyle/>
          <a:p>
            <a:r>
              <a:rPr lang="en-US" sz="3200" dirty="0"/>
              <a:t>CCC working </a:t>
            </a:r>
            <a:r>
              <a:rPr lang="en-US" sz="3200" dirty="0" smtClean="0"/>
              <a:t>groups &amp; Task </a:t>
            </a:r>
            <a:r>
              <a:rPr lang="en-US" sz="3200" dirty="0"/>
              <a:t>Forces </a:t>
            </a:r>
          </a:p>
        </p:txBody>
      </p:sp>
      <p:sp>
        <p:nvSpPr>
          <p:cNvPr id="2" name="Content Placeholder 1"/>
          <p:cNvSpPr>
            <a:spLocks noGrp="1"/>
          </p:cNvSpPr>
          <p:nvPr>
            <p:ph sz="half" idx="2"/>
          </p:nvPr>
        </p:nvSpPr>
        <p:spPr>
          <a:xfrm>
            <a:off x="480718" y="1281131"/>
            <a:ext cx="8663282" cy="6528131"/>
          </a:xfrm>
        </p:spPr>
        <p:txBody>
          <a:bodyPr>
            <a:normAutofit/>
          </a:bodyPr>
          <a:lstStyle/>
          <a:p>
            <a:pPr marL="0" indent="0">
              <a:buNone/>
            </a:pPr>
            <a:r>
              <a:rPr lang="en-US" sz="2000" dirty="0" smtClean="0">
                <a:latin typeface="+mn-lt"/>
                <a:ea typeface="Palatino" charset="0"/>
                <a:cs typeface="Palatino" charset="0"/>
              </a:rPr>
              <a:t>Goal </a:t>
            </a:r>
            <a:r>
              <a:rPr lang="en-US" sz="2000" dirty="0">
                <a:latin typeface="+mn-lt"/>
                <a:ea typeface="Palatino" charset="0"/>
                <a:cs typeface="Palatino" charset="0"/>
              </a:rPr>
              <a:t>is for CCC to be </a:t>
            </a:r>
            <a:r>
              <a:rPr lang="en-US" sz="2000" b="1" dirty="0">
                <a:latin typeface="+mn-lt"/>
                <a:ea typeface="Palatino" charset="0"/>
                <a:cs typeface="Palatino" charset="0"/>
              </a:rPr>
              <a:t>engaged in ongoing activities</a:t>
            </a:r>
            <a:r>
              <a:rPr lang="en-US" sz="2000" dirty="0">
                <a:latin typeface="+mn-lt"/>
                <a:ea typeface="Palatino" charset="0"/>
                <a:cs typeface="Palatino" charset="0"/>
              </a:rPr>
              <a:t> around these topics, to </a:t>
            </a:r>
            <a:r>
              <a:rPr lang="en-US" sz="2000" b="1" dirty="0">
                <a:latin typeface="+mn-lt"/>
                <a:ea typeface="Palatino" charset="0"/>
                <a:cs typeface="Palatino" charset="0"/>
              </a:rPr>
              <a:t>identify needs and opportunities</a:t>
            </a:r>
            <a:r>
              <a:rPr lang="en-US" sz="2000" dirty="0">
                <a:latin typeface="+mn-lt"/>
                <a:ea typeface="Palatino" charset="0"/>
                <a:cs typeface="Palatino" charset="0"/>
              </a:rPr>
              <a:t> in </a:t>
            </a:r>
            <a:r>
              <a:rPr lang="en-US" sz="2000" dirty="0" smtClean="0">
                <a:latin typeface="+mn-lt"/>
                <a:ea typeface="Palatino" charset="0"/>
                <a:cs typeface="Palatino" charset="0"/>
              </a:rPr>
              <a:t>each </a:t>
            </a:r>
            <a:r>
              <a:rPr lang="en-US" sz="2000" dirty="0">
                <a:latin typeface="+mn-lt"/>
                <a:ea typeface="Palatino" charset="0"/>
                <a:cs typeface="Palatino" charset="0"/>
              </a:rPr>
              <a:t>topic area, and to </a:t>
            </a:r>
            <a:r>
              <a:rPr lang="en-US" sz="2000" b="1" dirty="0">
                <a:latin typeface="+mn-lt"/>
                <a:ea typeface="Palatino" charset="0"/>
                <a:cs typeface="Palatino" charset="0"/>
              </a:rPr>
              <a:t>take actions</a:t>
            </a:r>
            <a:r>
              <a:rPr lang="en-US" sz="2000" dirty="0">
                <a:latin typeface="+mn-lt"/>
                <a:ea typeface="Palatino" charset="0"/>
                <a:cs typeface="Palatino" charset="0"/>
              </a:rPr>
              <a:t> (generating white papers, convening a workshop, publicizing information, etc.) that have the possibility of “moving the needle” for these topics. </a:t>
            </a:r>
            <a:endParaRPr lang="en-US" sz="2000" dirty="0" smtClean="0">
              <a:latin typeface="+mn-lt"/>
              <a:ea typeface="Palatino" charset="0"/>
              <a:cs typeface="Palatino" charset="0"/>
            </a:endParaRPr>
          </a:p>
          <a:p>
            <a:pPr marL="0" indent="0">
              <a:buNone/>
            </a:pPr>
            <a:endParaRPr lang="en-US" sz="1000" dirty="0" smtClean="0">
              <a:latin typeface="+mn-lt"/>
              <a:ea typeface="Palatino" charset="0"/>
              <a:cs typeface="Palatino" charset="0"/>
            </a:endParaRPr>
          </a:p>
          <a:p>
            <a:pPr marL="0" indent="0">
              <a:buNone/>
            </a:pPr>
            <a:r>
              <a:rPr lang="en-US" sz="2000" dirty="0">
                <a:latin typeface="+mn-lt"/>
                <a:ea typeface="Palatino" charset="0"/>
                <a:cs typeface="Palatino" charset="0"/>
              </a:rPr>
              <a:t>Task forces, which include Council members and others from the community, meet on a regular basis and report at every Council meeting</a:t>
            </a:r>
            <a:r>
              <a:rPr lang="en-US" sz="2000" dirty="0" smtClean="0">
                <a:latin typeface="+mn-lt"/>
                <a:ea typeface="Palatino" charset="0"/>
                <a:cs typeface="Palatino" charset="0"/>
              </a:rPr>
              <a:t>.</a:t>
            </a:r>
          </a:p>
          <a:p>
            <a:pPr marL="0" indent="0">
              <a:buNone/>
            </a:pPr>
            <a:endParaRPr lang="en-US" sz="1000" dirty="0" smtClean="0">
              <a:latin typeface="+mn-lt"/>
              <a:ea typeface="Palatino" charset="0"/>
              <a:cs typeface="Palatino" charset="0"/>
            </a:endParaRPr>
          </a:p>
          <a:p>
            <a:pPr marL="0" indent="0">
              <a:buNone/>
            </a:pPr>
            <a:r>
              <a:rPr lang="en-US" sz="2000" dirty="0" smtClean="0">
                <a:latin typeface="+mn-lt"/>
                <a:ea typeface="Palatino" charset="0"/>
                <a:cs typeface="Palatino" charset="0"/>
              </a:rPr>
              <a:t>These provide a key mechanism to enable parallelism and expand CCC’s reach</a:t>
            </a:r>
          </a:p>
          <a:p>
            <a:pPr>
              <a:buFont typeface="Arial" panose="020B0604020202020204" pitchFamily="34" charset="0"/>
              <a:buChar char="•"/>
            </a:pPr>
            <a:r>
              <a:rPr lang="en-US" sz="2000" dirty="0" smtClean="0">
                <a:latin typeface="+mn-lt"/>
                <a:ea typeface="Palatino" charset="0"/>
                <a:cs typeface="Palatino" charset="0"/>
              </a:rPr>
              <a:t>Pioneered a few years ago</a:t>
            </a:r>
          </a:p>
          <a:p>
            <a:pPr>
              <a:buFont typeface="Arial" panose="020B0604020202020204" pitchFamily="34" charset="0"/>
              <a:buChar char="•"/>
            </a:pPr>
            <a:r>
              <a:rPr lang="en-US" sz="2000" dirty="0" smtClean="0">
                <a:latin typeface="+mn-lt"/>
                <a:ea typeface="Palatino" charset="0"/>
                <a:cs typeface="Palatino" charset="0"/>
              </a:rPr>
              <a:t>Includes some non-CCC members</a:t>
            </a:r>
          </a:p>
          <a:p>
            <a:pPr>
              <a:buFont typeface="Arial" panose="020B0604020202020204" pitchFamily="34" charset="0"/>
              <a:buChar char="•"/>
            </a:pPr>
            <a:r>
              <a:rPr lang="en-US" sz="2000" dirty="0" smtClean="0">
                <a:latin typeface="+mn-lt"/>
                <a:ea typeface="Palatino" charset="0"/>
                <a:cs typeface="Palatino" charset="0"/>
              </a:rPr>
              <a:t>Five task forces in 2017-18 </a:t>
            </a:r>
            <a:r>
              <a:rPr lang="en-US" sz="2000" dirty="0" smtClean="0">
                <a:latin typeface="+mn-lt"/>
                <a:ea typeface="Palatino" charset="0"/>
                <a:cs typeface="Palatino" charset="0"/>
                <a:sym typeface="Wingdings" panose="05000000000000000000" pitchFamily="2" charset="2"/>
              </a:rPr>
              <a:t> six task forces + two working groups in 2018-19</a:t>
            </a:r>
          </a:p>
          <a:p>
            <a:pPr>
              <a:buFont typeface="Arial" panose="020B0604020202020204" pitchFamily="34" charset="0"/>
              <a:buChar char="•"/>
            </a:pPr>
            <a:r>
              <a:rPr lang="en-US" sz="2000" dirty="0" smtClean="0">
                <a:latin typeface="+mn-lt"/>
                <a:ea typeface="Palatino" charset="0"/>
                <a:cs typeface="Palatino" charset="0"/>
                <a:sym typeface="Wingdings" panose="05000000000000000000" pitchFamily="2" charset="2"/>
              </a:rPr>
              <a:t>Expect smaller task forces to increase participant engagement</a:t>
            </a:r>
            <a:endParaRPr lang="en-US" sz="2000" dirty="0" smtClean="0">
              <a:latin typeface="+mn-lt"/>
              <a:ea typeface="Palatino" charset="0"/>
              <a:cs typeface="Palatino" charset="0"/>
            </a:endParaRPr>
          </a:p>
        </p:txBody>
      </p:sp>
    </p:spTree>
    <p:extLst>
      <p:ext uri="{BB962C8B-B14F-4D97-AF65-F5344CB8AC3E}">
        <p14:creationId xmlns:p14="http://schemas.microsoft.com/office/powerpoint/2010/main" val="276792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landa-GIl (1).png"/>
          <p:cNvPicPr>
            <a:picLocks noChangeAspect="1"/>
          </p:cNvPicPr>
          <p:nvPr/>
        </p:nvPicPr>
        <p:blipFill rotWithShape="1">
          <a:blip r:embed="rId3">
            <a:extLst>
              <a:ext uri="{28A0092B-C50C-407E-A947-70E740481C1C}">
                <a14:useLocalDpi xmlns:a14="http://schemas.microsoft.com/office/drawing/2010/main" val="0"/>
              </a:ext>
            </a:extLst>
          </a:blip>
          <a:srcRect l="30757" r="18974" b="50103"/>
          <a:stretch/>
        </p:blipFill>
        <p:spPr>
          <a:xfrm>
            <a:off x="1896229" y="1723732"/>
            <a:ext cx="872394" cy="865957"/>
          </a:xfrm>
          <a:prstGeom prst="rect">
            <a:avLst/>
          </a:prstGeom>
        </p:spPr>
      </p:pic>
      <p:pic>
        <p:nvPicPr>
          <p:cNvPr id="40" name="Picture 39" descr="maja-matar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214" y="3605167"/>
            <a:ext cx="895622" cy="895622"/>
          </a:xfrm>
          <a:prstGeom prst="rect">
            <a:avLst/>
          </a:prstGeom>
        </p:spPr>
      </p:pic>
      <p:sp>
        <p:nvSpPr>
          <p:cNvPr id="23" name="Rectangle 22"/>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162128" y="463356"/>
            <a:ext cx="8524671" cy="61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sz="2800" dirty="0" smtClean="0"/>
              <a:t>Artificial intelligence roadmap working group</a:t>
            </a:r>
            <a:endParaRPr lang="en-US" sz="2800" dirty="0">
              <a:effectLst/>
            </a:endParaRPr>
          </a:p>
        </p:txBody>
      </p:sp>
      <p:sp>
        <p:nvSpPr>
          <p:cNvPr id="4" name="Rectangle 3"/>
          <p:cNvSpPr/>
          <p:nvPr/>
        </p:nvSpPr>
        <p:spPr>
          <a:xfrm>
            <a:off x="5445685" y="3213855"/>
            <a:ext cx="3698315" cy="1138773"/>
          </a:xfrm>
          <a:prstGeom prst="rect">
            <a:avLst/>
          </a:prstGeom>
        </p:spPr>
        <p:txBody>
          <a:bodyPr wrap="square">
            <a:spAutoFit/>
          </a:bodyPr>
          <a:lstStyle/>
          <a:p>
            <a:r>
              <a:rPr lang="en-US" b="1" dirty="0"/>
              <a:t>Recent Activities</a:t>
            </a:r>
            <a:r>
              <a:rPr lang="en-US" b="1" dirty="0" smtClean="0"/>
              <a:t>:</a:t>
            </a:r>
          </a:p>
          <a:p>
            <a:pPr marL="285750" indent="-285750">
              <a:buFont typeface="Arial"/>
              <a:buChar char="•"/>
            </a:pPr>
            <a:r>
              <a:rPr lang="en-US" b="1" dirty="0" smtClean="0"/>
              <a:t>WS #1-Integrated Intelligence</a:t>
            </a:r>
            <a:r>
              <a:rPr lang="en-US" dirty="0" smtClean="0"/>
              <a:t/>
            </a:r>
            <a:br>
              <a:rPr lang="en-US" dirty="0" smtClean="0"/>
            </a:br>
            <a:r>
              <a:rPr lang="en-US" sz="1600" dirty="0" smtClean="0"/>
              <a:t>Marie </a:t>
            </a:r>
            <a:r>
              <a:rPr lang="en-US" sz="1600" dirty="0" err="1" smtClean="0"/>
              <a:t>desJardins</a:t>
            </a:r>
            <a:r>
              <a:rPr lang="en-US" sz="1600" dirty="0" smtClean="0"/>
              <a:t> (Simmons) &amp; Ken </a:t>
            </a:r>
            <a:r>
              <a:rPr lang="en-US" sz="1600" dirty="0" err="1" smtClean="0"/>
              <a:t>Forbus</a:t>
            </a:r>
            <a:r>
              <a:rPr lang="en-US" sz="1600" dirty="0" smtClean="0"/>
              <a:t> (Northwestern University)</a:t>
            </a:r>
            <a:endParaRPr lang="en-US" sz="1600" dirty="0"/>
          </a:p>
        </p:txBody>
      </p:sp>
      <p:sp>
        <p:nvSpPr>
          <p:cNvPr id="5" name="Rectangle 4"/>
          <p:cNvSpPr/>
          <p:nvPr/>
        </p:nvSpPr>
        <p:spPr>
          <a:xfrm>
            <a:off x="5445685" y="4602511"/>
            <a:ext cx="3729212" cy="1969770"/>
          </a:xfrm>
          <a:prstGeom prst="rect">
            <a:avLst/>
          </a:prstGeom>
        </p:spPr>
        <p:txBody>
          <a:bodyPr wrap="square">
            <a:spAutoFit/>
          </a:bodyPr>
          <a:lstStyle/>
          <a:p>
            <a:r>
              <a:rPr lang="en-US" b="1" dirty="0"/>
              <a:t>Upcoming Activities</a:t>
            </a:r>
            <a:r>
              <a:rPr lang="en-US" b="1" dirty="0" smtClean="0"/>
              <a:t>:</a:t>
            </a:r>
          </a:p>
          <a:p>
            <a:pPr marL="285750" indent="-285750">
              <a:buFont typeface="Arial"/>
              <a:buChar char="•"/>
            </a:pPr>
            <a:r>
              <a:rPr lang="en-US" b="1" dirty="0" smtClean="0"/>
              <a:t>WS #2- Interaction </a:t>
            </a:r>
            <a:r>
              <a:rPr lang="en-US" dirty="0" smtClean="0"/>
              <a:t/>
            </a:r>
            <a:br>
              <a:rPr lang="en-US" dirty="0" smtClean="0"/>
            </a:br>
            <a:r>
              <a:rPr lang="en-US" sz="1600" dirty="0" smtClean="0"/>
              <a:t>Kathy </a:t>
            </a:r>
            <a:r>
              <a:rPr lang="en-US" sz="1600" dirty="0" err="1" smtClean="0"/>
              <a:t>McKeown</a:t>
            </a:r>
            <a:r>
              <a:rPr lang="en-US" sz="1600" dirty="0"/>
              <a:t> </a:t>
            </a:r>
            <a:r>
              <a:rPr lang="en-US" sz="1600" dirty="0" smtClean="0"/>
              <a:t>(Columbia University) &amp; Dan Weld (University of Washington)</a:t>
            </a:r>
          </a:p>
          <a:p>
            <a:pPr marL="285750" indent="-285750">
              <a:buFont typeface="Arial"/>
              <a:buChar char="•"/>
            </a:pPr>
            <a:r>
              <a:rPr lang="en-US" b="1" dirty="0" smtClean="0"/>
              <a:t>WS #3- Learning and Robotics </a:t>
            </a:r>
            <a:r>
              <a:rPr lang="en-US" dirty="0" smtClean="0"/>
              <a:t/>
            </a:r>
            <a:br>
              <a:rPr lang="en-US" dirty="0" smtClean="0"/>
            </a:br>
            <a:r>
              <a:rPr lang="en-US" sz="1600" dirty="0" err="1" smtClean="0"/>
              <a:t>Fei</a:t>
            </a:r>
            <a:r>
              <a:rPr lang="en-US" sz="1600" dirty="0" smtClean="0"/>
              <a:t> </a:t>
            </a:r>
            <a:r>
              <a:rPr lang="en-US" sz="1600" dirty="0" err="1" smtClean="0"/>
              <a:t>Fei</a:t>
            </a:r>
            <a:r>
              <a:rPr lang="en-US" sz="1600" dirty="0" smtClean="0"/>
              <a:t> Li (Stanford) &amp; Tom </a:t>
            </a:r>
            <a:r>
              <a:rPr lang="en-US" sz="1600" dirty="0" err="1" smtClean="0"/>
              <a:t>Dietterich</a:t>
            </a:r>
            <a:r>
              <a:rPr lang="en-US" sz="1600" dirty="0" smtClean="0"/>
              <a:t> (Oregon State)</a:t>
            </a:r>
            <a:endParaRPr lang="en-US" sz="1600" dirty="0"/>
          </a:p>
        </p:txBody>
      </p:sp>
      <p:sp>
        <p:nvSpPr>
          <p:cNvPr id="7" name="TextBox 6"/>
          <p:cNvSpPr txBox="1"/>
          <p:nvPr/>
        </p:nvSpPr>
        <p:spPr>
          <a:xfrm>
            <a:off x="178408" y="1227317"/>
            <a:ext cx="5162561" cy="461665"/>
          </a:xfrm>
          <a:prstGeom prst="rect">
            <a:avLst/>
          </a:prstGeom>
          <a:noFill/>
        </p:spPr>
        <p:txBody>
          <a:bodyPr wrap="square" rtlCol="0">
            <a:spAutoFit/>
          </a:bodyPr>
          <a:lstStyle/>
          <a:p>
            <a:r>
              <a:rPr lang="en-US" sz="2400" b="1" dirty="0">
                <a:solidFill>
                  <a:srgbClr val="A6093D"/>
                </a:solidFill>
              </a:rPr>
              <a:t>Chairs: </a:t>
            </a:r>
            <a:r>
              <a:rPr lang="en-US" sz="1900" dirty="0" smtClean="0"/>
              <a:t>Yolanda Gil and Bart Selman</a:t>
            </a:r>
            <a:endParaRPr lang="en-US" dirty="0"/>
          </a:p>
        </p:txBody>
      </p:sp>
      <p:sp>
        <p:nvSpPr>
          <p:cNvPr id="14" name="TextBox 13"/>
          <p:cNvSpPr txBox="1"/>
          <p:nvPr/>
        </p:nvSpPr>
        <p:spPr>
          <a:xfrm>
            <a:off x="2726152" y="5035569"/>
            <a:ext cx="1614062" cy="923330"/>
          </a:xfrm>
          <a:prstGeom prst="rect">
            <a:avLst/>
          </a:prstGeom>
          <a:noFill/>
        </p:spPr>
        <p:txBody>
          <a:bodyPr wrap="square" rtlCol="0">
            <a:spAutoFit/>
          </a:bodyPr>
          <a:lstStyle/>
          <a:p>
            <a:r>
              <a:rPr lang="en-US" b="1" dirty="0" smtClean="0">
                <a:solidFill>
                  <a:srgbClr val="A6093D"/>
                </a:solidFill>
              </a:rPr>
              <a:t>David </a:t>
            </a:r>
            <a:r>
              <a:rPr lang="en-US" b="1" dirty="0" err="1" smtClean="0">
                <a:solidFill>
                  <a:srgbClr val="A6093D"/>
                </a:solidFill>
              </a:rPr>
              <a:t>Parkes</a:t>
            </a:r>
            <a:endParaRPr lang="en-US" b="1" dirty="0" smtClean="0">
              <a:solidFill>
                <a:srgbClr val="A6093D"/>
              </a:solidFill>
            </a:endParaRPr>
          </a:p>
          <a:p>
            <a:r>
              <a:rPr lang="en-US" dirty="0" smtClean="0"/>
              <a:t>Harvard</a:t>
            </a:r>
          </a:p>
          <a:p>
            <a:r>
              <a:rPr lang="en-US" dirty="0" smtClean="0"/>
              <a:t>University</a:t>
            </a:r>
            <a:endParaRPr lang="en-US" dirty="0"/>
          </a:p>
        </p:txBody>
      </p:sp>
      <p:sp>
        <p:nvSpPr>
          <p:cNvPr id="18" name="TextBox 17"/>
          <p:cNvSpPr txBox="1"/>
          <p:nvPr/>
        </p:nvSpPr>
        <p:spPr>
          <a:xfrm>
            <a:off x="99397" y="2969385"/>
            <a:ext cx="1934738" cy="369332"/>
          </a:xfrm>
          <a:prstGeom prst="rect">
            <a:avLst/>
          </a:prstGeom>
          <a:noFill/>
        </p:spPr>
        <p:txBody>
          <a:bodyPr wrap="square" rtlCol="0">
            <a:spAutoFit/>
          </a:bodyPr>
          <a:lstStyle/>
          <a:p>
            <a:r>
              <a:rPr lang="en-US" b="1" dirty="0">
                <a:solidFill>
                  <a:srgbClr val="A6093D"/>
                </a:solidFill>
              </a:rPr>
              <a:t>Current Members: </a:t>
            </a:r>
          </a:p>
        </p:txBody>
      </p:sp>
      <p:pic>
        <p:nvPicPr>
          <p:cNvPr id="25" name="Picture 24" descr="Liz-Headsh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691" y="3602223"/>
            <a:ext cx="872394" cy="898566"/>
          </a:xfrm>
          <a:prstGeom prst="rect">
            <a:avLst/>
          </a:prstGeom>
        </p:spPr>
      </p:pic>
      <p:sp>
        <p:nvSpPr>
          <p:cNvPr id="9" name="Rectangle 8"/>
          <p:cNvSpPr/>
          <p:nvPr/>
        </p:nvSpPr>
        <p:spPr>
          <a:xfrm>
            <a:off x="254977" y="3552115"/>
            <a:ext cx="1668196" cy="1200329"/>
          </a:xfrm>
          <a:prstGeom prst="rect">
            <a:avLst/>
          </a:prstGeom>
        </p:spPr>
        <p:txBody>
          <a:bodyPr wrap="square">
            <a:spAutoFit/>
          </a:bodyPr>
          <a:lstStyle/>
          <a:p>
            <a:r>
              <a:rPr lang="en-US" b="1" dirty="0">
                <a:solidFill>
                  <a:srgbClr val="A6093D"/>
                </a:solidFill>
              </a:rPr>
              <a:t>Liz Bradley</a:t>
            </a:r>
          </a:p>
          <a:p>
            <a:r>
              <a:rPr lang="en-US" dirty="0"/>
              <a:t>University of Colorado, Boulder</a:t>
            </a:r>
          </a:p>
        </p:txBody>
      </p:sp>
      <p:pic>
        <p:nvPicPr>
          <p:cNvPr id="10" name="Picture 9" descr="Screen Shot 2018-09-17 at 11.46.4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3165" y="5035569"/>
            <a:ext cx="872394" cy="901867"/>
          </a:xfrm>
          <a:prstGeom prst="rect">
            <a:avLst/>
          </a:prstGeom>
        </p:spPr>
      </p:pic>
      <p:sp>
        <p:nvSpPr>
          <p:cNvPr id="12" name="Rectangle 11"/>
          <p:cNvSpPr/>
          <p:nvPr/>
        </p:nvSpPr>
        <p:spPr>
          <a:xfrm>
            <a:off x="380395" y="1723732"/>
            <a:ext cx="1413606" cy="1200329"/>
          </a:xfrm>
          <a:prstGeom prst="rect">
            <a:avLst/>
          </a:prstGeom>
        </p:spPr>
        <p:txBody>
          <a:bodyPr wrap="square">
            <a:spAutoFit/>
          </a:bodyPr>
          <a:lstStyle/>
          <a:p>
            <a:r>
              <a:rPr lang="en-US" b="1" dirty="0">
                <a:solidFill>
                  <a:srgbClr val="A6093D"/>
                </a:solidFill>
              </a:rPr>
              <a:t>Yolanda Gil</a:t>
            </a:r>
          </a:p>
          <a:p>
            <a:r>
              <a:rPr lang="en-US" dirty="0"/>
              <a:t>University of Southern California</a:t>
            </a:r>
          </a:p>
        </p:txBody>
      </p:sp>
      <p:sp>
        <p:nvSpPr>
          <p:cNvPr id="17" name="Rectangle 16"/>
          <p:cNvSpPr/>
          <p:nvPr/>
        </p:nvSpPr>
        <p:spPr>
          <a:xfrm>
            <a:off x="254977" y="5061275"/>
            <a:ext cx="1360714" cy="646331"/>
          </a:xfrm>
          <a:prstGeom prst="rect">
            <a:avLst/>
          </a:prstGeom>
        </p:spPr>
        <p:txBody>
          <a:bodyPr wrap="square">
            <a:spAutoFit/>
          </a:bodyPr>
          <a:lstStyle/>
          <a:p>
            <a:r>
              <a:rPr lang="en-US" b="1" dirty="0" smtClean="0">
                <a:solidFill>
                  <a:srgbClr val="A6093D"/>
                </a:solidFill>
              </a:rPr>
              <a:t>Nina Mishra</a:t>
            </a:r>
          </a:p>
          <a:p>
            <a:r>
              <a:rPr lang="en-US" dirty="0" smtClean="0"/>
              <a:t>Amazon</a:t>
            </a:r>
            <a:endParaRPr lang="en-US" dirty="0"/>
          </a:p>
        </p:txBody>
      </p:sp>
      <p:sp>
        <p:nvSpPr>
          <p:cNvPr id="22" name="Rectangle 21"/>
          <p:cNvSpPr/>
          <p:nvPr/>
        </p:nvSpPr>
        <p:spPr>
          <a:xfrm>
            <a:off x="2818795" y="3532115"/>
            <a:ext cx="1683063" cy="1200329"/>
          </a:xfrm>
          <a:prstGeom prst="rect">
            <a:avLst/>
          </a:prstGeom>
        </p:spPr>
        <p:txBody>
          <a:bodyPr wrap="square">
            <a:spAutoFit/>
          </a:bodyPr>
          <a:lstStyle/>
          <a:p>
            <a:r>
              <a:rPr lang="en-US" b="1" dirty="0" smtClean="0">
                <a:solidFill>
                  <a:srgbClr val="A6093D"/>
                </a:solidFill>
              </a:rPr>
              <a:t>Maja </a:t>
            </a:r>
            <a:r>
              <a:rPr lang="en-US" b="1" dirty="0" err="1" smtClean="0">
                <a:solidFill>
                  <a:srgbClr val="A6093D"/>
                </a:solidFill>
              </a:rPr>
              <a:t>Matarić</a:t>
            </a:r>
            <a:endParaRPr lang="en-US" b="1" dirty="0">
              <a:solidFill>
                <a:srgbClr val="A6093D"/>
              </a:solidFill>
            </a:endParaRPr>
          </a:p>
          <a:p>
            <a:r>
              <a:rPr lang="en-US" dirty="0"/>
              <a:t>University of Southern California</a:t>
            </a:r>
          </a:p>
        </p:txBody>
      </p:sp>
      <p:sp>
        <p:nvSpPr>
          <p:cNvPr id="26" name="Rectangle 25"/>
          <p:cNvSpPr/>
          <p:nvPr/>
        </p:nvSpPr>
        <p:spPr>
          <a:xfrm>
            <a:off x="2972044" y="1707822"/>
            <a:ext cx="1726766" cy="923330"/>
          </a:xfrm>
          <a:prstGeom prst="rect">
            <a:avLst/>
          </a:prstGeom>
        </p:spPr>
        <p:txBody>
          <a:bodyPr wrap="square">
            <a:spAutoFit/>
          </a:bodyPr>
          <a:lstStyle/>
          <a:p>
            <a:r>
              <a:rPr lang="en-US" b="1" dirty="0" smtClean="0">
                <a:solidFill>
                  <a:srgbClr val="A6093D"/>
                </a:solidFill>
              </a:rPr>
              <a:t>Bart Selman</a:t>
            </a:r>
            <a:endParaRPr lang="en-US" b="1" dirty="0">
              <a:solidFill>
                <a:srgbClr val="A6093D"/>
              </a:solidFill>
            </a:endParaRPr>
          </a:p>
          <a:p>
            <a:r>
              <a:rPr lang="en-US" dirty="0" smtClean="0"/>
              <a:t>Cornell University</a:t>
            </a:r>
            <a:endParaRPr lang="en-US" dirty="0"/>
          </a:p>
        </p:txBody>
      </p:sp>
      <p:sp>
        <p:nvSpPr>
          <p:cNvPr id="35" name="Rectangle 34"/>
          <p:cNvSpPr/>
          <p:nvPr/>
        </p:nvSpPr>
        <p:spPr>
          <a:xfrm>
            <a:off x="1896229" y="1723732"/>
            <a:ext cx="872394" cy="86595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328940" y="3598375"/>
            <a:ext cx="906895" cy="90920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Screen Shot 2018-09-17 at 11.55.5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8941" y="1655903"/>
            <a:ext cx="883667" cy="916395"/>
          </a:xfrm>
          <a:prstGeom prst="rect">
            <a:avLst/>
          </a:prstGeom>
        </p:spPr>
      </p:pic>
      <p:pic>
        <p:nvPicPr>
          <p:cNvPr id="41" name="Picture 40" descr="Nina 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7938" y="5035569"/>
            <a:ext cx="872394" cy="920376"/>
          </a:xfrm>
          <a:prstGeom prst="rect">
            <a:avLst/>
          </a:prstGeom>
        </p:spPr>
      </p:pic>
      <p:sp>
        <p:nvSpPr>
          <p:cNvPr id="38" name="Rectangle 37"/>
          <p:cNvSpPr/>
          <p:nvPr/>
        </p:nvSpPr>
        <p:spPr>
          <a:xfrm>
            <a:off x="4340214" y="1657742"/>
            <a:ext cx="87239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123165" y="5035569"/>
            <a:ext cx="87239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445685" y="1256696"/>
            <a:ext cx="3593600" cy="1477328"/>
          </a:xfrm>
          <a:prstGeom prst="rect">
            <a:avLst/>
          </a:prstGeom>
        </p:spPr>
        <p:txBody>
          <a:bodyPr wrap="square">
            <a:spAutoFit/>
          </a:bodyPr>
          <a:lstStyle/>
          <a:p>
            <a:r>
              <a:rPr lang="en-US" b="1" dirty="0" smtClean="0"/>
              <a:t>Context:</a:t>
            </a:r>
            <a:endParaRPr lang="en-US" b="1" dirty="0"/>
          </a:p>
          <a:p>
            <a:pPr marL="285750" indent="-285750">
              <a:buFont typeface="Arial"/>
              <a:buChar char="•"/>
            </a:pPr>
            <a:r>
              <a:rPr lang="en-US" dirty="0" smtClean="0"/>
              <a:t>NSF &amp; others encouraged</a:t>
            </a:r>
            <a:br>
              <a:rPr lang="en-US" dirty="0" smtClean="0"/>
            </a:br>
            <a:r>
              <a:rPr lang="en-US" dirty="0" smtClean="0"/>
              <a:t>on tight timetable</a:t>
            </a:r>
          </a:p>
          <a:p>
            <a:pPr marL="285750" indent="-285750">
              <a:buFont typeface="Arial"/>
              <a:buChar char="•"/>
            </a:pPr>
            <a:r>
              <a:rPr lang="en-US" dirty="0" smtClean="0"/>
              <a:t>Like Robotics </a:t>
            </a:r>
            <a:r>
              <a:rPr lang="en-US" smtClean="0"/>
              <a:t>Roadmap,</a:t>
            </a:r>
            <a:br>
              <a:rPr lang="en-US" smtClean="0"/>
            </a:br>
            <a:r>
              <a:rPr lang="en-US" smtClean="0"/>
              <a:t>but </a:t>
            </a:r>
            <a:r>
              <a:rPr lang="en-US" dirty="0" smtClean="0"/>
              <a:t>industry all over ML</a:t>
            </a:r>
            <a:endParaRPr lang="en-US" dirty="0"/>
          </a:p>
        </p:txBody>
      </p:sp>
      <p:sp>
        <p:nvSpPr>
          <p:cNvPr id="24" name="Rectangle 23"/>
          <p:cNvSpPr/>
          <p:nvPr/>
        </p:nvSpPr>
        <p:spPr>
          <a:xfrm>
            <a:off x="1615691" y="3598375"/>
            <a:ext cx="87239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597938" y="5035569"/>
            <a:ext cx="87239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3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0462" y="999884"/>
            <a:ext cx="8811138" cy="629916"/>
          </a:xfrm>
          <a:prstGeom prst="rect">
            <a:avLst/>
          </a:prstGeom>
          <a:noFill/>
        </p:spPr>
        <p:txBody>
          <a:bodyPr wrap="square" rtlCol="0">
            <a:spAutoFit/>
          </a:bodyPr>
          <a:lstStyle/>
          <a:p>
            <a:pPr>
              <a:lnSpc>
                <a:spcPct val="110000"/>
              </a:lnSpc>
            </a:pPr>
            <a:r>
              <a:rPr lang="en-US" sz="1600" dirty="0">
                <a:cs typeface="Mission Gothic Regular"/>
              </a:rPr>
              <a:t>The </a:t>
            </a:r>
            <a:r>
              <a:rPr lang="en-US" sz="1600" b="1" dirty="0">
                <a:cs typeface="Mission Gothic Regular"/>
              </a:rPr>
              <a:t>mission</a:t>
            </a:r>
            <a:r>
              <a:rPr lang="en-US" sz="1600" dirty="0">
                <a:cs typeface="Mission Gothic Regular"/>
              </a:rPr>
              <a:t> of Computing Research Association's </a:t>
            </a:r>
            <a:r>
              <a:rPr lang="en-US" sz="1600" dirty="0" smtClean="0">
                <a:cs typeface="Mission Gothic Regular"/>
              </a:rPr>
              <a:t>Computing </a:t>
            </a:r>
            <a:r>
              <a:rPr lang="en-US" sz="1600" dirty="0">
                <a:cs typeface="Mission Gothic Regular"/>
              </a:rPr>
              <a:t>Community </a:t>
            </a:r>
            <a:r>
              <a:rPr lang="en-US" sz="1600" dirty="0" smtClean="0">
                <a:cs typeface="Mission Gothic Regular"/>
              </a:rPr>
              <a:t>Consortium </a:t>
            </a:r>
            <a:r>
              <a:rPr lang="en-US" sz="1600" dirty="0">
                <a:cs typeface="Mission Gothic Regular"/>
              </a:rPr>
              <a:t>(CCC) is </a:t>
            </a:r>
            <a:r>
              <a:rPr lang="en-US" sz="1600" dirty="0" smtClean="0">
                <a:cs typeface="Mission Gothic Regular"/>
              </a:rPr>
              <a:t>to </a:t>
            </a:r>
            <a:r>
              <a:rPr lang="en-US" sz="1600" b="1" dirty="0" smtClean="0">
                <a:cs typeface="Mission Gothic Regular"/>
              </a:rPr>
              <a:t>catalyze</a:t>
            </a:r>
            <a:r>
              <a:rPr lang="en-US" sz="1600" dirty="0" smtClean="0">
                <a:cs typeface="Mission Gothic Regular"/>
              </a:rPr>
              <a:t> </a:t>
            </a:r>
            <a:r>
              <a:rPr lang="en-US" sz="1600" dirty="0">
                <a:cs typeface="Mission Gothic Regular"/>
              </a:rPr>
              <a:t>the computing research community </a:t>
            </a:r>
            <a:r>
              <a:rPr lang="en-US" sz="1600" dirty="0" smtClean="0">
                <a:cs typeface="Mission Gothic Regular"/>
              </a:rPr>
              <a:t>and </a:t>
            </a:r>
            <a:r>
              <a:rPr lang="en-US" sz="1600" b="1" dirty="0" smtClean="0">
                <a:cs typeface="Mission Gothic Regular"/>
              </a:rPr>
              <a:t>enable </a:t>
            </a:r>
            <a:r>
              <a:rPr lang="en-US" sz="1600" dirty="0">
                <a:cs typeface="Mission Gothic Regular"/>
              </a:rPr>
              <a:t>the pursuit of innovative, high-impact research. </a:t>
            </a:r>
            <a:endParaRPr lang="en-US" sz="1600" dirty="0" smtClean="0">
              <a:cs typeface="Mission Gothic Regular"/>
            </a:endParaRP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smtClean="0"/>
              <a:t>Computing Community Consortium</a:t>
            </a:r>
            <a:endParaRPr lang="en-US" dirty="0"/>
          </a:p>
        </p:txBody>
      </p:sp>
      <p:sp>
        <p:nvSpPr>
          <p:cNvPr id="9" name="Content Placeholder 6"/>
          <p:cNvSpPr txBox="1">
            <a:spLocks/>
          </p:cNvSpPr>
          <p:nvPr/>
        </p:nvSpPr>
        <p:spPr bwMode="auto">
          <a:xfrm>
            <a:off x="4628412" y="1626926"/>
            <a:ext cx="4343188" cy="45509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800" b="1" dirty="0" smtClean="0">
                <a:cs typeface="Mission Gothic Regular"/>
              </a:rPr>
              <a:t>Who</a:t>
            </a:r>
          </a:p>
          <a:p>
            <a:pPr>
              <a:lnSpc>
                <a:spcPct val="110000"/>
              </a:lnSpc>
              <a:spcBef>
                <a:spcPts val="0"/>
              </a:spcBef>
              <a:buClr>
                <a:srgbClr val="A6093D"/>
              </a:buClr>
              <a:buFontTx/>
              <a:buChar char="•"/>
            </a:pPr>
            <a:r>
              <a:rPr lang="en-US" sz="1800" b="1" dirty="0" smtClean="0">
                <a:cs typeface="Mission Gothic Regular"/>
              </a:rPr>
              <a:t>Council </a:t>
            </a:r>
            <a:r>
              <a:rPr lang="mr-IN" sz="1800" b="1" dirty="0" smtClean="0">
                <a:cs typeface="Mission Gothic Regular"/>
              </a:rPr>
              <a:t>–</a:t>
            </a:r>
            <a:r>
              <a:rPr lang="en-US" sz="1800" b="1" dirty="0" smtClean="0">
                <a:cs typeface="Mission Gothic Regular"/>
              </a:rPr>
              <a:t> 20 members</a:t>
            </a:r>
          </a:p>
          <a:p>
            <a:pPr>
              <a:lnSpc>
                <a:spcPct val="110000"/>
              </a:lnSpc>
              <a:spcBef>
                <a:spcPts val="0"/>
              </a:spcBef>
              <a:buClr>
                <a:srgbClr val="A6093D"/>
              </a:buClr>
              <a:buFontTx/>
              <a:buChar char="•"/>
            </a:pPr>
            <a:r>
              <a:rPr lang="en-US" sz="1800" b="1" dirty="0" smtClean="0">
                <a:cs typeface="Mission Gothic Regular"/>
              </a:rPr>
              <a:t>CCC/CRA Staff</a:t>
            </a:r>
          </a:p>
          <a:p>
            <a:pPr>
              <a:lnSpc>
                <a:spcPct val="110000"/>
              </a:lnSpc>
              <a:spcBef>
                <a:spcPts val="0"/>
              </a:spcBef>
              <a:buClr>
                <a:srgbClr val="A6093D"/>
              </a:buClr>
              <a:buFontTx/>
              <a:buChar char="•"/>
            </a:pPr>
            <a:r>
              <a:rPr lang="en-US" sz="1800" b="1" dirty="0">
                <a:cs typeface="Mission Gothic Regular"/>
              </a:rPr>
              <a:t>Chair, VC, &amp; </a:t>
            </a:r>
            <a:r>
              <a:rPr lang="en-US" sz="1800" b="1" dirty="0" smtClean="0">
                <a:cs typeface="Mission Gothic Regular"/>
              </a:rPr>
              <a:t>Director</a:t>
            </a:r>
          </a:p>
          <a:p>
            <a:pPr>
              <a:lnSpc>
                <a:spcPct val="110000"/>
              </a:lnSpc>
              <a:spcBef>
                <a:spcPts val="0"/>
              </a:spcBef>
              <a:buClr>
                <a:srgbClr val="A6093D"/>
              </a:buClr>
              <a:buFontTx/>
              <a:buChar char="•"/>
            </a:pPr>
            <a:endParaRPr lang="en-US" sz="800" b="1" dirty="0">
              <a:cs typeface="Mission Gothic Regular"/>
            </a:endParaRPr>
          </a:p>
          <a:p>
            <a:pPr marL="0" indent="0">
              <a:lnSpc>
                <a:spcPct val="110000"/>
              </a:lnSpc>
              <a:spcBef>
                <a:spcPts val="0"/>
              </a:spcBef>
              <a:buClr>
                <a:srgbClr val="A6093D"/>
              </a:buClr>
              <a:buNone/>
            </a:pPr>
            <a:r>
              <a:rPr lang="en-US" sz="1800" b="1" dirty="0" smtClean="0">
                <a:cs typeface="Mission Gothic Regular"/>
              </a:rPr>
              <a:t>Inputs: Bottom-up, Internal, &amp; Top-Down</a:t>
            </a:r>
          </a:p>
          <a:p>
            <a:pPr marL="0" indent="0">
              <a:lnSpc>
                <a:spcPct val="110000"/>
              </a:lnSpc>
              <a:spcBef>
                <a:spcPts val="0"/>
              </a:spcBef>
              <a:buClr>
                <a:srgbClr val="A6093D"/>
              </a:buClr>
              <a:buNone/>
            </a:pPr>
            <a:endParaRPr lang="en-US" sz="800" b="1" dirty="0" smtClean="0">
              <a:cs typeface="Mission Gothic Regular"/>
            </a:endParaRPr>
          </a:p>
          <a:p>
            <a:pPr marL="0" indent="0">
              <a:lnSpc>
                <a:spcPct val="110000"/>
              </a:lnSpc>
              <a:spcBef>
                <a:spcPts val="0"/>
              </a:spcBef>
              <a:buClr>
                <a:srgbClr val="A6093D"/>
              </a:buClr>
              <a:buNone/>
            </a:pPr>
            <a:r>
              <a:rPr lang="en-US" sz="1800" b="1" dirty="0" smtClean="0">
                <a:cs typeface="Mission Gothic Regular"/>
              </a:rPr>
              <a:t>What: </a:t>
            </a:r>
            <a:endParaRPr lang="en-US" sz="1800" b="1" dirty="0">
              <a:cs typeface="Mission Gothic Regular"/>
            </a:endParaRPr>
          </a:p>
          <a:p>
            <a:pPr>
              <a:lnSpc>
                <a:spcPct val="110000"/>
              </a:lnSpc>
              <a:spcBef>
                <a:spcPts val="0"/>
              </a:spcBef>
              <a:buClr>
                <a:srgbClr val="A6093D"/>
              </a:buClr>
              <a:buFontTx/>
              <a:buChar char="•"/>
            </a:pPr>
            <a:r>
              <a:rPr lang="en-US" sz="1800" b="1" dirty="0" smtClean="0">
                <a:cs typeface="Mission Gothic Regular"/>
              </a:rPr>
              <a:t>Workshops &amp; Conf. Blue Sky Tracks</a:t>
            </a:r>
          </a:p>
          <a:p>
            <a:pPr>
              <a:lnSpc>
                <a:spcPct val="110000"/>
              </a:lnSpc>
              <a:spcBef>
                <a:spcPts val="0"/>
              </a:spcBef>
              <a:buClr>
                <a:srgbClr val="A6093D"/>
              </a:buClr>
              <a:buFontTx/>
              <a:buChar char="•"/>
            </a:pPr>
            <a:r>
              <a:rPr lang="en-US" sz="1800" b="1" dirty="0" smtClean="0">
                <a:cs typeface="Mission Gothic Regular"/>
              </a:rPr>
              <a:t>Whitepapers &amp; Social Media</a:t>
            </a:r>
          </a:p>
          <a:p>
            <a:pPr>
              <a:lnSpc>
                <a:spcPct val="110000"/>
              </a:lnSpc>
              <a:spcBef>
                <a:spcPts val="0"/>
              </a:spcBef>
              <a:buClr>
                <a:srgbClr val="A6093D"/>
              </a:buClr>
              <a:buFontTx/>
              <a:buChar char="•"/>
            </a:pPr>
            <a:r>
              <a:rPr lang="en-US" sz="1800" b="1" dirty="0" smtClean="0">
                <a:cs typeface="Mission Gothic Regular"/>
              </a:rPr>
              <a:t>Reports Out (esp. to government)</a:t>
            </a:r>
          </a:p>
          <a:p>
            <a:pPr>
              <a:lnSpc>
                <a:spcPct val="110000"/>
              </a:lnSpc>
              <a:spcBef>
                <a:spcPts val="0"/>
              </a:spcBef>
              <a:buClr>
                <a:srgbClr val="A6093D"/>
              </a:buClr>
              <a:buFontTx/>
              <a:buChar char="•"/>
            </a:pPr>
            <a:r>
              <a:rPr lang="en-US" sz="1800" b="1" dirty="0" smtClean="0">
                <a:cs typeface="Mission Gothic Regular"/>
              </a:rPr>
              <a:t>Biannual Symposium</a:t>
            </a:r>
          </a:p>
          <a:p>
            <a:pPr>
              <a:lnSpc>
                <a:spcPct val="110000"/>
              </a:lnSpc>
              <a:spcBef>
                <a:spcPts val="0"/>
              </a:spcBef>
              <a:buClr>
                <a:srgbClr val="A6093D"/>
              </a:buClr>
              <a:buFontTx/>
              <a:buChar char="•"/>
            </a:pPr>
            <a:endParaRPr lang="en-US" sz="800" b="1" dirty="0">
              <a:cs typeface="Mission Gothic Regular"/>
            </a:endParaRPr>
          </a:p>
          <a:p>
            <a:pPr marL="0" indent="0">
              <a:lnSpc>
                <a:spcPct val="110000"/>
              </a:lnSpc>
              <a:spcBef>
                <a:spcPts val="0"/>
              </a:spcBef>
              <a:buClr>
                <a:srgbClr val="A6093D"/>
              </a:buClr>
              <a:buNone/>
            </a:pPr>
            <a:r>
              <a:rPr lang="en-US" sz="1800" b="1" dirty="0" smtClean="0">
                <a:cs typeface="Mission Gothic Regular"/>
              </a:rPr>
              <a:t>Professional Development</a:t>
            </a:r>
          </a:p>
          <a:p>
            <a:pPr>
              <a:lnSpc>
                <a:spcPct val="110000"/>
              </a:lnSpc>
              <a:spcBef>
                <a:spcPts val="0"/>
              </a:spcBef>
              <a:buClr>
                <a:srgbClr val="A6093D"/>
              </a:buClr>
              <a:buFontTx/>
              <a:buChar char="•"/>
            </a:pPr>
            <a:r>
              <a:rPr lang="en-US" sz="1800" b="1" dirty="0" smtClean="0">
                <a:cs typeface="Mission Gothic Regular"/>
              </a:rPr>
              <a:t>Early Career Workshops &amp; Participation</a:t>
            </a:r>
          </a:p>
          <a:p>
            <a:pPr>
              <a:lnSpc>
                <a:spcPct val="110000"/>
              </a:lnSpc>
              <a:spcBef>
                <a:spcPts val="0"/>
              </a:spcBef>
              <a:buClr>
                <a:srgbClr val="A6093D"/>
              </a:buClr>
              <a:buFontTx/>
              <a:buChar char="•"/>
            </a:pPr>
            <a:r>
              <a:rPr lang="en-US" sz="1800" b="1" dirty="0" smtClean="0">
                <a:cs typeface="Mission Gothic Regular"/>
              </a:rPr>
              <a:t>Council Membership</a:t>
            </a:r>
          </a:p>
          <a:p>
            <a:pPr>
              <a:lnSpc>
                <a:spcPct val="110000"/>
              </a:lnSpc>
              <a:spcBef>
                <a:spcPts val="0"/>
              </a:spcBef>
              <a:buClr>
                <a:srgbClr val="A6093D"/>
              </a:buClr>
              <a:buFontTx/>
              <a:buChar char="•"/>
            </a:pPr>
            <a:r>
              <a:rPr lang="en-US" sz="1800" b="1" dirty="0" smtClean="0">
                <a:cs typeface="Mission Gothic Regular"/>
              </a:rPr>
              <a:t>Leadership w/ Gov’t (LISPI)</a:t>
            </a:r>
          </a:p>
        </p:txBody>
      </p:sp>
      <p:pic>
        <p:nvPicPr>
          <p:cNvPr id="11"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461" y="2094593"/>
            <a:ext cx="4062453" cy="3876102"/>
          </a:xfrm>
          <a:prstGeom prst="rect">
            <a:avLst/>
          </a:prstGeom>
        </p:spPr>
      </p:pic>
    </p:spTree>
    <p:extLst>
      <p:ext uri="{BB962C8B-B14F-4D97-AF65-F5344CB8AC3E}">
        <p14:creationId xmlns:p14="http://schemas.microsoft.com/office/powerpoint/2010/main" val="4298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wipe(left)">
                                      <p:cBhvr>
                                        <p:cTn id="7" dur="500"/>
                                        <p:tgtEl>
                                          <p:spTgt spid="9">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wipe(left)">
                                      <p:cBhvr>
                                        <p:cTn id="10" dur="500"/>
                                        <p:tgtEl>
                                          <p:spTgt spid="9">
                                            <p:txEl>
                                              <p:pRg st="8" end="8"/>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wipe(left)">
                                      <p:cBhvr>
                                        <p:cTn id="13" dur="500"/>
                                        <p:tgtEl>
                                          <p:spTgt spid="9">
                                            <p:txEl>
                                              <p:pRg st="9" end="9"/>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10" end="10"/>
                                            </p:txEl>
                                          </p:spTgt>
                                        </p:tgtEl>
                                        <p:attrNameLst>
                                          <p:attrName>style.visibility</p:attrName>
                                        </p:attrNameLst>
                                      </p:cBhvr>
                                      <p:to>
                                        <p:strVal val="visible"/>
                                      </p:to>
                                    </p:set>
                                    <p:animEffect transition="in" filter="wipe(left)">
                                      <p:cBhvr>
                                        <p:cTn id="16" dur="500"/>
                                        <p:tgtEl>
                                          <p:spTgt spid="9">
                                            <p:txEl>
                                              <p:pRg st="10" end="1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animEffect transition="in" filter="wipe(left)">
                                      <p:cBhvr>
                                        <p:cTn id="19" dur="500"/>
                                        <p:tgtEl>
                                          <p:spTgt spid="9">
                                            <p:txEl>
                                              <p:pRg st="11" end="1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9">
                                            <p:txEl>
                                              <p:pRg st="13" end="13"/>
                                            </p:txEl>
                                          </p:spTgt>
                                        </p:tgtEl>
                                        <p:attrNameLst>
                                          <p:attrName>style.visibility</p:attrName>
                                        </p:attrNameLst>
                                      </p:cBhvr>
                                      <p:to>
                                        <p:strVal val="visible"/>
                                      </p:to>
                                    </p:set>
                                    <p:animEffect transition="in" filter="wipe(left)">
                                      <p:cBhvr>
                                        <p:cTn id="22" dur="500"/>
                                        <p:tgtEl>
                                          <p:spTgt spid="9">
                                            <p:txEl>
                                              <p:pRg st="13" end="1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animEffect transition="in" filter="wipe(left)">
                                      <p:cBhvr>
                                        <p:cTn id="25" dur="500"/>
                                        <p:tgtEl>
                                          <p:spTgt spid="9">
                                            <p:txEl>
                                              <p:pRg st="14" end="1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9">
                                            <p:txEl>
                                              <p:pRg st="15" end="15"/>
                                            </p:txEl>
                                          </p:spTgt>
                                        </p:tgtEl>
                                        <p:attrNameLst>
                                          <p:attrName>style.visibility</p:attrName>
                                        </p:attrNameLst>
                                      </p:cBhvr>
                                      <p:to>
                                        <p:strVal val="visible"/>
                                      </p:to>
                                    </p:set>
                                    <p:animEffect transition="in" filter="wipe(left)">
                                      <p:cBhvr>
                                        <p:cTn id="28" dur="500"/>
                                        <p:tgtEl>
                                          <p:spTgt spid="9">
                                            <p:txEl>
                                              <p:pRg st="15" end="1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9">
                                            <p:txEl>
                                              <p:pRg st="16" end="16"/>
                                            </p:txEl>
                                          </p:spTgt>
                                        </p:tgtEl>
                                        <p:attrNameLst>
                                          <p:attrName>style.visibility</p:attrName>
                                        </p:attrNameLst>
                                      </p:cBhvr>
                                      <p:to>
                                        <p:strVal val="visible"/>
                                      </p:to>
                                    </p:set>
                                    <p:animEffect transition="in" filter="wipe(left)">
                                      <p:cBhvr>
                                        <p:cTn id="31"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orris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384" y="4816045"/>
            <a:ext cx="964403" cy="988634"/>
          </a:xfrm>
          <a:prstGeom prst="rect">
            <a:avLst/>
          </a:prstGeom>
        </p:spPr>
      </p:pic>
      <p:pic>
        <p:nvPicPr>
          <p:cNvPr id="35" name="Picture 34" descr="jrex-headshot-e1404194285232-90x9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777" y="3255847"/>
            <a:ext cx="1016378" cy="1016378"/>
          </a:xfrm>
          <a:prstGeom prst="rect">
            <a:avLst/>
          </a:prstGeom>
        </p:spPr>
      </p:pic>
      <p:pic>
        <p:nvPicPr>
          <p:cNvPr id="37" name="Picture 36" descr="ShwetakPate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789" y="3421531"/>
            <a:ext cx="895623" cy="895623"/>
          </a:xfrm>
          <a:prstGeom prst="rect">
            <a:avLst/>
          </a:prstGeom>
        </p:spPr>
      </p:pic>
      <p:sp>
        <p:nvSpPr>
          <p:cNvPr id="23" name="Rectangle 22"/>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162128" y="463356"/>
            <a:ext cx="8524671" cy="61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sz="2800" dirty="0"/>
              <a:t>Industry working group: Transportation / </a:t>
            </a:r>
            <a:r>
              <a:rPr lang="en-US" sz="2800"/>
              <a:t>Autonomous Vehicles</a:t>
            </a:r>
            <a:endParaRPr lang="en-US" sz="2800" dirty="0">
              <a:effectLst/>
            </a:endParaRPr>
          </a:p>
        </p:txBody>
      </p:sp>
      <p:sp>
        <p:nvSpPr>
          <p:cNvPr id="4" name="Rectangle 3"/>
          <p:cNvSpPr/>
          <p:nvPr/>
        </p:nvSpPr>
        <p:spPr>
          <a:xfrm>
            <a:off x="4985409" y="4103583"/>
            <a:ext cx="3920119" cy="923330"/>
          </a:xfrm>
          <a:prstGeom prst="rect">
            <a:avLst/>
          </a:prstGeom>
        </p:spPr>
        <p:txBody>
          <a:bodyPr wrap="square">
            <a:spAutoFit/>
          </a:bodyPr>
          <a:lstStyle/>
          <a:p>
            <a:r>
              <a:rPr lang="en-US" b="1" dirty="0"/>
              <a:t>Recent Activities:</a:t>
            </a:r>
          </a:p>
          <a:p>
            <a:pPr marL="285750" indent="-285750">
              <a:buFont typeface="Arial"/>
              <a:buChar char="•"/>
            </a:pPr>
            <a:r>
              <a:rPr lang="en-US" dirty="0"/>
              <a:t>Ongoing discussions with academics, industry (</a:t>
            </a:r>
            <a:r>
              <a:rPr lang="en-US" dirty="0" err="1"/>
              <a:t>nuTonomy</a:t>
            </a:r>
            <a:r>
              <a:rPr lang="en-US" dirty="0"/>
              <a:t>), DoT FHWA</a:t>
            </a:r>
            <a:endParaRPr lang="en-US" b="1" dirty="0"/>
          </a:p>
        </p:txBody>
      </p:sp>
      <p:sp>
        <p:nvSpPr>
          <p:cNvPr id="5" name="Rectangle 4"/>
          <p:cNvSpPr/>
          <p:nvPr/>
        </p:nvSpPr>
        <p:spPr>
          <a:xfrm>
            <a:off x="5003973" y="5205668"/>
            <a:ext cx="3830314" cy="1200329"/>
          </a:xfrm>
          <a:prstGeom prst="rect">
            <a:avLst/>
          </a:prstGeom>
        </p:spPr>
        <p:txBody>
          <a:bodyPr wrap="square">
            <a:spAutoFit/>
          </a:bodyPr>
          <a:lstStyle/>
          <a:p>
            <a:r>
              <a:rPr lang="en-US" b="1" dirty="0"/>
              <a:t>Upcoming Activities:</a:t>
            </a:r>
          </a:p>
          <a:p>
            <a:pPr marL="285750" indent="-285750">
              <a:buFont typeface="Arial"/>
              <a:buChar char="•"/>
            </a:pPr>
            <a:r>
              <a:rPr lang="en-US" dirty="0"/>
              <a:t>Preparing preliminary white paper</a:t>
            </a:r>
          </a:p>
          <a:p>
            <a:pPr marL="285750" indent="-285750">
              <a:buFont typeface="Arial"/>
              <a:buChar char="•"/>
            </a:pPr>
            <a:r>
              <a:rPr lang="en-US" dirty="0"/>
              <a:t>Possible workshop in Spring </a:t>
            </a:r>
          </a:p>
          <a:p>
            <a:pPr marL="285750" indent="-285750">
              <a:buFont typeface="Arial"/>
              <a:buChar char="•"/>
            </a:pPr>
            <a:endParaRPr lang="en-US" dirty="0"/>
          </a:p>
        </p:txBody>
      </p:sp>
      <p:sp>
        <p:nvSpPr>
          <p:cNvPr id="7" name="TextBox 6"/>
          <p:cNvSpPr txBox="1"/>
          <p:nvPr/>
        </p:nvSpPr>
        <p:spPr>
          <a:xfrm>
            <a:off x="178408" y="1227317"/>
            <a:ext cx="5162561" cy="738664"/>
          </a:xfrm>
          <a:prstGeom prst="rect">
            <a:avLst/>
          </a:prstGeom>
          <a:noFill/>
        </p:spPr>
        <p:txBody>
          <a:bodyPr wrap="square" rtlCol="0">
            <a:spAutoFit/>
          </a:bodyPr>
          <a:lstStyle/>
          <a:p>
            <a:r>
              <a:rPr lang="en-US" sz="2400" b="1" dirty="0">
                <a:solidFill>
                  <a:srgbClr val="A6093D"/>
                </a:solidFill>
              </a:rPr>
              <a:t>Chair: </a:t>
            </a:r>
            <a:r>
              <a:rPr lang="en-US" sz="1900" dirty="0"/>
              <a:t>Ben Zorn</a:t>
            </a:r>
          </a:p>
          <a:p>
            <a:endParaRPr lang="en-US" dirty="0"/>
          </a:p>
        </p:txBody>
      </p:sp>
      <p:sp>
        <p:nvSpPr>
          <p:cNvPr id="18" name="TextBox 17"/>
          <p:cNvSpPr txBox="1"/>
          <p:nvPr/>
        </p:nvSpPr>
        <p:spPr>
          <a:xfrm>
            <a:off x="99397" y="2857294"/>
            <a:ext cx="1934738" cy="369332"/>
          </a:xfrm>
          <a:prstGeom prst="rect">
            <a:avLst/>
          </a:prstGeom>
          <a:noFill/>
        </p:spPr>
        <p:txBody>
          <a:bodyPr wrap="square" rtlCol="0">
            <a:spAutoFit/>
          </a:bodyPr>
          <a:lstStyle/>
          <a:p>
            <a:r>
              <a:rPr lang="en-US" b="1" dirty="0">
                <a:solidFill>
                  <a:srgbClr val="A6093D"/>
                </a:solidFill>
              </a:rPr>
              <a:t>Current Members: </a:t>
            </a:r>
          </a:p>
        </p:txBody>
      </p:sp>
      <p:sp>
        <p:nvSpPr>
          <p:cNvPr id="9" name="Rectangle 8"/>
          <p:cNvSpPr/>
          <p:nvPr/>
        </p:nvSpPr>
        <p:spPr>
          <a:xfrm>
            <a:off x="1700026" y="1752206"/>
            <a:ext cx="1335982" cy="923330"/>
          </a:xfrm>
          <a:prstGeom prst="rect">
            <a:avLst/>
          </a:prstGeom>
        </p:spPr>
        <p:txBody>
          <a:bodyPr wrap="square">
            <a:spAutoFit/>
          </a:bodyPr>
          <a:lstStyle/>
          <a:p>
            <a:r>
              <a:rPr lang="en-US" b="1" dirty="0">
                <a:solidFill>
                  <a:srgbClr val="A6093D"/>
                </a:solidFill>
              </a:rPr>
              <a:t>Ben Zorn</a:t>
            </a:r>
          </a:p>
          <a:p>
            <a:r>
              <a:rPr lang="en-US" dirty="0"/>
              <a:t>Microsoft Research</a:t>
            </a:r>
          </a:p>
        </p:txBody>
      </p:sp>
      <p:sp>
        <p:nvSpPr>
          <p:cNvPr id="27" name="Rectangle 26"/>
          <p:cNvSpPr/>
          <p:nvPr/>
        </p:nvSpPr>
        <p:spPr>
          <a:xfrm>
            <a:off x="3785384" y="4816045"/>
            <a:ext cx="964403" cy="98146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57732" y="4748620"/>
            <a:ext cx="1579788" cy="1200329"/>
          </a:xfrm>
          <a:prstGeom prst="rect">
            <a:avLst/>
          </a:prstGeom>
        </p:spPr>
        <p:txBody>
          <a:bodyPr wrap="square">
            <a:spAutoFit/>
          </a:bodyPr>
          <a:lstStyle/>
          <a:p>
            <a:r>
              <a:rPr lang="en-US" b="1" dirty="0">
                <a:solidFill>
                  <a:srgbClr val="A6093D"/>
                </a:solidFill>
              </a:rPr>
              <a:t>Greg Morrisett</a:t>
            </a:r>
          </a:p>
          <a:p>
            <a:r>
              <a:rPr lang="en-US" dirty="0"/>
              <a:t>Cornell University</a:t>
            </a:r>
          </a:p>
        </p:txBody>
      </p:sp>
      <p:sp>
        <p:nvSpPr>
          <p:cNvPr id="31" name="Rectangle 30"/>
          <p:cNvSpPr/>
          <p:nvPr/>
        </p:nvSpPr>
        <p:spPr>
          <a:xfrm>
            <a:off x="3742064" y="3255846"/>
            <a:ext cx="1004091" cy="10163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92414" y="3255846"/>
            <a:ext cx="1706788" cy="1200329"/>
          </a:xfrm>
          <a:prstGeom prst="rect">
            <a:avLst/>
          </a:prstGeom>
        </p:spPr>
        <p:txBody>
          <a:bodyPr wrap="square">
            <a:spAutoFit/>
          </a:bodyPr>
          <a:lstStyle/>
          <a:p>
            <a:r>
              <a:rPr lang="en-US" b="1" dirty="0">
                <a:solidFill>
                  <a:srgbClr val="A6093D"/>
                </a:solidFill>
              </a:rPr>
              <a:t>Jennifer Rexford</a:t>
            </a:r>
          </a:p>
          <a:p>
            <a:r>
              <a:rPr lang="en-US" dirty="0"/>
              <a:t>Princeton University</a:t>
            </a:r>
          </a:p>
        </p:txBody>
      </p:sp>
      <p:sp>
        <p:nvSpPr>
          <p:cNvPr id="36" name="Rectangle 35"/>
          <p:cNvSpPr/>
          <p:nvPr/>
        </p:nvSpPr>
        <p:spPr>
          <a:xfrm>
            <a:off x="1480624" y="3421531"/>
            <a:ext cx="884446" cy="90309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9397" y="3255847"/>
            <a:ext cx="1396392" cy="1200329"/>
          </a:xfrm>
          <a:prstGeom prst="rect">
            <a:avLst/>
          </a:prstGeom>
        </p:spPr>
        <p:txBody>
          <a:bodyPr wrap="square">
            <a:spAutoFit/>
          </a:bodyPr>
          <a:lstStyle/>
          <a:p>
            <a:r>
              <a:rPr lang="en-US" b="1" dirty="0" err="1">
                <a:solidFill>
                  <a:srgbClr val="A6093D"/>
                </a:solidFill>
              </a:rPr>
              <a:t>Shwetak</a:t>
            </a:r>
            <a:r>
              <a:rPr lang="en-US" b="1" dirty="0">
                <a:solidFill>
                  <a:srgbClr val="A6093D"/>
                </a:solidFill>
              </a:rPr>
              <a:t> Patel</a:t>
            </a:r>
          </a:p>
          <a:p>
            <a:r>
              <a:rPr lang="en-US" dirty="0"/>
              <a:t>University of Washington</a:t>
            </a:r>
          </a:p>
        </p:txBody>
      </p:sp>
      <p:pic>
        <p:nvPicPr>
          <p:cNvPr id="25" name="Picture 24" descr="BenZorn-MSR2014-e1404194229573-90x9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8994" y="1863676"/>
            <a:ext cx="889125" cy="889125"/>
          </a:xfrm>
          <a:prstGeom prst="rect">
            <a:avLst/>
          </a:prstGeom>
        </p:spPr>
      </p:pic>
      <p:sp>
        <p:nvSpPr>
          <p:cNvPr id="24" name="Rectangle 23"/>
          <p:cNvSpPr/>
          <p:nvPr/>
        </p:nvSpPr>
        <p:spPr>
          <a:xfrm>
            <a:off x="2847626" y="1863676"/>
            <a:ext cx="889125" cy="8891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944801" y="1460139"/>
            <a:ext cx="4104618" cy="2862322"/>
          </a:xfrm>
          <a:prstGeom prst="rect">
            <a:avLst/>
          </a:prstGeom>
        </p:spPr>
        <p:txBody>
          <a:bodyPr wrap="square">
            <a:spAutoFit/>
          </a:bodyPr>
          <a:lstStyle/>
          <a:p>
            <a:r>
              <a:rPr lang="en-US" b="1" dirty="0"/>
              <a:t>Context:</a:t>
            </a:r>
          </a:p>
          <a:p>
            <a:pPr marL="285750" indent="-285750">
              <a:buFont typeface="Arial"/>
              <a:buChar char="•"/>
            </a:pPr>
            <a:r>
              <a:rPr lang="en-US" dirty="0"/>
              <a:t>University/industry interaction is crucial, CCC round-table in 2015</a:t>
            </a:r>
          </a:p>
          <a:p>
            <a:pPr marL="285750" indent="-285750">
              <a:buFont typeface="Arial"/>
              <a:buChar char="•"/>
            </a:pPr>
            <a:r>
              <a:rPr lang="en-US" dirty="0"/>
              <a:t>Questions: Is this interaction changing?  If so, how?</a:t>
            </a:r>
          </a:p>
          <a:p>
            <a:pPr marL="285750" indent="-285750">
              <a:buFont typeface="Arial"/>
              <a:buChar char="•"/>
            </a:pPr>
            <a:r>
              <a:rPr lang="en-US" dirty="0"/>
              <a:t>Approach: Consider one vertical closely this year – </a:t>
            </a:r>
            <a:br>
              <a:rPr lang="en-US" dirty="0"/>
            </a:br>
            <a:r>
              <a:rPr lang="en-US" dirty="0"/>
              <a:t>Autonomous Vehicles / Transportation</a:t>
            </a:r>
          </a:p>
          <a:p>
            <a:pPr marL="285750" indent="-285750">
              <a:buFont typeface="Arial"/>
              <a:buChar char="•"/>
            </a:pPr>
            <a:r>
              <a:rPr lang="en-US" dirty="0"/>
              <a:t>Learn &amp; move forward next year</a:t>
            </a:r>
          </a:p>
          <a:p>
            <a:endParaRPr lang="en-US" b="1" dirty="0"/>
          </a:p>
        </p:txBody>
      </p:sp>
    </p:spTree>
    <p:extLst>
      <p:ext uri="{BB962C8B-B14F-4D97-AF65-F5344CB8AC3E}">
        <p14:creationId xmlns:p14="http://schemas.microsoft.com/office/powerpoint/2010/main" val="33354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err="1">
                <a:effectLst/>
              </a:rPr>
              <a:t>Cybersecurity</a:t>
            </a:r>
            <a:r>
              <a:rPr lang="en-US" sz="2800" dirty="0">
                <a:effectLst/>
              </a:rPr>
              <a:t> and cybercrime </a:t>
            </a:r>
            <a:br>
              <a:rPr lang="en-US" sz="2800" dirty="0">
                <a:effectLst/>
              </a:rPr>
            </a:br>
            <a:r>
              <a:rPr lang="en-US" sz="2800" dirty="0">
                <a:effectLst/>
              </a:rPr>
              <a:t>Task Force</a:t>
            </a:r>
          </a:p>
        </p:txBody>
      </p:sp>
      <p:sp>
        <p:nvSpPr>
          <p:cNvPr id="3" name="TextBox 2"/>
          <p:cNvSpPr txBox="1"/>
          <p:nvPr/>
        </p:nvSpPr>
        <p:spPr>
          <a:xfrm>
            <a:off x="218092" y="4517354"/>
            <a:ext cx="5186463" cy="1323439"/>
          </a:xfrm>
          <a:prstGeom prst="rect">
            <a:avLst/>
          </a:prstGeom>
          <a:noFill/>
        </p:spPr>
        <p:txBody>
          <a:bodyPr wrap="square" rtlCol="0">
            <a:spAutoFit/>
          </a:bodyPr>
          <a:lstStyle/>
          <a:p>
            <a:r>
              <a:rPr lang="en-US" sz="2000" b="1" dirty="0"/>
              <a:t>White Papers:</a:t>
            </a:r>
          </a:p>
          <a:p>
            <a:pPr marL="285750" indent="-285750">
              <a:buFont typeface="Arial"/>
              <a:buChar char="•"/>
            </a:pPr>
            <a:r>
              <a:rPr lang="en-US" sz="2000" i="1" dirty="0"/>
              <a:t>Safety, Security, and Privacy Threats Posed by Accelerating Trends in IoT</a:t>
            </a:r>
          </a:p>
          <a:p>
            <a:pPr marL="285750" indent="-285750">
              <a:buFont typeface="Arial"/>
              <a:buChar char="•"/>
            </a:pPr>
            <a:r>
              <a:rPr lang="en-US" sz="2000" i="1" dirty="0"/>
              <a:t>System Computing Challenges in the IoT</a:t>
            </a:r>
          </a:p>
        </p:txBody>
      </p:sp>
      <p:sp>
        <p:nvSpPr>
          <p:cNvPr id="5" name="TextBox 4"/>
          <p:cNvSpPr txBox="1"/>
          <p:nvPr/>
        </p:nvSpPr>
        <p:spPr>
          <a:xfrm>
            <a:off x="5734644" y="1417638"/>
            <a:ext cx="3170251" cy="1477328"/>
          </a:xfrm>
          <a:prstGeom prst="rect">
            <a:avLst/>
          </a:prstGeom>
          <a:noFill/>
        </p:spPr>
        <p:txBody>
          <a:bodyPr wrap="square" rtlCol="0">
            <a:spAutoFit/>
          </a:bodyPr>
          <a:lstStyle/>
          <a:p>
            <a:r>
              <a:rPr lang="en-US" b="1" dirty="0"/>
              <a:t>Recent Activities:</a:t>
            </a:r>
          </a:p>
          <a:p>
            <a:pPr marL="285750" indent="-285750">
              <a:buFont typeface="Arial"/>
              <a:buChar char="•"/>
            </a:pPr>
            <a:r>
              <a:rPr lang="en-US" i="1" dirty="0"/>
              <a:t>Sociotechnical </a:t>
            </a:r>
            <a:r>
              <a:rPr lang="en-US" i="1" dirty="0" err="1"/>
              <a:t>Cybersecurity</a:t>
            </a:r>
            <a:r>
              <a:rPr lang="en-US" i="1" dirty="0"/>
              <a:t> workshop series (2016-2017)</a:t>
            </a:r>
          </a:p>
          <a:p>
            <a:pPr marL="285750" indent="-285750">
              <a:buFont typeface="Arial"/>
              <a:buChar char="•"/>
            </a:pPr>
            <a:r>
              <a:rPr lang="en-US" i="1" dirty="0"/>
              <a:t>Leadership in Embedded Security Workshop (2018)</a:t>
            </a:r>
            <a:endParaRPr lang="en-US" dirty="0"/>
          </a:p>
        </p:txBody>
      </p:sp>
      <p:sp>
        <p:nvSpPr>
          <p:cNvPr id="6" name="TextBox 5"/>
          <p:cNvSpPr txBox="1"/>
          <p:nvPr/>
        </p:nvSpPr>
        <p:spPr>
          <a:xfrm>
            <a:off x="5734644" y="3202743"/>
            <a:ext cx="3170251" cy="2308324"/>
          </a:xfrm>
          <a:prstGeom prst="rect">
            <a:avLst/>
          </a:prstGeom>
          <a:noFill/>
        </p:spPr>
        <p:txBody>
          <a:bodyPr wrap="square" rtlCol="0">
            <a:spAutoFit/>
          </a:bodyPr>
          <a:lstStyle/>
          <a:p>
            <a:r>
              <a:rPr lang="en-US" b="1" dirty="0"/>
              <a:t>Upcoming Activities</a:t>
            </a:r>
            <a:r>
              <a:rPr lang="en-US" b="1" dirty="0" smtClean="0"/>
              <a:t>:</a:t>
            </a:r>
          </a:p>
          <a:p>
            <a:pPr marL="285750" indent="-285750">
              <a:buFont typeface="Arial"/>
              <a:buChar char="•"/>
            </a:pPr>
            <a:r>
              <a:rPr lang="en-US" dirty="0" smtClean="0"/>
              <a:t>Developing partnerships for UN workshops and </a:t>
            </a:r>
            <a:r>
              <a:rPr lang="en-US" dirty="0" err="1" smtClean="0"/>
              <a:t>followup</a:t>
            </a:r>
            <a:r>
              <a:rPr lang="en-US" dirty="0" smtClean="0"/>
              <a:t> on application of AI to fight against human trafficking (CCC, UNU Delta 8.7, Alan Turning Institute, Tech Against Trafficking)</a:t>
            </a:r>
            <a:endParaRPr lang="en-US" dirty="0"/>
          </a:p>
        </p:txBody>
      </p:sp>
      <p:sp>
        <p:nvSpPr>
          <p:cNvPr id="2" name="TextBox 1"/>
          <p:cNvSpPr txBox="1"/>
          <p:nvPr/>
        </p:nvSpPr>
        <p:spPr>
          <a:xfrm>
            <a:off x="112233" y="1417638"/>
            <a:ext cx="4834819" cy="738664"/>
          </a:xfrm>
          <a:prstGeom prst="rect">
            <a:avLst/>
          </a:prstGeom>
          <a:noFill/>
        </p:spPr>
        <p:txBody>
          <a:bodyPr wrap="square" rtlCol="0">
            <a:spAutoFit/>
          </a:bodyPr>
          <a:lstStyle/>
          <a:p>
            <a:r>
              <a:rPr lang="en-US" sz="2400" b="1" dirty="0">
                <a:solidFill>
                  <a:srgbClr val="A6093D"/>
                </a:solidFill>
              </a:rPr>
              <a:t>Chairs: </a:t>
            </a:r>
            <a:r>
              <a:rPr lang="en-US" sz="2400" dirty="0"/>
              <a:t>Kevin Fu and Keith </a:t>
            </a:r>
            <a:r>
              <a:rPr lang="en-US" sz="2400" dirty="0" err="1"/>
              <a:t>Marzullo</a:t>
            </a:r>
            <a:endParaRPr lang="en-US" sz="2400" dirty="0"/>
          </a:p>
          <a:p>
            <a:endParaRPr lang="en-US" dirty="0"/>
          </a:p>
        </p:txBody>
      </p:sp>
      <p:sp>
        <p:nvSpPr>
          <p:cNvPr id="9" name="TextBox 8"/>
          <p:cNvSpPr txBox="1"/>
          <p:nvPr/>
        </p:nvSpPr>
        <p:spPr>
          <a:xfrm>
            <a:off x="99397" y="2757374"/>
            <a:ext cx="1934738" cy="369332"/>
          </a:xfrm>
          <a:prstGeom prst="rect">
            <a:avLst/>
          </a:prstGeom>
          <a:noFill/>
        </p:spPr>
        <p:txBody>
          <a:bodyPr wrap="square" rtlCol="0">
            <a:spAutoFit/>
          </a:bodyPr>
          <a:lstStyle/>
          <a:p>
            <a:r>
              <a:rPr lang="en-US" b="1" dirty="0">
                <a:solidFill>
                  <a:srgbClr val="A6093D"/>
                </a:solidFill>
              </a:rPr>
              <a:t>Current Members: </a:t>
            </a:r>
          </a:p>
        </p:txBody>
      </p:sp>
      <p:pic>
        <p:nvPicPr>
          <p:cNvPr id="12" name="Picture 11" descr="kevin-f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06" y="1975009"/>
            <a:ext cx="781381" cy="777474"/>
          </a:xfrm>
          <a:prstGeom prst="rect">
            <a:avLst/>
          </a:prstGeom>
        </p:spPr>
      </p:pic>
      <p:pic>
        <p:nvPicPr>
          <p:cNvPr id="13" name="Picture 12" descr="loprestiheadsh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726" y="3333777"/>
            <a:ext cx="855931" cy="799729"/>
          </a:xfrm>
          <a:prstGeom prst="rect">
            <a:avLst/>
          </a:prstGeom>
        </p:spPr>
      </p:pic>
      <p:sp>
        <p:nvSpPr>
          <p:cNvPr id="19" name="TextBox 18"/>
          <p:cNvSpPr txBox="1"/>
          <p:nvPr/>
        </p:nvSpPr>
        <p:spPr>
          <a:xfrm>
            <a:off x="218092" y="1975009"/>
            <a:ext cx="1176103" cy="738664"/>
          </a:xfrm>
          <a:prstGeom prst="rect">
            <a:avLst/>
          </a:prstGeom>
          <a:noFill/>
        </p:spPr>
        <p:txBody>
          <a:bodyPr wrap="square" rtlCol="0">
            <a:spAutoFit/>
          </a:bodyPr>
          <a:lstStyle/>
          <a:p>
            <a:r>
              <a:rPr lang="en-US" sz="1400" b="1" dirty="0">
                <a:solidFill>
                  <a:srgbClr val="A6093D"/>
                </a:solidFill>
              </a:rPr>
              <a:t>Kevin Fu</a:t>
            </a:r>
          </a:p>
          <a:p>
            <a:r>
              <a:rPr lang="en-US" sz="1400" dirty="0"/>
              <a:t>University of Michigan</a:t>
            </a:r>
          </a:p>
        </p:txBody>
      </p:sp>
      <p:sp>
        <p:nvSpPr>
          <p:cNvPr id="21" name="TextBox 20"/>
          <p:cNvSpPr txBox="1"/>
          <p:nvPr/>
        </p:nvSpPr>
        <p:spPr>
          <a:xfrm>
            <a:off x="2611256" y="3290846"/>
            <a:ext cx="963150" cy="892552"/>
          </a:xfrm>
          <a:prstGeom prst="rect">
            <a:avLst/>
          </a:prstGeom>
          <a:noFill/>
        </p:spPr>
        <p:txBody>
          <a:bodyPr wrap="square" rtlCol="0">
            <a:spAutoFit/>
          </a:bodyPr>
          <a:lstStyle/>
          <a:p>
            <a:r>
              <a:rPr lang="en-US" sz="1400" b="1" dirty="0">
                <a:solidFill>
                  <a:srgbClr val="A6093D"/>
                </a:solidFill>
              </a:rPr>
              <a:t>Daniel </a:t>
            </a:r>
            <a:r>
              <a:rPr lang="en-US" sz="1400" b="1" dirty="0" err="1">
                <a:solidFill>
                  <a:srgbClr val="A6093D"/>
                </a:solidFill>
              </a:rPr>
              <a:t>Lopresti</a:t>
            </a:r>
            <a:endParaRPr lang="en-US" sz="1400" b="1" dirty="0">
              <a:solidFill>
                <a:srgbClr val="A6093D"/>
              </a:solidFill>
            </a:endParaRPr>
          </a:p>
          <a:p>
            <a:r>
              <a:rPr lang="en-US" sz="1200" dirty="0"/>
              <a:t>Lehigh University</a:t>
            </a:r>
          </a:p>
        </p:txBody>
      </p:sp>
      <p:sp>
        <p:nvSpPr>
          <p:cNvPr id="23" name="TextBox 22"/>
          <p:cNvSpPr txBox="1"/>
          <p:nvPr/>
        </p:nvSpPr>
        <p:spPr>
          <a:xfrm>
            <a:off x="355143" y="3279687"/>
            <a:ext cx="904502" cy="1077218"/>
          </a:xfrm>
          <a:prstGeom prst="rect">
            <a:avLst/>
          </a:prstGeom>
          <a:noFill/>
        </p:spPr>
        <p:txBody>
          <a:bodyPr wrap="square" rtlCol="0">
            <a:spAutoFit/>
          </a:bodyPr>
          <a:lstStyle/>
          <a:p>
            <a:r>
              <a:rPr lang="en-US" sz="1400" b="1" dirty="0" err="1">
                <a:solidFill>
                  <a:srgbClr val="A6093D"/>
                </a:solidFill>
              </a:rPr>
              <a:t>Nadya</a:t>
            </a:r>
            <a:r>
              <a:rPr lang="en-US" sz="1400" b="1" dirty="0">
                <a:solidFill>
                  <a:srgbClr val="A6093D"/>
                </a:solidFill>
              </a:rPr>
              <a:t> Bliss</a:t>
            </a:r>
          </a:p>
          <a:p>
            <a:r>
              <a:rPr lang="en-US" sz="1200" dirty="0"/>
              <a:t>Arizona State University</a:t>
            </a:r>
          </a:p>
        </p:txBody>
      </p:sp>
      <p:sp>
        <p:nvSpPr>
          <p:cNvPr id="34" name="Rectangle 33"/>
          <p:cNvSpPr/>
          <p:nvPr/>
        </p:nvSpPr>
        <p:spPr>
          <a:xfrm>
            <a:off x="1358885" y="1978233"/>
            <a:ext cx="762102" cy="77914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674478" y="3333777"/>
            <a:ext cx="840832" cy="79972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330751" y="1952479"/>
            <a:ext cx="1401775" cy="738664"/>
          </a:xfrm>
          <a:prstGeom prst="rect">
            <a:avLst/>
          </a:prstGeom>
        </p:spPr>
        <p:txBody>
          <a:bodyPr wrap="square">
            <a:spAutoFit/>
          </a:bodyPr>
          <a:lstStyle/>
          <a:p>
            <a:r>
              <a:rPr lang="en-US" sz="1400" b="1" dirty="0">
                <a:solidFill>
                  <a:srgbClr val="A6093D"/>
                </a:solidFill>
              </a:rPr>
              <a:t>Keith </a:t>
            </a:r>
            <a:r>
              <a:rPr lang="en-US" sz="1400" b="1" dirty="0" err="1">
                <a:solidFill>
                  <a:srgbClr val="A6093D"/>
                </a:solidFill>
              </a:rPr>
              <a:t>Marzullo</a:t>
            </a:r>
            <a:endParaRPr lang="en-US" sz="1400" b="1" dirty="0">
              <a:solidFill>
                <a:srgbClr val="A6093D"/>
              </a:solidFill>
            </a:endParaRPr>
          </a:p>
          <a:p>
            <a:r>
              <a:rPr lang="en-US" sz="1400" dirty="0"/>
              <a:t>University of Maryland</a:t>
            </a:r>
          </a:p>
        </p:txBody>
      </p:sp>
      <p:pic>
        <p:nvPicPr>
          <p:cNvPr id="4" name="Picture 3" descr="marzullo-keith_1_sm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526" y="1979184"/>
            <a:ext cx="780131" cy="784032"/>
          </a:xfrm>
          <a:prstGeom prst="rect">
            <a:avLst/>
          </a:prstGeom>
        </p:spPr>
      </p:pic>
      <p:sp>
        <p:nvSpPr>
          <p:cNvPr id="42" name="Rectangle 41"/>
          <p:cNvSpPr/>
          <p:nvPr/>
        </p:nvSpPr>
        <p:spPr>
          <a:xfrm>
            <a:off x="3732526" y="1984075"/>
            <a:ext cx="782784" cy="779141"/>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adya blis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606" y="3333778"/>
            <a:ext cx="799729" cy="799729"/>
          </a:xfrm>
          <a:prstGeom prst="rect">
            <a:avLst/>
          </a:prstGeom>
        </p:spPr>
      </p:pic>
      <p:sp>
        <p:nvSpPr>
          <p:cNvPr id="37" name="Rectangle 36"/>
          <p:cNvSpPr/>
          <p:nvPr/>
        </p:nvSpPr>
        <p:spPr>
          <a:xfrm>
            <a:off x="1339605" y="3338543"/>
            <a:ext cx="799730" cy="79496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4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a:effectLst/>
              </a:rPr>
              <a:t>Health and human computer interaction task force </a:t>
            </a:r>
          </a:p>
        </p:txBody>
      </p:sp>
      <p:sp>
        <p:nvSpPr>
          <p:cNvPr id="2" name="Rectangle 1"/>
          <p:cNvSpPr/>
          <p:nvPr/>
        </p:nvSpPr>
        <p:spPr>
          <a:xfrm>
            <a:off x="92215" y="5232400"/>
            <a:ext cx="8538249" cy="1477328"/>
          </a:xfrm>
          <a:prstGeom prst="rect">
            <a:avLst/>
          </a:prstGeom>
        </p:spPr>
        <p:txBody>
          <a:bodyPr wrap="square">
            <a:spAutoFit/>
          </a:bodyPr>
          <a:lstStyle/>
          <a:p>
            <a:r>
              <a:rPr lang="en-US" b="1" dirty="0"/>
              <a:t>White Papers:</a:t>
            </a:r>
          </a:p>
          <a:p>
            <a:pPr marL="285750" indent="-285750">
              <a:buFont typeface="Arial"/>
              <a:buChar char="•"/>
            </a:pPr>
            <a:r>
              <a:rPr lang="en-US" i="1" dirty="0"/>
              <a:t>Information Technology Research Challenges for Healthcare: From Discovery to Delivery</a:t>
            </a:r>
            <a:endParaRPr lang="en-US" sz="1000" i="1" dirty="0"/>
          </a:p>
          <a:p>
            <a:pPr marL="285750" indent="-285750">
              <a:buFont typeface="Arial"/>
              <a:buChar char="•"/>
            </a:pPr>
            <a:r>
              <a:rPr lang="en-US" i="1" dirty="0"/>
              <a:t>Trans-NIH/Interagency Workshop on the Use and Development of Assistive Technology for the Aging Population and People with Chronic Disabilities</a:t>
            </a:r>
          </a:p>
        </p:txBody>
      </p:sp>
      <p:sp>
        <p:nvSpPr>
          <p:cNvPr id="6" name="TextBox 5"/>
          <p:cNvSpPr txBox="1"/>
          <p:nvPr/>
        </p:nvSpPr>
        <p:spPr>
          <a:xfrm>
            <a:off x="5734644" y="1417638"/>
            <a:ext cx="3266481" cy="1754327"/>
          </a:xfrm>
          <a:prstGeom prst="rect">
            <a:avLst/>
          </a:prstGeom>
          <a:noFill/>
        </p:spPr>
        <p:txBody>
          <a:bodyPr wrap="square" rtlCol="0">
            <a:spAutoFit/>
          </a:bodyPr>
          <a:lstStyle/>
          <a:p>
            <a:r>
              <a:rPr lang="en-US" b="1" dirty="0"/>
              <a:t>Recent Activities:</a:t>
            </a:r>
          </a:p>
          <a:p>
            <a:pPr marL="285750" indent="-285750">
              <a:buFont typeface="Arial"/>
              <a:buChar char="•"/>
            </a:pPr>
            <a:r>
              <a:rPr lang="en-US" dirty="0"/>
              <a:t>Response to NITRD draft Federal Health Information Technology Research and Development Strategic Framework</a:t>
            </a:r>
          </a:p>
        </p:txBody>
      </p:sp>
      <p:sp>
        <p:nvSpPr>
          <p:cNvPr id="7" name="TextBox 6"/>
          <p:cNvSpPr txBox="1"/>
          <p:nvPr/>
        </p:nvSpPr>
        <p:spPr>
          <a:xfrm>
            <a:off x="5734644" y="3358209"/>
            <a:ext cx="3170251" cy="1754326"/>
          </a:xfrm>
          <a:prstGeom prst="rect">
            <a:avLst/>
          </a:prstGeom>
          <a:noFill/>
        </p:spPr>
        <p:txBody>
          <a:bodyPr wrap="square" rtlCol="0">
            <a:spAutoFit/>
          </a:bodyPr>
          <a:lstStyle/>
          <a:p>
            <a:r>
              <a:rPr lang="en-US" b="1" dirty="0"/>
              <a:t>Upcoming Activities:</a:t>
            </a:r>
          </a:p>
          <a:p>
            <a:pPr marL="285750" indent="-285750">
              <a:buFont typeface="Arial"/>
              <a:buChar char="•"/>
            </a:pPr>
            <a:r>
              <a:rPr lang="en-US" dirty="0" smtClean="0"/>
              <a:t>Working on content creation for training (future of work)</a:t>
            </a:r>
          </a:p>
          <a:p>
            <a:pPr marL="285750" indent="-285750">
              <a:buFont typeface="Arial"/>
              <a:buChar char="•"/>
            </a:pPr>
            <a:r>
              <a:rPr lang="en-US" dirty="0" smtClean="0"/>
              <a:t>Developing potential workshops such as opioid abuse and eldercare</a:t>
            </a:r>
            <a:endParaRPr lang="en-US" dirty="0"/>
          </a:p>
        </p:txBody>
      </p:sp>
      <p:sp>
        <p:nvSpPr>
          <p:cNvPr id="8" name="TextBox 7"/>
          <p:cNvSpPr txBox="1"/>
          <p:nvPr/>
        </p:nvSpPr>
        <p:spPr>
          <a:xfrm>
            <a:off x="145927" y="1417638"/>
            <a:ext cx="5588717" cy="738664"/>
          </a:xfrm>
          <a:prstGeom prst="rect">
            <a:avLst/>
          </a:prstGeom>
          <a:noFill/>
        </p:spPr>
        <p:txBody>
          <a:bodyPr wrap="square" rtlCol="0">
            <a:spAutoFit/>
          </a:bodyPr>
          <a:lstStyle/>
          <a:p>
            <a:r>
              <a:rPr lang="en-US" sz="2400" b="1" dirty="0">
                <a:solidFill>
                  <a:srgbClr val="A6093D"/>
                </a:solidFill>
              </a:rPr>
              <a:t>Chair: </a:t>
            </a:r>
            <a:r>
              <a:rPr lang="en-US" sz="2400" dirty="0" smtClean="0"/>
              <a:t>Maja </a:t>
            </a:r>
            <a:r>
              <a:rPr lang="en-US" sz="2400" dirty="0" err="1" smtClean="0"/>
              <a:t>Matarić</a:t>
            </a:r>
            <a:r>
              <a:rPr lang="en-US" sz="2400" dirty="0" smtClean="0"/>
              <a:t> and </a:t>
            </a:r>
            <a:r>
              <a:rPr lang="en-US" sz="2400" dirty="0" err="1"/>
              <a:t>Shwetak</a:t>
            </a:r>
            <a:r>
              <a:rPr lang="en-US" sz="2400" dirty="0"/>
              <a:t> Patel</a:t>
            </a:r>
          </a:p>
          <a:p>
            <a:endParaRPr lang="en-US" dirty="0"/>
          </a:p>
        </p:txBody>
      </p:sp>
      <p:sp>
        <p:nvSpPr>
          <p:cNvPr id="9" name="TextBox 8"/>
          <p:cNvSpPr txBox="1"/>
          <p:nvPr/>
        </p:nvSpPr>
        <p:spPr>
          <a:xfrm>
            <a:off x="145927" y="1894692"/>
            <a:ext cx="1437788" cy="954107"/>
          </a:xfrm>
          <a:prstGeom prst="rect">
            <a:avLst/>
          </a:prstGeom>
          <a:noFill/>
        </p:spPr>
        <p:txBody>
          <a:bodyPr wrap="square" rtlCol="0">
            <a:spAutoFit/>
          </a:bodyPr>
          <a:lstStyle/>
          <a:p>
            <a:r>
              <a:rPr lang="en-US" sz="1400" b="1" dirty="0">
                <a:solidFill>
                  <a:srgbClr val="A6093D"/>
                </a:solidFill>
              </a:rPr>
              <a:t>Maja </a:t>
            </a:r>
            <a:r>
              <a:rPr lang="en-US" sz="1400" b="1" dirty="0" err="1">
                <a:solidFill>
                  <a:srgbClr val="A6093D"/>
                </a:solidFill>
              </a:rPr>
              <a:t>Matarić</a:t>
            </a:r>
            <a:endParaRPr lang="en-US" sz="1400" b="1" dirty="0">
              <a:solidFill>
                <a:srgbClr val="A6093D"/>
              </a:solidFill>
            </a:endParaRPr>
          </a:p>
          <a:p>
            <a:r>
              <a:rPr lang="en-US" sz="1400" dirty="0" smtClean="0"/>
              <a:t>University of Southern California</a:t>
            </a:r>
            <a:endParaRPr lang="en-US" sz="1400" dirty="0"/>
          </a:p>
        </p:txBody>
      </p:sp>
      <p:sp>
        <p:nvSpPr>
          <p:cNvPr id="10" name="TextBox 9"/>
          <p:cNvSpPr txBox="1"/>
          <p:nvPr/>
        </p:nvSpPr>
        <p:spPr>
          <a:xfrm>
            <a:off x="99397" y="2757374"/>
            <a:ext cx="1934738" cy="369332"/>
          </a:xfrm>
          <a:prstGeom prst="rect">
            <a:avLst/>
          </a:prstGeom>
          <a:noFill/>
        </p:spPr>
        <p:txBody>
          <a:bodyPr wrap="square" rtlCol="0">
            <a:spAutoFit/>
          </a:bodyPr>
          <a:lstStyle/>
          <a:p>
            <a:r>
              <a:rPr lang="en-US" b="1" dirty="0">
                <a:solidFill>
                  <a:srgbClr val="A6093D"/>
                </a:solidFill>
              </a:rPr>
              <a:t>Current Members: </a:t>
            </a:r>
          </a:p>
        </p:txBody>
      </p:sp>
      <p:pic>
        <p:nvPicPr>
          <p:cNvPr id="13" name="Picture 12" descr="Holly headshot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998" y="4311838"/>
            <a:ext cx="898109" cy="920562"/>
          </a:xfrm>
          <a:prstGeom prst="rect">
            <a:avLst/>
          </a:prstGeom>
        </p:spPr>
      </p:pic>
      <p:sp>
        <p:nvSpPr>
          <p:cNvPr id="17" name="TextBox 16"/>
          <p:cNvSpPr txBox="1"/>
          <p:nvPr/>
        </p:nvSpPr>
        <p:spPr>
          <a:xfrm>
            <a:off x="99397" y="3132188"/>
            <a:ext cx="959180" cy="892552"/>
          </a:xfrm>
          <a:prstGeom prst="rect">
            <a:avLst/>
          </a:prstGeom>
          <a:noFill/>
        </p:spPr>
        <p:txBody>
          <a:bodyPr wrap="square" rtlCol="0">
            <a:spAutoFit/>
          </a:bodyPr>
          <a:lstStyle/>
          <a:p>
            <a:r>
              <a:rPr lang="en-US" sz="1400" b="1" dirty="0">
                <a:solidFill>
                  <a:srgbClr val="A6093D"/>
                </a:solidFill>
              </a:rPr>
              <a:t>Keith </a:t>
            </a:r>
            <a:r>
              <a:rPr lang="en-US" sz="1400" b="1" dirty="0" err="1">
                <a:solidFill>
                  <a:srgbClr val="A6093D"/>
                </a:solidFill>
              </a:rPr>
              <a:t>Marzullo</a:t>
            </a:r>
            <a:endParaRPr lang="en-US" sz="1400" b="1" dirty="0">
              <a:solidFill>
                <a:srgbClr val="A6093D"/>
              </a:solidFill>
            </a:endParaRPr>
          </a:p>
          <a:p>
            <a:r>
              <a:rPr lang="en-US" sz="1200" dirty="0"/>
              <a:t>University of Maryland</a:t>
            </a:r>
          </a:p>
        </p:txBody>
      </p:sp>
      <p:sp>
        <p:nvSpPr>
          <p:cNvPr id="18" name="TextBox 17"/>
          <p:cNvSpPr txBox="1"/>
          <p:nvPr/>
        </p:nvSpPr>
        <p:spPr>
          <a:xfrm>
            <a:off x="2479338" y="3110512"/>
            <a:ext cx="959180" cy="892552"/>
          </a:xfrm>
          <a:prstGeom prst="rect">
            <a:avLst/>
          </a:prstGeom>
          <a:noFill/>
        </p:spPr>
        <p:txBody>
          <a:bodyPr wrap="square" rtlCol="0">
            <a:spAutoFit/>
          </a:bodyPr>
          <a:lstStyle/>
          <a:p>
            <a:r>
              <a:rPr lang="en-US" sz="1400" b="1" dirty="0" smtClean="0">
                <a:solidFill>
                  <a:srgbClr val="A6093D"/>
                </a:solidFill>
              </a:rPr>
              <a:t>Beth </a:t>
            </a:r>
            <a:r>
              <a:rPr lang="en-US" sz="1400" b="1" dirty="0" err="1" smtClean="0">
                <a:solidFill>
                  <a:srgbClr val="A6093D"/>
                </a:solidFill>
              </a:rPr>
              <a:t>Mynatt</a:t>
            </a:r>
            <a:endParaRPr lang="en-US" sz="1400" b="1" dirty="0">
              <a:solidFill>
                <a:srgbClr val="A6093D"/>
              </a:solidFill>
            </a:endParaRPr>
          </a:p>
          <a:p>
            <a:r>
              <a:rPr lang="en-US" sz="1200" dirty="0" smtClean="0"/>
              <a:t>Georgia Tech</a:t>
            </a:r>
            <a:endParaRPr lang="en-US" sz="1200" dirty="0"/>
          </a:p>
        </p:txBody>
      </p:sp>
      <p:sp>
        <p:nvSpPr>
          <p:cNvPr id="19" name="TextBox 18"/>
          <p:cNvSpPr txBox="1"/>
          <p:nvPr/>
        </p:nvSpPr>
        <p:spPr>
          <a:xfrm>
            <a:off x="141121" y="4404649"/>
            <a:ext cx="1126442" cy="707886"/>
          </a:xfrm>
          <a:prstGeom prst="rect">
            <a:avLst/>
          </a:prstGeom>
          <a:noFill/>
        </p:spPr>
        <p:txBody>
          <a:bodyPr wrap="square" rtlCol="0">
            <a:spAutoFit/>
          </a:bodyPr>
          <a:lstStyle/>
          <a:p>
            <a:r>
              <a:rPr lang="en-US" sz="1400" b="1" dirty="0">
                <a:solidFill>
                  <a:srgbClr val="A6093D"/>
                </a:solidFill>
              </a:rPr>
              <a:t>Holly </a:t>
            </a:r>
            <a:r>
              <a:rPr lang="en-US" sz="1400" b="1" dirty="0" err="1">
                <a:solidFill>
                  <a:srgbClr val="A6093D"/>
                </a:solidFill>
              </a:rPr>
              <a:t>Rushmeier</a:t>
            </a:r>
            <a:endParaRPr lang="en-US" sz="1400" b="1" dirty="0">
              <a:solidFill>
                <a:srgbClr val="A6093D"/>
              </a:solidFill>
            </a:endParaRPr>
          </a:p>
          <a:p>
            <a:r>
              <a:rPr lang="en-US" sz="1200" dirty="0"/>
              <a:t>Yale</a:t>
            </a:r>
          </a:p>
        </p:txBody>
      </p:sp>
      <p:sp>
        <p:nvSpPr>
          <p:cNvPr id="20" name="TextBox 19"/>
          <p:cNvSpPr txBox="1"/>
          <p:nvPr/>
        </p:nvSpPr>
        <p:spPr>
          <a:xfrm>
            <a:off x="2479338" y="4421219"/>
            <a:ext cx="1126442" cy="492443"/>
          </a:xfrm>
          <a:prstGeom prst="rect">
            <a:avLst/>
          </a:prstGeom>
          <a:noFill/>
        </p:spPr>
        <p:txBody>
          <a:bodyPr wrap="square" rtlCol="0">
            <a:spAutoFit/>
          </a:bodyPr>
          <a:lstStyle/>
          <a:p>
            <a:r>
              <a:rPr lang="en-US" sz="1400" b="1" dirty="0">
                <a:solidFill>
                  <a:srgbClr val="A6093D"/>
                </a:solidFill>
              </a:rPr>
              <a:t>Nina Mishra</a:t>
            </a:r>
          </a:p>
          <a:p>
            <a:r>
              <a:rPr lang="en-US" sz="1200" dirty="0"/>
              <a:t>Amazon</a:t>
            </a:r>
          </a:p>
        </p:txBody>
      </p:sp>
      <p:sp>
        <p:nvSpPr>
          <p:cNvPr id="4" name="Rectangle 3"/>
          <p:cNvSpPr/>
          <p:nvPr/>
        </p:nvSpPr>
        <p:spPr>
          <a:xfrm>
            <a:off x="2479338" y="1894692"/>
            <a:ext cx="1290725" cy="738664"/>
          </a:xfrm>
          <a:prstGeom prst="rect">
            <a:avLst/>
          </a:prstGeom>
        </p:spPr>
        <p:txBody>
          <a:bodyPr wrap="square">
            <a:spAutoFit/>
          </a:bodyPr>
          <a:lstStyle/>
          <a:p>
            <a:r>
              <a:rPr lang="en-US" sz="1400" b="1" dirty="0" err="1">
                <a:solidFill>
                  <a:srgbClr val="A6093D"/>
                </a:solidFill>
              </a:rPr>
              <a:t>Shwetak</a:t>
            </a:r>
            <a:r>
              <a:rPr lang="en-US" sz="1400" b="1" dirty="0">
                <a:solidFill>
                  <a:srgbClr val="A6093D"/>
                </a:solidFill>
              </a:rPr>
              <a:t> Patel</a:t>
            </a:r>
          </a:p>
          <a:p>
            <a:r>
              <a:rPr lang="en-US" sz="1400" dirty="0"/>
              <a:t>University of Washington</a:t>
            </a:r>
          </a:p>
        </p:txBody>
      </p:sp>
      <p:pic>
        <p:nvPicPr>
          <p:cNvPr id="5" name="Picture 4" descr="Beth-headsh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510" y="3146935"/>
            <a:ext cx="894150" cy="903092"/>
          </a:xfrm>
          <a:prstGeom prst="rect">
            <a:avLst/>
          </a:prstGeom>
        </p:spPr>
      </p:pic>
      <p:sp>
        <p:nvSpPr>
          <p:cNvPr id="24" name="Rectangle 23"/>
          <p:cNvSpPr/>
          <p:nvPr/>
        </p:nvSpPr>
        <p:spPr>
          <a:xfrm>
            <a:off x="3756510" y="3124686"/>
            <a:ext cx="894150" cy="90755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hwetakPate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063" y="1890229"/>
            <a:ext cx="895623" cy="895623"/>
          </a:xfrm>
          <a:prstGeom prst="rect">
            <a:avLst/>
          </a:prstGeom>
        </p:spPr>
      </p:pic>
      <p:sp>
        <p:nvSpPr>
          <p:cNvPr id="21" name="Rectangle 20"/>
          <p:cNvSpPr/>
          <p:nvPr/>
        </p:nvSpPr>
        <p:spPr>
          <a:xfrm>
            <a:off x="3781240" y="1900300"/>
            <a:ext cx="884446" cy="90309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marzullo-keith_1_sma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998" y="3110512"/>
            <a:ext cx="894151" cy="898622"/>
          </a:xfrm>
          <a:prstGeom prst="rect">
            <a:avLst/>
          </a:prstGeom>
        </p:spPr>
      </p:pic>
      <p:sp>
        <p:nvSpPr>
          <p:cNvPr id="22" name="Rectangle 21"/>
          <p:cNvSpPr/>
          <p:nvPr/>
        </p:nvSpPr>
        <p:spPr>
          <a:xfrm>
            <a:off x="1387998" y="3126705"/>
            <a:ext cx="894150" cy="87942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aja-matari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2292" y="1884136"/>
            <a:ext cx="895622" cy="895622"/>
          </a:xfrm>
          <a:prstGeom prst="rect">
            <a:avLst/>
          </a:prstGeom>
        </p:spPr>
      </p:pic>
      <p:sp>
        <p:nvSpPr>
          <p:cNvPr id="23" name="Rectangle 22"/>
          <p:cNvSpPr/>
          <p:nvPr/>
        </p:nvSpPr>
        <p:spPr>
          <a:xfrm>
            <a:off x="1387998" y="1894692"/>
            <a:ext cx="884445" cy="8999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387998" y="4311839"/>
            <a:ext cx="898109" cy="92056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Nina headsho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1485" y="4311839"/>
            <a:ext cx="924201" cy="975032"/>
          </a:xfrm>
          <a:prstGeom prst="rect">
            <a:avLst/>
          </a:prstGeom>
        </p:spPr>
      </p:pic>
      <p:sp>
        <p:nvSpPr>
          <p:cNvPr id="25" name="Rectangle 24"/>
          <p:cNvSpPr/>
          <p:nvPr/>
        </p:nvSpPr>
        <p:spPr>
          <a:xfrm>
            <a:off x="3741485" y="4298311"/>
            <a:ext cx="895623" cy="98856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28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iana-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04" y="1871976"/>
            <a:ext cx="1227623" cy="1221485"/>
          </a:xfrm>
          <a:prstGeom prst="rect">
            <a:avLst/>
          </a:prstGeom>
        </p:spPr>
      </p:pic>
      <p:sp>
        <p:nvSpPr>
          <p:cNvPr id="7" name="Rectangle 6"/>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482907" y="22397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hangingPunct="1"/>
            <a:r>
              <a:rPr lang="en-US" sz="2800" dirty="0">
                <a:effectLst/>
              </a:rPr>
              <a:t>Information Integrity and provenance</a:t>
            </a:r>
            <a:br>
              <a:rPr lang="en-US" sz="2800" dirty="0">
                <a:effectLst/>
              </a:rPr>
            </a:br>
            <a:r>
              <a:rPr lang="en-US" sz="2800" dirty="0">
                <a:effectLst/>
              </a:rPr>
              <a:t>task force</a:t>
            </a:r>
          </a:p>
        </p:txBody>
      </p:sp>
      <p:sp>
        <p:nvSpPr>
          <p:cNvPr id="2" name="TextBox 1"/>
          <p:cNvSpPr txBox="1"/>
          <p:nvPr/>
        </p:nvSpPr>
        <p:spPr>
          <a:xfrm>
            <a:off x="5734644" y="1417638"/>
            <a:ext cx="3170251" cy="646331"/>
          </a:xfrm>
          <a:prstGeom prst="rect">
            <a:avLst/>
          </a:prstGeom>
          <a:noFill/>
        </p:spPr>
        <p:txBody>
          <a:bodyPr wrap="square" rtlCol="0">
            <a:spAutoFit/>
          </a:bodyPr>
          <a:lstStyle/>
          <a:p>
            <a:r>
              <a:rPr lang="en-US" b="1" dirty="0"/>
              <a:t>Recent Activities:</a:t>
            </a:r>
          </a:p>
          <a:p>
            <a:pPr marL="285750" indent="-285750">
              <a:buFont typeface="Arial"/>
              <a:buChar char="•"/>
            </a:pPr>
            <a:r>
              <a:rPr lang="en-US" dirty="0"/>
              <a:t>New Task Force!</a:t>
            </a:r>
          </a:p>
        </p:txBody>
      </p:sp>
      <p:sp>
        <p:nvSpPr>
          <p:cNvPr id="4" name="TextBox 3"/>
          <p:cNvSpPr txBox="1"/>
          <p:nvPr/>
        </p:nvSpPr>
        <p:spPr>
          <a:xfrm>
            <a:off x="5734644" y="2370397"/>
            <a:ext cx="3170251" cy="1200329"/>
          </a:xfrm>
          <a:prstGeom prst="rect">
            <a:avLst/>
          </a:prstGeom>
          <a:noFill/>
        </p:spPr>
        <p:txBody>
          <a:bodyPr wrap="square" rtlCol="0">
            <a:spAutoFit/>
          </a:bodyPr>
          <a:lstStyle/>
          <a:p>
            <a:r>
              <a:rPr lang="en-US" b="1" dirty="0"/>
              <a:t>Upcoming Activities</a:t>
            </a:r>
            <a:r>
              <a:rPr lang="en-US" b="1" dirty="0" smtClean="0"/>
              <a:t>:</a:t>
            </a:r>
            <a:r>
              <a:rPr lang="en-US" dirty="0" smtClean="0"/>
              <a:t> </a:t>
            </a:r>
            <a:endParaRPr lang="en-US" dirty="0"/>
          </a:p>
          <a:p>
            <a:pPr marL="285750" indent="-285750">
              <a:buFont typeface="Arial"/>
              <a:buChar char="•"/>
            </a:pPr>
            <a:r>
              <a:rPr lang="en-US" dirty="0" smtClean="0"/>
              <a:t>Charting the research agenda for this area </a:t>
            </a:r>
            <a:endParaRPr lang="en-US" i="1" dirty="0"/>
          </a:p>
          <a:p>
            <a:pPr marL="285750" indent="-285750">
              <a:buFont typeface="Arial" charset="0"/>
              <a:buChar char="•"/>
            </a:pPr>
            <a:endParaRPr lang="en-US" dirty="0"/>
          </a:p>
        </p:txBody>
      </p:sp>
      <p:sp>
        <p:nvSpPr>
          <p:cNvPr id="8" name="TextBox 7"/>
          <p:cNvSpPr txBox="1"/>
          <p:nvPr/>
        </p:nvSpPr>
        <p:spPr>
          <a:xfrm>
            <a:off x="194707" y="1323866"/>
            <a:ext cx="4834819" cy="738664"/>
          </a:xfrm>
          <a:prstGeom prst="rect">
            <a:avLst/>
          </a:prstGeom>
          <a:noFill/>
        </p:spPr>
        <p:txBody>
          <a:bodyPr wrap="square" rtlCol="0">
            <a:spAutoFit/>
          </a:bodyPr>
          <a:lstStyle/>
          <a:p>
            <a:r>
              <a:rPr lang="en-US" sz="2400" b="1" dirty="0">
                <a:solidFill>
                  <a:srgbClr val="A6093D"/>
                </a:solidFill>
              </a:rPr>
              <a:t>Chairs: </a:t>
            </a:r>
            <a:r>
              <a:rPr lang="en-US" sz="2400" dirty="0" err="1"/>
              <a:t>Nadya</a:t>
            </a:r>
            <a:r>
              <a:rPr lang="en-US" sz="2400" dirty="0"/>
              <a:t> Bliss and Juliana </a:t>
            </a:r>
            <a:r>
              <a:rPr lang="en-US" sz="2400" dirty="0" err="1"/>
              <a:t>Freire</a:t>
            </a:r>
            <a:endParaRPr lang="en-US" sz="2400" dirty="0"/>
          </a:p>
          <a:p>
            <a:endParaRPr lang="en-US" dirty="0"/>
          </a:p>
        </p:txBody>
      </p:sp>
      <p:sp>
        <p:nvSpPr>
          <p:cNvPr id="11" name="TextBox 10"/>
          <p:cNvSpPr txBox="1"/>
          <p:nvPr/>
        </p:nvSpPr>
        <p:spPr>
          <a:xfrm>
            <a:off x="267503" y="2001065"/>
            <a:ext cx="1554910" cy="738664"/>
          </a:xfrm>
          <a:prstGeom prst="rect">
            <a:avLst/>
          </a:prstGeom>
          <a:noFill/>
        </p:spPr>
        <p:txBody>
          <a:bodyPr wrap="square" rtlCol="0">
            <a:spAutoFit/>
          </a:bodyPr>
          <a:lstStyle/>
          <a:p>
            <a:r>
              <a:rPr lang="en-US" sz="1400" b="1" dirty="0" err="1">
                <a:solidFill>
                  <a:srgbClr val="A6093D"/>
                </a:solidFill>
              </a:rPr>
              <a:t>Nadya</a:t>
            </a:r>
            <a:r>
              <a:rPr lang="en-US" sz="1400" b="1" dirty="0">
                <a:solidFill>
                  <a:srgbClr val="A6093D"/>
                </a:solidFill>
              </a:rPr>
              <a:t> Bliss</a:t>
            </a:r>
          </a:p>
          <a:p>
            <a:r>
              <a:rPr lang="en-US" sz="1400" dirty="0"/>
              <a:t>Arizona State University</a:t>
            </a:r>
          </a:p>
        </p:txBody>
      </p:sp>
      <p:sp>
        <p:nvSpPr>
          <p:cNvPr id="12" name="TextBox 11"/>
          <p:cNvSpPr txBox="1"/>
          <p:nvPr/>
        </p:nvSpPr>
        <p:spPr>
          <a:xfrm>
            <a:off x="2850612" y="2001065"/>
            <a:ext cx="1554910" cy="738664"/>
          </a:xfrm>
          <a:prstGeom prst="rect">
            <a:avLst/>
          </a:prstGeom>
          <a:noFill/>
        </p:spPr>
        <p:txBody>
          <a:bodyPr wrap="square" rtlCol="0">
            <a:spAutoFit/>
          </a:bodyPr>
          <a:lstStyle/>
          <a:p>
            <a:r>
              <a:rPr lang="en-US" sz="1400" b="1" dirty="0">
                <a:solidFill>
                  <a:srgbClr val="A6093D"/>
                </a:solidFill>
              </a:rPr>
              <a:t>Juliana </a:t>
            </a:r>
            <a:r>
              <a:rPr lang="en-US" sz="1400" b="1" dirty="0" err="1">
                <a:solidFill>
                  <a:srgbClr val="A6093D"/>
                </a:solidFill>
              </a:rPr>
              <a:t>Freire</a:t>
            </a:r>
            <a:endParaRPr lang="en-US" sz="1400" b="1" dirty="0">
              <a:solidFill>
                <a:srgbClr val="A6093D"/>
              </a:solidFill>
            </a:endParaRPr>
          </a:p>
          <a:p>
            <a:r>
              <a:rPr lang="en-US" sz="1400" dirty="0"/>
              <a:t>New York University</a:t>
            </a:r>
          </a:p>
        </p:txBody>
      </p:sp>
      <p:sp>
        <p:nvSpPr>
          <p:cNvPr id="16" name="TextBox 15"/>
          <p:cNvSpPr txBox="1"/>
          <p:nvPr/>
        </p:nvSpPr>
        <p:spPr>
          <a:xfrm>
            <a:off x="3373416" y="3922349"/>
            <a:ext cx="1170062" cy="954107"/>
          </a:xfrm>
          <a:prstGeom prst="rect">
            <a:avLst/>
          </a:prstGeom>
          <a:noFill/>
        </p:spPr>
        <p:txBody>
          <a:bodyPr wrap="square" rtlCol="0">
            <a:spAutoFit/>
          </a:bodyPr>
          <a:lstStyle/>
          <a:p>
            <a:r>
              <a:rPr lang="en-US" sz="1400" b="1" dirty="0">
                <a:solidFill>
                  <a:srgbClr val="A6093D"/>
                </a:solidFill>
              </a:rPr>
              <a:t>Greg Morrisett</a:t>
            </a:r>
          </a:p>
          <a:p>
            <a:r>
              <a:rPr lang="en-US" sz="1400" dirty="0"/>
              <a:t>Cornell University</a:t>
            </a:r>
          </a:p>
        </p:txBody>
      </p:sp>
      <p:sp>
        <p:nvSpPr>
          <p:cNvPr id="17" name="TextBox 16"/>
          <p:cNvSpPr txBox="1"/>
          <p:nvPr/>
        </p:nvSpPr>
        <p:spPr>
          <a:xfrm>
            <a:off x="5889260" y="3922349"/>
            <a:ext cx="1150303" cy="954107"/>
          </a:xfrm>
          <a:prstGeom prst="rect">
            <a:avLst/>
          </a:prstGeom>
          <a:noFill/>
        </p:spPr>
        <p:txBody>
          <a:bodyPr wrap="square" rtlCol="0">
            <a:spAutoFit/>
          </a:bodyPr>
          <a:lstStyle/>
          <a:p>
            <a:r>
              <a:rPr lang="en-US" sz="1400" b="1" dirty="0">
                <a:solidFill>
                  <a:srgbClr val="A6093D"/>
                </a:solidFill>
              </a:rPr>
              <a:t>Keith </a:t>
            </a:r>
            <a:r>
              <a:rPr lang="en-US" sz="1400" b="1" dirty="0" err="1">
                <a:solidFill>
                  <a:srgbClr val="A6093D"/>
                </a:solidFill>
              </a:rPr>
              <a:t>Marzullo</a:t>
            </a:r>
            <a:endParaRPr lang="en-US" sz="1400" b="1" dirty="0">
              <a:solidFill>
                <a:srgbClr val="A6093D"/>
              </a:solidFill>
            </a:endParaRPr>
          </a:p>
          <a:p>
            <a:r>
              <a:rPr lang="en-US" sz="1400" dirty="0"/>
              <a:t>University of Maryland</a:t>
            </a:r>
          </a:p>
        </p:txBody>
      </p:sp>
      <p:sp>
        <p:nvSpPr>
          <p:cNvPr id="18" name="TextBox 17"/>
          <p:cNvSpPr txBox="1"/>
          <p:nvPr/>
        </p:nvSpPr>
        <p:spPr>
          <a:xfrm>
            <a:off x="267503" y="3918444"/>
            <a:ext cx="1457508" cy="738664"/>
          </a:xfrm>
          <a:prstGeom prst="rect">
            <a:avLst/>
          </a:prstGeom>
          <a:noFill/>
        </p:spPr>
        <p:txBody>
          <a:bodyPr wrap="square" rtlCol="0">
            <a:spAutoFit/>
          </a:bodyPr>
          <a:lstStyle/>
          <a:p>
            <a:r>
              <a:rPr lang="en-US" sz="1400" b="1" dirty="0">
                <a:solidFill>
                  <a:srgbClr val="A6093D"/>
                </a:solidFill>
              </a:rPr>
              <a:t>Beth Mynatt</a:t>
            </a:r>
            <a:endParaRPr lang="hr-HR" sz="1400" b="1" dirty="0">
              <a:solidFill>
                <a:srgbClr val="A6093D"/>
              </a:solidFill>
            </a:endParaRPr>
          </a:p>
          <a:p>
            <a:r>
              <a:rPr lang="en-US" sz="1400" dirty="0"/>
              <a:t>Georgia Institute of Technology</a:t>
            </a:r>
          </a:p>
        </p:txBody>
      </p:sp>
      <p:sp>
        <p:nvSpPr>
          <p:cNvPr id="19" name="TextBox 18"/>
          <p:cNvSpPr txBox="1"/>
          <p:nvPr/>
        </p:nvSpPr>
        <p:spPr>
          <a:xfrm>
            <a:off x="267503" y="3386060"/>
            <a:ext cx="1934738" cy="369332"/>
          </a:xfrm>
          <a:prstGeom prst="rect">
            <a:avLst/>
          </a:prstGeom>
          <a:noFill/>
        </p:spPr>
        <p:txBody>
          <a:bodyPr wrap="square" rtlCol="0">
            <a:spAutoFit/>
          </a:bodyPr>
          <a:lstStyle/>
          <a:p>
            <a:r>
              <a:rPr lang="en-US" b="1" dirty="0">
                <a:solidFill>
                  <a:srgbClr val="A6093D"/>
                </a:solidFill>
              </a:rPr>
              <a:t>Current Members: </a:t>
            </a:r>
          </a:p>
        </p:txBody>
      </p:sp>
      <p:sp>
        <p:nvSpPr>
          <p:cNvPr id="21" name="Rectangle 20"/>
          <p:cNvSpPr/>
          <p:nvPr/>
        </p:nvSpPr>
        <p:spPr>
          <a:xfrm>
            <a:off x="4405522" y="3899876"/>
            <a:ext cx="1227623" cy="125846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nadya blis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686" y="1883457"/>
            <a:ext cx="1210004" cy="1210004"/>
          </a:xfrm>
          <a:prstGeom prst="rect">
            <a:avLst/>
          </a:prstGeom>
        </p:spPr>
      </p:pic>
      <p:pic>
        <p:nvPicPr>
          <p:cNvPr id="26" name="Picture 25" descr="marzullo-keith_1_sm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563" y="3899876"/>
            <a:ext cx="1424411" cy="1431533"/>
          </a:xfrm>
          <a:prstGeom prst="rect">
            <a:avLst/>
          </a:prstGeom>
        </p:spPr>
      </p:pic>
      <p:pic>
        <p:nvPicPr>
          <p:cNvPr id="27" name="Picture 26" descr="Beth-headsho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2413" y="3918443"/>
            <a:ext cx="1325798" cy="1339057"/>
          </a:xfrm>
          <a:prstGeom prst="rect">
            <a:avLst/>
          </a:prstGeom>
        </p:spPr>
      </p:pic>
      <p:pic>
        <p:nvPicPr>
          <p:cNvPr id="3" name="Picture 2" descr="morrisett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5522" y="3918444"/>
            <a:ext cx="1227623" cy="1258468"/>
          </a:xfrm>
          <a:prstGeom prst="rect">
            <a:avLst/>
          </a:prstGeom>
        </p:spPr>
      </p:pic>
      <p:sp>
        <p:nvSpPr>
          <p:cNvPr id="20" name="Rectangle 19"/>
          <p:cNvSpPr/>
          <p:nvPr/>
        </p:nvSpPr>
        <p:spPr>
          <a:xfrm>
            <a:off x="1416686" y="1890321"/>
            <a:ext cx="1210004" cy="1203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22413" y="3897821"/>
            <a:ext cx="1325798" cy="135967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127504" y="1883457"/>
            <a:ext cx="1227623" cy="120313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039562" y="3897821"/>
            <a:ext cx="1424411" cy="143358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7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8405" y="466987"/>
            <a:ext cx="9392405" cy="610472"/>
          </a:xfrm>
        </p:spPr>
        <p:txBody>
          <a:bodyPr>
            <a:normAutofit fontScale="90000"/>
          </a:bodyPr>
          <a:lstStyle/>
          <a:p>
            <a:pPr algn="ctr"/>
            <a:r>
              <a:rPr lang="en-US" dirty="0"/>
              <a:t>Intelligent infrastructure </a:t>
            </a:r>
            <a:br>
              <a:rPr lang="en-US" dirty="0"/>
            </a:br>
            <a:r>
              <a:rPr lang="en-US" dirty="0"/>
              <a:t>Task Force</a:t>
            </a:r>
          </a:p>
        </p:txBody>
      </p:sp>
      <p:sp>
        <p:nvSpPr>
          <p:cNvPr id="3" name="Rectangle 2"/>
          <p:cNvSpPr/>
          <p:nvPr/>
        </p:nvSpPr>
        <p:spPr>
          <a:xfrm>
            <a:off x="5256622" y="1417638"/>
            <a:ext cx="3819645" cy="1477328"/>
          </a:xfrm>
          <a:prstGeom prst="rect">
            <a:avLst/>
          </a:prstGeom>
        </p:spPr>
        <p:txBody>
          <a:bodyPr wrap="square">
            <a:spAutoFit/>
          </a:bodyPr>
          <a:lstStyle/>
          <a:p>
            <a:r>
              <a:rPr lang="en-US" b="1" dirty="0"/>
              <a:t>Recent Activities: </a:t>
            </a:r>
          </a:p>
          <a:p>
            <a:pPr marL="285750" indent="-285750">
              <a:buFont typeface="Arial"/>
              <a:buChar char="•"/>
            </a:pPr>
            <a:r>
              <a:rPr lang="en-US" i="1" dirty="0"/>
              <a:t>Intelligent Infrastructure white paper series (2017)</a:t>
            </a:r>
          </a:p>
          <a:p>
            <a:pPr marL="285750" indent="-285750">
              <a:buFont typeface="Arial"/>
              <a:buChar char="•"/>
            </a:pPr>
            <a:endParaRPr lang="en-US" i="1" dirty="0"/>
          </a:p>
          <a:p>
            <a:endParaRPr lang="en-US" b="1" dirty="0"/>
          </a:p>
        </p:txBody>
      </p:sp>
      <p:sp>
        <p:nvSpPr>
          <p:cNvPr id="4" name="Rectangle 3"/>
          <p:cNvSpPr/>
          <p:nvPr/>
        </p:nvSpPr>
        <p:spPr>
          <a:xfrm>
            <a:off x="5349770" y="2505515"/>
            <a:ext cx="3605000" cy="3693319"/>
          </a:xfrm>
          <a:prstGeom prst="rect">
            <a:avLst/>
          </a:prstGeom>
        </p:spPr>
        <p:txBody>
          <a:bodyPr wrap="square">
            <a:spAutoFit/>
          </a:bodyPr>
          <a:lstStyle/>
          <a:p>
            <a:r>
              <a:rPr lang="en-US" b="1" dirty="0"/>
              <a:t>Upcoming Activities:</a:t>
            </a:r>
          </a:p>
          <a:p>
            <a:pPr marL="285750" indent="-285750">
              <a:buFont typeface="Arial"/>
              <a:buChar char="•"/>
            </a:pPr>
            <a:r>
              <a:rPr lang="en-US" dirty="0" smtClean="0"/>
              <a:t>Collaboration </a:t>
            </a:r>
            <a:r>
              <a:rPr lang="en-US" dirty="0"/>
              <a:t>with the </a:t>
            </a:r>
            <a:r>
              <a:rPr lang="en-US" dirty="0" smtClean="0"/>
              <a:t>NIST </a:t>
            </a:r>
            <a:br>
              <a:rPr lang="en-US" dirty="0" smtClean="0"/>
            </a:br>
            <a:r>
              <a:rPr lang="en-US" dirty="0" smtClean="0"/>
              <a:t>GCTC </a:t>
            </a:r>
            <a:r>
              <a:rPr lang="en-US" dirty="0"/>
              <a:t>Meeting at the end of October, </a:t>
            </a:r>
            <a:r>
              <a:rPr lang="en-US" dirty="0" smtClean="0"/>
              <a:t>2018</a:t>
            </a:r>
          </a:p>
          <a:p>
            <a:pPr marL="285750" indent="-285750">
              <a:buFont typeface="Arial"/>
              <a:buChar char="•"/>
            </a:pPr>
            <a:r>
              <a:rPr lang="en-US" dirty="0" smtClean="0"/>
              <a:t>Likely joint workshop between CCC and NIST GCTC Public Safety </a:t>
            </a:r>
            <a:r>
              <a:rPr lang="en-US" dirty="0" err="1" smtClean="0"/>
              <a:t>SuperCluster</a:t>
            </a:r>
            <a:r>
              <a:rPr lang="en-US" dirty="0" smtClean="0"/>
              <a:t> in Spring</a:t>
            </a:r>
          </a:p>
          <a:p>
            <a:pPr marL="285750" indent="-285750">
              <a:buFont typeface="Arial"/>
              <a:buChar char="•"/>
            </a:pPr>
            <a:r>
              <a:rPr lang="en-US" dirty="0" smtClean="0"/>
              <a:t>Companion CCC whitepaper to NIST GCTC Public Safety Blueprint for 2019</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b="1" dirty="0"/>
          </a:p>
        </p:txBody>
      </p:sp>
      <p:sp>
        <p:nvSpPr>
          <p:cNvPr id="7" name="TextBox 6"/>
          <p:cNvSpPr txBox="1"/>
          <p:nvPr/>
        </p:nvSpPr>
        <p:spPr>
          <a:xfrm>
            <a:off x="218603" y="1334547"/>
            <a:ext cx="4834819" cy="738664"/>
          </a:xfrm>
          <a:prstGeom prst="rect">
            <a:avLst/>
          </a:prstGeom>
          <a:noFill/>
        </p:spPr>
        <p:txBody>
          <a:bodyPr wrap="square" rtlCol="0">
            <a:spAutoFit/>
          </a:bodyPr>
          <a:lstStyle/>
          <a:p>
            <a:r>
              <a:rPr lang="en-US" sz="2400" b="1" dirty="0">
                <a:solidFill>
                  <a:srgbClr val="A6093D"/>
                </a:solidFill>
              </a:rPr>
              <a:t>Chair: </a:t>
            </a:r>
            <a:r>
              <a:rPr lang="en-US" sz="2400" dirty="0"/>
              <a:t>Dan </a:t>
            </a:r>
            <a:r>
              <a:rPr lang="en-US" sz="2400" dirty="0" err="1"/>
              <a:t>Lopresti</a:t>
            </a:r>
            <a:r>
              <a:rPr lang="en-US" sz="2400" dirty="0"/>
              <a:t> and Beth Mynatt</a:t>
            </a:r>
          </a:p>
          <a:p>
            <a:endParaRPr lang="en-US" dirty="0"/>
          </a:p>
        </p:txBody>
      </p:sp>
      <p:pic>
        <p:nvPicPr>
          <p:cNvPr id="8" name="Picture 7" descr="Beth-head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792" y="1844915"/>
            <a:ext cx="896728" cy="905695"/>
          </a:xfrm>
          <a:prstGeom prst="rect">
            <a:avLst/>
          </a:prstGeom>
        </p:spPr>
      </p:pic>
      <p:sp>
        <p:nvSpPr>
          <p:cNvPr id="9" name="TextBox 8"/>
          <p:cNvSpPr txBox="1"/>
          <p:nvPr/>
        </p:nvSpPr>
        <p:spPr>
          <a:xfrm>
            <a:off x="2799280" y="1844915"/>
            <a:ext cx="1590521" cy="523220"/>
          </a:xfrm>
          <a:prstGeom prst="rect">
            <a:avLst/>
          </a:prstGeom>
          <a:noFill/>
        </p:spPr>
        <p:txBody>
          <a:bodyPr wrap="square" rtlCol="0">
            <a:spAutoFit/>
          </a:bodyPr>
          <a:lstStyle/>
          <a:p>
            <a:r>
              <a:rPr lang="en-US" sz="1400" b="1" dirty="0">
                <a:solidFill>
                  <a:srgbClr val="A6093D"/>
                </a:solidFill>
              </a:rPr>
              <a:t>Beth </a:t>
            </a:r>
            <a:r>
              <a:rPr lang="en-US" sz="1400" b="1" dirty="0" err="1">
                <a:solidFill>
                  <a:srgbClr val="A6093D"/>
                </a:solidFill>
              </a:rPr>
              <a:t>Mynatt</a:t>
            </a:r>
            <a:endParaRPr lang="en-US" sz="1400" b="1" dirty="0">
              <a:solidFill>
                <a:srgbClr val="A6093D"/>
              </a:solidFill>
            </a:endParaRPr>
          </a:p>
          <a:p>
            <a:r>
              <a:rPr lang="en-US" sz="1400" dirty="0"/>
              <a:t>Georgia Tech</a:t>
            </a:r>
          </a:p>
        </p:txBody>
      </p:sp>
      <p:sp>
        <p:nvSpPr>
          <p:cNvPr id="15" name="TextBox 14"/>
          <p:cNvSpPr txBox="1"/>
          <p:nvPr/>
        </p:nvSpPr>
        <p:spPr>
          <a:xfrm>
            <a:off x="218603" y="3055910"/>
            <a:ext cx="1504772" cy="954107"/>
          </a:xfrm>
          <a:prstGeom prst="rect">
            <a:avLst/>
          </a:prstGeom>
          <a:noFill/>
        </p:spPr>
        <p:txBody>
          <a:bodyPr wrap="square" rtlCol="0">
            <a:spAutoFit/>
          </a:bodyPr>
          <a:lstStyle/>
          <a:p>
            <a:r>
              <a:rPr lang="en-US" sz="1400" b="1" dirty="0">
                <a:solidFill>
                  <a:srgbClr val="A6093D"/>
                </a:solidFill>
              </a:rPr>
              <a:t>Michael Dunaway</a:t>
            </a:r>
          </a:p>
          <a:p>
            <a:r>
              <a:rPr lang="en-US" sz="1400" dirty="0"/>
              <a:t>University of Louisiana at Lafayette</a:t>
            </a:r>
          </a:p>
        </p:txBody>
      </p:sp>
      <p:sp>
        <p:nvSpPr>
          <p:cNvPr id="16" name="TextBox 15"/>
          <p:cNvSpPr txBox="1"/>
          <p:nvPr/>
        </p:nvSpPr>
        <p:spPr>
          <a:xfrm>
            <a:off x="1715293" y="4502636"/>
            <a:ext cx="892228" cy="738664"/>
          </a:xfrm>
          <a:prstGeom prst="rect">
            <a:avLst/>
          </a:prstGeom>
          <a:noFill/>
        </p:spPr>
        <p:txBody>
          <a:bodyPr wrap="square" rtlCol="0">
            <a:spAutoFit/>
          </a:bodyPr>
          <a:lstStyle/>
          <a:p>
            <a:r>
              <a:rPr lang="en-US" sz="1400" b="1" dirty="0">
                <a:solidFill>
                  <a:srgbClr val="A6093D"/>
                </a:solidFill>
              </a:rPr>
              <a:t>Ben Zorn</a:t>
            </a:r>
          </a:p>
          <a:p>
            <a:r>
              <a:rPr lang="en-US" sz="1400" dirty="0"/>
              <a:t>Microsoft Research</a:t>
            </a:r>
          </a:p>
        </p:txBody>
      </p:sp>
      <p:sp>
        <p:nvSpPr>
          <p:cNvPr id="17" name="TextBox 16"/>
          <p:cNvSpPr txBox="1"/>
          <p:nvPr/>
        </p:nvSpPr>
        <p:spPr>
          <a:xfrm>
            <a:off x="2799280" y="3148787"/>
            <a:ext cx="1086901" cy="954107"/>
          </a:xfrm>
          <a:prstGeom prst="rect">
            <a:avLst/>
          </a:prstGeom>
          <a:noFill/>
        </p:spPr>
        <p:txBody>
          <a:bodyPr wrap="square" rtlCol="0">
            <a:spAutoFit/>
          </a:bodyPr>
          <a:lstStyle/>
          <a:p>
            <a:r>
              <a:rPr lang="en-US" sz="1400" b="1" dirty="0">
                <a:solidFill>
                  <a:srgbClr val="A6093D"/>
                </a:solidFill>
              </a:rPr>
              <a:t>Henning </a:t>
            </a:r>
            <a:r>
              <a:rPr lang="en-US" sz="1400" b="1" dirty="0" err="1">
                <a:solidFill>
                  <a:srgbClr val="A6093D"/>
                </a:solidFill>
              </a:rPr>
              <a:t>Schulzrinne</a:t>
            </a:r>
            <a:endParaRPr lang="hr-HR" sz="1400" b="1" dirty="0">
              <a:solidFill>
                <a:srgbClr val="A6093D"/>
              </a:solidFill>
            </a:endParaRPr>
          </a:p>
          <a:p>
            <a:r>
              <a:rPr lang="en-US" sz="1400" dirty="0"/>
              <a:t>Columbia University</a:t>
            </a:r>
          </a:p>
        </p:txBody>
      </p:sp>
      <p:sp>
        <p:nvSpPr>
          <p:cNvPr id="20" name="TextBox 19"/>
          <p:cNvSpPr txBox="1"/>
          <p:nvPr/>
        </p:nvSpPr>
        <p:spPr>
          <a:xfrm>
            <a:off x="99397" y="2675177"/>
            <a:ext cx="1934738" cy="369332"/>
          </a:xfrm>
          <a:prstGeom prst="rect">
            <a:avLst/>
          </a:prstGeom>
          <a:noFill/>
        </p:spPr>
        <p:txBody>
          <a:bodyPr wrap="square" rtlCol="0">
            <a:spAutoFit/>
          </a:bodyPr>
          <a:lstStyle/>
          <a:p>
            <a:r>
              <a:rPr lang="en-US" b="1" dirty="0">
                <a:solidFill>
                  <a:srgbClr val="A6093D"/>
                </a:solidFill>
              </a:rPr>
              <a:t>Current Members: </a:t>
            </a:r>
          </a:p>
        </p:txBody>
      </p:sp>
      <p:sp>
        <p:nvSpPr>
          <p:cNvPr id="21" name="Rectangle 20"/>
          <p:cNvSpPr/>
          <p:nvPr/>
        </p:nvSpPr>
        <p:spPr>
          <a:xfrm>
            <a:off x="4271793" y="1862351"/>
            <a:ext cx="896728" cy="88825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18603" y="1786970"/>
            <a:ext cx="1349617" cy="738664"/>
          </a:xfrm>
          <a:prstGeom prst="rect">
            <a:avLst/>
          </a:prstGeom>
        </p:spPr>
        <p:txBody>
          <a:bodyPr wrap="square">
            <a:spAutoFit/>
          </a:bodyPr>
          <a:lstStyle/>
          <a:p>
            <a:r>
              <a:rPr lang="en-US" sz="1400" b="1" dirty="0">
                <a:solidFill>
                  <a:srgbClr val="A6093D"/>
                </a:solidFill>
              </a:rPr>
              <a:t>Dan </a:t>
            </a:r>
            <a:r>
              <a:rPr lang="en-US" sz="1400" b="1" dirty="0" err="1">
                <a:solidFill>
                  <a:srgbClr val="A6093D"/>
                </a:solidFill>
              </a:rPr>
              <a:t>Lopresti</a:t>
            </a:r>
            <a:endParaRPr lang="en-US" sz="1400" b="1" dirty="0">
              <a:solidFill>
                <a:srgbClr val="A6093D"/>
              </a:solidFill>
            </a:endParaRPr>
          </a:p>
          <a:p>
            <a:r>
              <a:rPr lang="en-US" sz="1400" dirty="0"/>
              <a:t>Lehigh University</a:t>
            </a:r>
          </a:p>
        </p:txBody>
      </p:sp>
      <p:pic>
        <p:nvPicPr>
          <p:cNvPr id="25" name="Picture 24" descr="loprestiheadshot.jpg"/>
          <p:cNvPicPr>
            <a:picLocks noChangeAspect="1"/>
          </p:cNvPicPr>
          <p:nvPr/>
        </p:nvPicPr>
        <p:blipFill rotWithShape="1">
          <a:blip r:embed="rId4">
            <a:extLst>
              <a:ext uri="{28A0092B-C50C-407E-A947-70E740481C1C}">
                <a14:useLocalDpi xmlns:a14="http://schemas.microsoft.com/office/drawing/2010/main" val="0"/>
              </a:ext>
            </a:extLst>
          </a:blip>
          <a:srcRect l="7819"/>
          <a:stretch/>
        </p:blipFill>
        <p:spPr>
          <a:xfrm>
            <a:off x="1741952" y="1839518"/>
            <a:ext cx="893552" cy="905695"/>
          </a:xfrm>
          <a:prstGeom prst="rect">
            <a:avLst/>
          </a:prstGeom>
        </p:spPr>
      </p:pic>
      <p:pic>
        <p:nvPicPr>
          <p:cNvPr id="6" name="Picture 5" descr="BenZorn-MSR2014-e1404194229573-90x9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056" y="4352175"/>
            <a:ext cx="889125" cy="889125"/>
          </a:xfrm>
          <a:prstGeom prst="rect">
            <a:avLst/>
          </a:prstGeom>
        </p:spPr>
      </p:pic>
      <p:pic>
        <p:nvPicPr>
          <p:cNvPr id="11" name="Picture 10" descr="Dunaway squa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375" y="3148787"/>
            <a:ext cx="884146" cy="884146"/>
          </a:xfrm>
          <a:prstGeom prst="rect">
            <a:avLst/>
          </a:prstGeom>
        </p:spPr>
      </p:pic>
      <p:pic>
        <p:nvPicPr>
          <p:cNvPr id="12" name="Picture 11" descr="schulzrinn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793" y="3148787"/>
            <a:ext cx="896727" cy="896727"/>
          </a:xfrm>
          <a:prstGeom prst="rect">
            <a:avLst/>
          </a:prstGeom>
        </p:spPr>
      </p:pic>
      <p:sp>
        <p:nvSpPr>
          <p:cNvPr id="28" name="Rectangle 27"/>
          <p:cNvSpPr/>
          <p:nvPr/>
        </p:nvSpPr>
        <p:spPr>
          <a:xfrm>
            <a:off x="1741952" y="1844915"/>
            <a:ext cx="893552" cy="90029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744950" y="3156389"/>
            <a:ext cx="848464" cy="87654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271792" y="3169878"/>
            <a:ext cx="896727" cy="87563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97056" y="4352175"/>
            <a:ext cx="889125" cy="88912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6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162128" y="463356"/>
            <a:ext cx="8524671" cy="61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sz="2800" dirty="0">
                <a:effectLst/>
              </a:rPr>
              <a:t>Fairness</a:t>
            </a:r>
            <a:r>
              <a:rPr lang="en-US" sz="2800" dirty="0"/>
              <a:t> and accountability</a:t>
            </a:r>
            <a:br>
              <a:rPr lang="en-US" sz="2800" dirty="0"/>
            </a:br>
            <a:r>
              <a:rPr lang="en-US" sz="2800" dirty="0"/>
              <a:t>T</a:t>
            </a:r>
            <a:r>
              <a:rPr lang="en-US" sz="2800" dirty="0">
                <a:effectLst/>
              </a:rPr>
              <a:t>ask Force</a:t>
            </a:r>
          </a:p>
        </p:txBody>
      </p:sp>
      <p:sp>
        <p:nvSpPr>
          <p:cNvPr id="4" name="Rectangle 3"/>
          <p:cNvSpPr/>
          <p:nvPr/>
        </p:nvSpPr>
        <p:spPr>
          <a:xfrm>
            <a:off x="5340970" y="1612794"/>
            <a:ext cx="3576976" cy="1200329"/>
          </a:xfrm>
          <a:prstGeom prst="rect">
            <a:avLst/>
          </a:prstGeom>
        </p:spPr>
        <p:txBody>
          <a:bodyPr wrap="square">
            <a:spAutoFit/>
          </a:bodyPr>
          <a:lstStyle/>
          <a:p>
            <a:r>
              <a:rPr lang="en-US" b="1" dirty="0"/>
              <a:t>Recent Activities:</a:t>
            </a:r>
          </a:p>
          <a:p>
            <a:pPr marL="285750" indent="-285750">
              <a:buFont typeface="Arial"/>
              <a:buChar char="•"/>
            </a:pPr>
            <a:r>
              <a:rPr lang="en-US" dirty="0"/>
              <a:t>March 2018 workshop on </a:t>
            </a:r>
            <a:r>
              <a:rPr lang="en-US" dirty="0" smtClean="0"/>
              <a:t>Fairness; draft report in preparation for CACM</a:t>
            </a:r>
            <a:endParaRPr lang="en-US" dirty="0"/>
          </a:p>
        </p:txBody>
      </p:sp>
      <p:sp>
        <p:nvSpPr>
          <p:cNvPr id="5" name="Rectangle 4"/>
          <p:cNvSpPr/>
          <p:nvPr/>
        </p:nvSpPr>
        <p:spPr>
          <a:xfrm>
            <a:off x="5313686" y="2862026"/>
            <a:ext cx="3373113" cy="1477328"/>
          </a:xfrm>
          <a:prstGeom prst="rect">
            <a:avLst/>
          </a:prstGeom>
        </p:spPr>
        <p:txBody>
          <a:bodyPr wrap="square">
            <a:spAutoFit/>
          </a:bodyPr>
          <a:lstStyle/>
          <a:p>
            <a:r>
              <a:rPr lang="en-US" b="1" dirty="0"/>
              <a:t>Upcoming Activities:</a:t>
            </a:r>
          </a:p>
          <a:p>
            <a:pPr marL="285750" indent="-285750">
              <a:buFont typeface="Arial"/>
              <a:buChar char="•"/>
            </a:pPr>
            <a:r>
              <a:rPr lang="en-US" dirty="0"/>
              <a:t>Planning a workshop on Economics and Fairness</a:t>
            </a:r>
          </a:p>
          <a:p>
            <a:pPr marL="285750" indent="-285750">
              <a:buFont typeface="Arial"/>
              <a:buChar char="•"/>
            </a:pPr>
            <a:r>
              <a:rPr lang="en-US" dirty="0"/>
              <a:t>Support of and input to the AI </a:t>
            </a:r>
            <a:r>
              <a:rPr lang="en-US" dirty="0" err="1"/>
              <a:t>Roadmapping</a:t>
            </a:r>
            <a:r>
              <a:rPr lang="en-US" dirty="0"/>
              <a:t> </a:t>
            </a:r>
            <a:r>
              <a:rPr lang="en-US" dirty="0" smtClean="0"/>
              <a:t>working group</a:t>
            </a:r>
            <a:endParaRPr lang="en-US" dirty="0"/>
          </a:p>
        </p:txBody>
      </p:sp>
      <p:sp>
        <p:nvSpPr>
          <p:cNvPr id="11" name="Rectangle 10"/>
          <p:cNvSpPr/>
          <p:nvPr/>
        </p:nvSpPr>
        <p:spPr>
          <a:xfrm>
            <a:off x="3061232" y="4497274"/>
            <a:ext cx="5288959" cy="1754327"/>
          </a:xfrm>
          <a:prstGeom prst="rect">
            <a:avLst/>
          </a:prstGeom>
        </p:spPr>
        <p:txBody>
          <a:bodyPr wrap="square">
            <a:spAutoFit/>
          </a:bodyPr>
          <a:lstStyle/>
          <a:p>
            <a:r>
              <a:rPr lang="en-US" b="1" dirty="0"/>
              <a:t>White Papers:</a:t>
            </a:r>
          </a:p>
          <a:p>
            <a:pPr marL="285750" indent="-285750">
              <a:buFont typeface="Arial"/>
              <a:buChar char="•"/>
            </a:pPr>
            <a:r>
              <a:rPr lang="en-US" i="1" dirty="0"/>
              <a:t>Big Data, Data Science, and Civil </a:t>
            </a:r>
            <a:r>
              <a:rPr lang="en-US" i="1" dirty="0" smtClean="0"/>
              <a:t>Rights</a:t>
            </a:r>
          </a:p>
          <a:p>
            <a:pPr marL="285750" indent="-285750">
              <a:buFont typeface="Arial"/>
              <a:buChar char="•"/>
            </a:pPr>
            <a:r>
              <a:rPr lang="en-US" i="1" dirty="0" smtClean="0"/>
              <a:t>Privacy</a:t>
            </a:r>
            <a:r>
              <a:rPr lang="en-US" i="1" dirty="0"/>
              <a:t>-Preserving Data Analysis for the Federal Statistical Agencies </a:t>
            </a:r>
          </a:p>
          <a:p>
            <a:pPr marL="285750" indent="-285750">
              <a:buFont typeface="Arial"/>
              <a:buChar char="•"/>
            </a:pPr>
            <a:r>
              <a:rPr lang="en-US" i="1" dirty="0" smtClean="0"/>
              <a:t>Towards </a:t>
            </a:r>
            <a:r>
              <a:rPr lang="en-US" i="1" dirty="0"/>
              <a:t>a Privacy Research Roadmap for the Computing Community</a:t>
            </a:r>
          </a:p>
        </p:txBody>
      </p:sp>
      <p:sp>
        <p:nvSpPr>
          <p:cNvPr id="7" name="TextBox 6"/>
          <p:cNvSpPr txBox="1"/>
          <p:nvPr/>
        </p:nvSpPr>
        <p:spPr>
          <a:xfrm>
            <a:off x="178408" y="1227317"/>
            <a:ext cx="5162561" cy="738664"/>
          </a:xfrm>
          <a:prstGeom prst="rect">
            <a:avLst/>
          </a:prstGeom>
          <a:noFill/>
        </p:spPr>
        <p:txBody>
          <a:bodyPr wrap="square" rtlCol="0">
            <a:spAutoFit/>
          </a:bodyPr>
          <a:lstStyle/>
          <a:p>
            <a:r>
              <a:rPr lang="en-US" sz="2400" b="1" dirty="0">
                <a:solidFill>
                  <a:srgbClr val="A6093D"/>
                </a:solidFill>
              </a:rPr>
              <a:t>Chairs: </a:t>
            </a:r>
            <a:r>
              <a:rPr lang="en-US" sz="1900" dirty="0" smtClean="0"/>
              <a:t>Liz </a:t>
            </a:r>
            <a:r>
              <a:rPr lang="en-US" sz="1900" dirty="0"/>
              <a:t>Bradley and </a:t>
            </a:r>
            <a:r>
              <a:rPr lang="en-US" sz="1900" dirty="0" err="1"/>
              <a:t>Sampath</a:t>
            </a:r>
            <a:r>
              <a:rPr lang="en-US" sz="1900" dirty="0"/>
              <a:t> </a:t>
            </a:r>
            <a:r>
              <a:rPr lang="en-US" sz="1900" dirty="0" err="1"/>
              <a:t>Kannan</a:t>
            </a:r>
            <a:endParaRPr lang="en-US" sz="1900" dirty="0"/>
          </a:p>
          <a:p>
            <a:endParaRPr lang="en-US" dirty="0"/>
          </a:p>
        </p:txBody>
      </p:sp>
      <p:sp>
        <p:nvSpPr>
          <p:cNvPr id="13" name="TextBox 12"/>
          <p:cNvSpPr txBox="1"/>
          <p:nvPr/>
        </p:nvSpPr>
        <p:spPr>
          <a:xfrm>
            <a:off x="178408" y="1785066"/>
            <a:ext cx="1362970" cy="984885"/>
          </a:xfrm>
          <a:prstGeom prst="rect">
            <a:avLst/>
          </a:prstGeom>
          <a:noFill/>
        </p:spPr>
        <p:txBody>
          <a:bodyPr wrap="square" rtlCol="0">
            <a:spAutoFit/>
          </a:bodyPr>
          <a:lstStyle/>
          <a:p>
            <a:r>
              <a:rPr lang="en-US" sz="1400" b="1" dirty="0">
                <a:solidFill>
                  <a:srgbClr val="A6093D"/>
                </a:solidFill>
              </a:rPr>
              <a:t>Liz Bradley</a:t>
            </a:r>
          </a:p>
          <a:p>
            <a:r>
              <a:rPr lang="en-US" sz="1400" dirty="0"/>
              <a:t>University of Colorado, Boulder</a:t>
            </a:r>
          </a:p>
        </p:txBody>
      </p:sp>
      <p:sp>
        <p:nvSpPr>
          <p:cNvPr id="14" name="TextBox 13"/>
          <p:cNvSpPr txBox="1"/>
          <p:nvPr/>
        </p:nvSpPr>
        <p:spPr>
          <a:xfrm>
            <a:off x="2582170" y="1783665"/>
            <a:ext cx="1362970" cy="954107"/>
          </a:xfrm>
          <a:prstGeom prst="rect">
            <a:avLst/>
          </a:prstGeom>
          <a:noFill/>
        </p:spPr>
        <p:txBody>
          <a:bodyPr wrap="square" rtlCol="0">
            <a:spAutoFit/>
          </a:bodyPr>
          <a:lstStyle/>
          <a:p>
            <a:r>
              <a:rPr lang="en-US" sz="1400" b="1" dirty="0" err="1">
                <a:solidFill>
                  <a:srgbClr val="A6093D"/>
                </a:solidFill>
              </a:rPr>
              <a:t>Sampath</a:t>
            </a:r>
            <a:r>
              <a:rPr lang="en-US" sz="1400" b="1" dirty="0">
                <a:solidFill>
                  <a:srgbClr val="A6093D"/>
                </a:solidFill>
              </a:rPr>
              <a:t> </a:t>
            </a:r>
            <a:r>
              <a:rPr lang="en-US" sz="1400" b="1" dirty="0" err="1">
                <a:solidFill>
                  <a:srgbClr val="A6093D"/>
                </a:solidFill>
              </a:rPr>
              <a:t>Kannan</a:t>
            </a:r>
            <a:endParaRPr lang="en-US" sz="1400" b="1" dirty="0">
              <a:solidFill>
                <a:srgbClr val="A6093D"/>
              </a:solidFill>
            </a:endParaRPr>
          </a:p>
          <a:p>
            <a:r>
              <a:rPr lang="en-US" sz="1400" dirty="0"/>
              <a:t>University of Pennsylvania</a:t>
            </a:r>
          </a:p>
        </p:txBody>
      </p:sp>
      <p:sp>
        <p:nvSpPr>
          <p:cNvPr id="15" name="TextBox 14"/>
          <p:cNvSpPr txBox="1"/>
          <p:nvPr/>
        </p:nvSpPr>
        <p:spPr>
          <a:xfrm>
            <a:off x="162128" y="3338717"/>
            <a:ext cx="1321565" cy="738664"/>
          </a:xfrm>
          <a:prstGeom prst="rect">
            <a:avLst/>
          </a:prstGeom>
          <a:noFill/>
        </p:spPr>
        <p:txBody>
          <a:bodyPr wrap="square" rtlCol="0">
            <a:spAutoFit/>
          </a:bodyPr>
          <a:lstStyle/>
          <a:p>
            <a:r>
              <a:rPr lang="en-US" sz="1400" b="1" dirty="0" err="1">
                <a:solidFill>
                  <a:srgbClr val="A6093D"/>
                </a:solidFill>
              </a:rPr>
              <a:t>Ronitt</a:t>
            </a:r>
            <a:r>
              <a:rPr lang="en-US" sz="1400" b="1" dirty="0">
                <a:solidFill>
                  <a:srgbClr val="A6093D"/>
                </a:solidFill>
              </a:rPr>
              <a:t> </a:t>
            </a:r>
            <a:r>
              <a:rPr lang="en-US" sz="1400" b="1" dirty="0" err="1">
                <a:solidFill>
                  <a:srgbClr val="A6093D"/>
                </a:solidFill>
              </a:rPr>
              <a:t>Rubinfeld</a:t>
            </a:r>
            <a:endParaRPr lang="en-US" sz="1400" b="1" dirty="0">
              <a:solidFill>
                <a:srgbClr val="A6093D"/>
              </a:solidFill>
            </a:endParaRPr>
          </a:p>
          <a:p>
            <a:r>
              <a:rPr lang="en-US" sz="1400" dirty="0"/>
              <a:t>MIT</a:t>
            </a:r>
          </a:p>
        </p:txBody>
      </p:sp>
      <p:sp>
        <p:nvSpPr>
          <p:cNvPr id="16" name="TextBox 15"/>
          <p:cNvSpPr txBox="1"/>
          <p:nvPr/>
        </p:nvSpPr>
        <p:spPr>
          <a:xfrm>
            <a:off x="2438235" y="3283494"/>
            <a:ext cx="1795098" cy="738664"/>
          </a:xfrm>
          <a:prstGeom prst="rect">
            <a:avLst/>
          </a:prstGeom>
          <a:noFill/>
        </p:spPr>
        <p:txBody>
          <a:bodyPr wrap="square" rtlCol="0">
            <a:spAutoFit/>
          </a:bodyPr>
          <a:lstStyle/>
          <a:p>
            <a:r>
              <a:rPr lang="en-US" sz="1400" b="1" dirty="0">
                <a:solidFill>
                  <a:srgbClr val="A6093D"/>
                </a:solidFill>
              </a:rPr>
              <a:t>Suresh </a:t>
            </a:r>
            <a:r>
              <a:rPr lang="en-US" sz="1400" b="1" dirty="0" err="1">
                <a:solidFill>
                  <a:srgbClr val="A6093D"/>
                </a:solidFill>
              </a:rPr>
              <a:t>Venkatasubramanian</a:t>
            </a:r>
            <a:endParaRPr lang="en-US" sz="1400" b="1" dirty="0">
              <a:solidFill>
                <a:srgbClr val="A6093D"/>
              </a:solidFill>
            </a:endParaRPr>
          </a:p>
          <a:p>
            <a:r>
              <a:rPr lang="en-US" sz="1400" dirty="0"/>
              <a:t>University of Utah</a:t>
            </a:r>
          </a:p>
        </p:txBody>
      </p:sp>
      <p:sp>
        <p:nvSpPr>
          <p:cNvPr id="18" name="TextBox 17"/>
          <p:cNvSpPr txBox="1"/>
          <p:nvPr/>
        </p:nvSpPr>
        <p:spPr>
          <a:xfrm>
            <a:off x="99397" y="2969385"/>
            <a:ext cx="1934738" cy="369332"/>
          </a:xfrm>
          <a:prstGeom prst="rect">
            <a:avLst/>
          </a:prstGeom>
          <a:noFill/>
        </p:spPr>
        <p:txBody>
          <a:bodyPr wrap="square" rtlCol="0">
            <a:spAutoFit/>
          </a:bodyPr>
          <a:lstStyle/>
          <a:p>
            <a:r>
              <a:rPr lang="en-US" b="1" dirty="0">
                <a:solidFill>
                  <a:srgbClr val="A6093D"/>
                </a:solidFill>
              </a:rPr>
              <a:t>Current Members: </a:t>
            </a:r>
          </a:p>
        </p:txBody>
      </p:sp>
      <p:pic>
        <p:nvPicPr>
          <p:cNvPr id="24" name="Picture 23" descr="Liz-Head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73" y="1871385"/>
            <a:ext cx="872394" cy="898566"/>
          </a:xfrm>
          <a:prstGeom prst="rect">
            <a:avLst/>
          </a:prstGeom>
        </p:spPr>
      </p:pic>
      <p:pic>
        <p:nvPicPr>
          <p:cNvPr id="2" name="Picture 1" descr="full_Kann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33" y="1871385"/>
            <a:ext cx="902414" cy="902414"/>
          </a:xfrm>
          <a:prstGeom prst="rect">
            <a:avLst/>
          </a:prstGeom>
        </p:spPr>
      </p:pic>
      <p:pic>
        <p:nvPicPr>
          <p:cNvPr id="3" name="Picture 2" descr="Ronitt Rubinfel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673" y="3338717"/>
            <a:ext cx="872394" cy="872394"/>
          </a:xfrm>
          <a:prstGeom prst="rect">
            <a:avLst/>
          </a:prstGeom>
        </p:spPr>
      </p:pic>
      <p:pic>
        <p:nvPicPr>
          <p:cNvPr id="6" name="Picture 5" descr="suresh .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333" y="3297577"/>
            <a:ext cx="913534" cy="913534"/>
          </a:xfrm>
          <a:prstGeom prst="rect">
            <a:avLst/>
          </a:prstGeom>
        </p:spPr>
      </p:pic>
      <p:sp>
        <p:nvSpPr>
          <p:cNvPr id="34" name="Rectangle 33"/>
          <p:cNvSpPr/>
          <p:nvPr/>
        </p:nvSpPr>
        <p:spPr>
          <a:xfrm>
            <a:off x="1396673" y="1871385"/>
            <a:ext cx="87239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233333" y="1871385"/>
            <a:ext cx="902414" cy="90241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396673" y="3338717"/>
            <a:ext cx="872394" cy="87239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233333" y="3290534"/>
            <a:ext cx="913534" cy="92057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Screen Shot 2018-09-17 at 11.46.4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938" y="4518737"/>
            <a:ext cx="872394" cy="901867"/>
          </a:xfrm>
          <a:prstGeom prst="rect">
            <a:avLst/>
          </a:prstGeom>
        </p:spPr>
      </p:pic>
      <p:sp>
        <p:nvSpPr>
          <p:cNvPr id="22" name="Rectangle 21"/>
          <p:cNvSpPr/>
          <p:nvPr/>
        </p:nvSpPr>
        <p:spPr>
          <a:xfrm>
            <a:off x="1597938" y="4548210"/>
            <a:ext cx="872394" cy="872394"/>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6162" y="4497274"/>
            <a:ext cx="1670886" cy="923330"/>
          </a:xfrm>
          <a:prstGeom prst="rect">
            <a:avLst/>
          </a:prstGeom>
        </p:spPr>
        <p:txBody>
          <a:bodyPr wrap="square">
            <a:spAutoFit/>
          </a:bodyPr>
          <a:lstStyle/>
          <a:p>
            <a:r>
              <a:rPr lang="en-US" b="1" dirty="0">
                <a:solidFill>
                  <a:srgbClr val="A6093D"/>
                </a:solidFill>
              </a:rPr>
              <a:t>David </a:t>
            </a:r>
            <a:r>
              <a:rPr lang="en-US" b="1" dirty="0" err="1">
                <a:solidFill>
                  <a:srgbClr val="A6093D"/>
                </a:solidFill>
              </a:rPr>
              <a:t>Parkes</a:t>
            </a:r>
            <a:endParaRPr lang="en-US" b="1" dirty="0">
              <a:solidFill>
                <a:srgbClr val="A6093D"/>
              </a:solidFill>
            </a:endParaRPr>
          </a:p>
          <a:p>
            <a:r>
              <a:rPr lang="en-US" dirty="0"/>
              <a:t>Harvard</a:t>
            </a:r>
          </a:p>
          <a:p>
            <a:r>
              <a:rPr lang="en-US" dirty="0"/>
              <a:t>University</a:t>
            </a:r>
          </a:p>
        </p:txBody>
      </p:sp>
    </p:spTree>
    <p:extLst>
      <p:ext uri="{BB962C8B-B14F-4D97-AF65-F5344CB8AC3E}">
        <p14:creationId xmlns:p14="http://schemas.microsoft.com/office/powerpoint/2010/main" val="36896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5" name="Rectangle 8"/>
          <p:cNvSpPr>
            <a:spLocks noGrp="1"/>
          </p:cNvSpPr>
          <p:nvPr>
            <p:ph type="title"/>
          </p:nvPr>
        </p:nvSpPr>
        <p:spPr bwMode="auto">
          <a:xfrm>
            <a:off x="162128" y="463356"/>
            <a:ext cx="8524671" cy="610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sz="2800" dirty="0">
                <a:effectLst/>
              </a:rPr>
              <a:t>Systems and architecture</a:t>
            </a:r>
            <a:r>
              <a:rPr lang="en-US" sz="2800" dirty="0"/>
              <a:t/>
            </a:r>
            <a:br>
              <a:rPr lang="en-US" sz="2800" dirty="0"/>
            </a:br>
            <a:r>
              <a:rPr lang="en-US" sz="2800" dirty="0"/>
              <a:t>T</a:t>
            </a:r>
            <a:r>
              <a:rPr lang="en-US" sz="2800" dirty="0">
                <a:effectLst/>
              </a:rPr>
              <a:t>ask Force</a:t>
            </a:r>
          </a:p>
        </p:txBody>
      </p:sp>
      <p:sp>
        <p:nvSpPr>
          <p:cNvPr id="4" name="Rectangle 3"/>
          <p:cNvSpPr/>
          <p:nvPr/>
        </p:nvSpPr>
        <p:spPr>
          <a:xfrm>
            <a:off x="5223881" y="1304929"/>
            <a:ext cx="3920119" cy="1754327"/>
          </a:xfrm>
          <a:prstGeom prst="rect">
            <a:avLst/>
          </a:prstGeom>
        </p:spPr>
        <p:txBody>
          <a:bodyPr wrap="square">
            <a:spAutoFit/>
          </a:bodyPr>
          <a:lstStyle/>
          <a:p>
            <a:r>
              <a:rPr lang="en-US" b="1" dirty="0"/>
              <a:t>Recent Activities:</a:t>
            </a:r>
          </a:p>
          <a:p>
            <a:pPr marL="285750" indent="-285750">
              <a:buFont typeface="Arial"/>
              <a:buChar char="•"/>
            </a:pPr>
            <a:r>
              <a:rPr lang="en-US" dirty="0"/>
              <a:t>Two workshops (</a:t>
            </a:r>
            <a:r>
              <a:rPr lang="en-US" i="1" dirty="0"/>
              <a:t>Next Steps in Quantum Computing: Computer Science’s Role</a:t>
            </a:r>
            <a:r>
              <a:rPr lang="en-US" dirty="0"/>
              <a:t> and </a:t>
            </a:r>
            <a:r>
              <a:rPr lang="en-US" i="1" dirty="0"/>
              <a:t>Digital Computing Beyond Moore’s Law</a:t>
            </a:r>
            <a:r>
              <a:rPr lang="en-US" dirty="0"/>
              <a:t>) completed in Spring 2018</a:t>
            </a:r>
          </a:p>
        </p:txBody>
      </p:sp>
      <p:sp>
        <p:nvSpPr>
          <p:cNvPr id="5" name="Rectangle 4"/>
          <p:cNvSpPr/>
          <p:nvPr/>
        </p:nvSpPr>
        <p:spPr>
          <a:xfrm>
            <a:off x="5313686" y="3255847"/>
            <a:ext cx="3830314" cy="2585323"/>
          </a:xfrm>
          <a:prstGeom prst="rect">
            <a:avLst/>
          </a:prstGeom>
        </p:spPr>
        <p:txBody>
          <a:bodyPr wrap="square">
            <a:spAutoFit/>
          </a:bodyPr>
          <a:lstStyle/>
          <a:p>
            <a:r>
              <a:rPr lang="en-US" b="1" dirty="0"/>
              <a:t>Upcoming Activities:</a:t>
            </a:r>
          </a:p>
          <a:p>
            <a:pPr marL="285750" indent="-285750">
              <a:buFont typeface="Arial"/>
              <a:buChar char="•"/>
            </a:pPr>
            <a:r>
              <a:rPr lang="en-US" dirty="0" smtClean="0"/>
              <a:t>Thermodynamic Computing Workshop: January, 2019</a:t>
            </a:r>
          </a:p>
          <a:p>
            <a:pPr marL="285750" indent="-285750">
              <a:buFont typeface="Arial"/>
              <a:buChar char="•"/>
            </a:pPr>
            <a:r>
              <a:rPr lang="en-US" dirty="0" smtClean="0"/>
              <a:t>Deploying Post-Quantum Crypto systems Workshop</a:t>
            </a:r>
          </a:p>
          <a:p>
            <a:pPr marL="285750" indent="-285750">
              <a:buFont typeface="Arial"/>
              <a:buChar char="•"/>
            </a:pPr>
            <a:r>
              <a:rPr lang="en-US" dirty="0" smtClean="0"/>
              <a:t>Talking </a:t>
            </a:r>
            <a:r>
              <a:rPr lang="en-US" dirty="0"/>
              <a:t>about four possible new areas for a workshop (such as self driving systems or distributed databases)</a:t>
            </a:r>
          </a:p>
        </p:txBody>
      </p:sp>
      <p:sp>
        <p:nvSpPr>
          <p:cNvPr id="11" name="Rectangle 10"/>
          <p:cNvSpPr/>
          <p:nvPr/>
        </p:nvSpPr>
        <p:spPr>
          <a:xfrm>
            <a:off x="178407" y="5769671"/>
            <a:ext cx="8508391" cy="923330"/>
          </a:xfrm>
          <a:prstGeom prst="rect">
            <a:avLst/>
          </a:prstGeom>
        </p:spPr>
        <p:txBody>
          <a:bodyPr wrap="square">
            <a:spAutoFit/>
          </a:bodyPr>
          <a:lstStyle/>
          <a:p>
            <a:r>
              <a:rPr lang="en-US" b="1" dirty="0"/>
              <a:t>White Papers: </a:t>
            </a:r>
          </a:p>
          <a:p>
            <a:pPr marL="285750" indent="-285750">
              <a:buFont typeface="Arial"/>
              <a:buChar char="•"/>
            </a:pPr>
            <a:r>
              <a:rPr lang="en-US" i="1" dirty="0"/>
              <a:t>The Opportunities and Challenges for Next Generation Computing</a:t>
            </a:r>
          </a:p>
          <a:p>
            <a:pPr marL="285750" indent="-285750">
              <a:buFont typeface="Arial"/>
              <a:buChar char="•"/>
            </a:pPr>
            <a:r>
              <a:rPr lang="en-US" i="1" dirty="0"/>
              <a:t>Challenges to Keeping the Computing Industry Centered in the US</a:t>
            </a:r>
          </a:p>
        </p:txBody>
      </p:sp>
      <p:sp>
        <p:nvSpPr>
          <p:cNvPr id="7" name="TextBox 6"/>
          <p:cNvSpPr txBox="1"/>
          <p:nvPr/>
        </p:nvSpPr>
        <p:spPr>
          <a:xfrm>
            <a:off x="178408" y="1227317"/>
            <a:ext cx="5162561" cy="738664"/>
          </a:xfrm>
          <a:prstGeom prst="rect">
            <a:avLst/>
          </a:prstGeom>
          <a:noFill/>
        </p:spPr>
        <p:txBody>
          <a:bodyPr wrap="square" rtlCol="0">
            <a:spAutoFit/>
          </a:bodyPr>
          <a:lstStyle/>
          <a:p>
            <a:r>
              <a:rPr lang="en-US" sz="2400" b="1" dirty="0">
                <a:solidFill>
                  <a:srgbClr val="A6093D"/>
                </a:solidFill>
              </a:rPr>
              <a:t>Chairs: </a:t>
            </a:r>
            <a:r>
              <a:rPr lang="en-US" sz="1900" dirty="0"/>
              <a:t>Mark Hill and Jen Rexford</a:t>
            </a:r>
          </a:p>
          <a:p>
            <a:endParaRPr lang="en-US" dirty="0"/>
          </a:p>
        </p:txBody>
      </p:sp>
      <p:sp>
        <p:nvSpPr>
          <p:cNvPr id="13" name="TextBox 12"/>
          <p:cNvSpPr txBox="1"/>
          <p:nvPr/>
        </p:nvSpPr>
        <p:spPr>
          <a:xfrm>
            <a:off x="178408" y="1773847"/>
            <a:ext cx="1362970" cy="984885"/>
          </a:xfrm>
          <a:prstGeom prst="rect">
            <a:avLst/>
          </a:prstGeom>
          <a:noFill/>
        </p:spPr>
        <p:txBody>
          <a:bodyPr wrap="square" rtlCol="0">
            <a:spAutoFit/>
          </a:bodyPr>
          <a:lstStyle/>
          <a:p>
            <a:r>
              <a:rPr lang="en-US" sz="1400" b="1" dirty="0">
                <a:solidFill>
                  <a:srgbClr val="A6093D"/>
                </a:solidFill>
              </a:rPr>
              <a:t>Mark Hill</a:t>
            </a:r>
          </a:p>
          <a:p>
            <a:r>
              <a:rPr lang="en-US" sz="1400" dirty="0"/>
              <a:t>University of Wisconsin, Madison</a:t>
            </a:r>
          </a:p>
        </p:txBody>
      </p:sp>
      <p:sp>
        <p:nvSpPr>
          <p:cNvPr id="14" name="TextBox 13"/>
          <p:cNvSpPr txBox="1"/>
          <p:nvPr/>
        </p:nvSpPr>
        <p:spPr>
          <a:xfrm>
            <a:off x="2818796" y="1713108"/>
            <a:ext cx="1362970" cy="954107"/>
          </a:xfrm>
          <a:prstGeom prst="rect">
            <a:avLst/>
          </a:prstGeom>
          <a:noFill/>
        </p:spPr>
        <p:txBody>
          <a:bodyPr wrap="square" rtlCol="0">
            <a:spAutoFit/>
          </a:bodyPr>
          <a:lstStyle/>
          <a:p>
            <a:r>
              <a:rPr lang="en-US" sz="1400" b="1" dirty="0">
                <a:solidFill>
                  <a:srgbClr val="A6093D"/>
                </a:solidFill>
              </a:rPr>
              <a:t>Jennifer Rexford</a:t>
            </a:r>
          </a:p>
          <a:p>
            <a:r>
              <a:rPr lang="en-US" sz="1400" dirty="0"/>
              <a:t>Princeton </a:t>
            </a:r>
            <a:r>
              <a:rPr lang="en-US" sz="1400" dirty="0" err="1"/>
              <a:t>Unversity</a:t>
            </a:r>
            <a:endParaRPr lang="en-US" sz="1400" dirty="0"/>
          </a:p>
        </p:txBody>
      </p:sp>
      <p:sp>
        <p:nvSpPr>
          <p:cNvPr id="15" name="TextBox 14"/>
          <p:cNvSpPr txBox="1"/>
          <p:nvPr/>
        </p:nvSpPr>
        <p:spPr>
          <a:xfrm>
            <a:off x="162128" y="3471291"/>
            <a:ext cx="1321565" cy="523220"/>
          </a:xfrm>
          <a:prstGeom prst="rect">
            <a:avLst/>
          </a:prstGeom>
          <a:noFill/>
        </p:spPr>
        <p:txBody>
          <a:bodyPr wrap="square" rtlCol="0">
            <a:spAutoFit/>
          </a:bodyPr>
          <a:lstStyle/>
          <a:p>
            <a:r>
              <a:rPr lang="en-US" sz="1400" b="1" dirty="0">
                <a:solidFill>
                  <a:srgbClr val="A6093D"/>
                </a:solidFill>
              </a:rPr>
              <a:t>Tom Conte</a:t>
            </a:r>
          </a:p>
          <a:p>
            <a:r>
              <a:rPr lang="en-US" sz="1400" dirty="0"/>
              <a:t>Georgia Tech</a:t>
            </a:r>
          </a:p>
        </p:txBody>
      </p:sp>
      <p:sp>
        <p:nvSpPr>
          <p:cNvPr id="16" name="TextBox 15"/>
          <p:cNvSpPr txBox="1"/>
          <p:nvPr/>
        </p:nvSpPr>
        <p:spPr>
          <a:xfrm>
            <a:off x="2582170" y="3394347"/>
            <a:ext cx="1175531" cy="738664"/>
          </a:xfrm>
          <a:prstGeom prst="rect">
            <a:avLst/>
          </a:prstGeom>
          <a:noFill/>
        </p:spPr>
        <p:txBody>
          <a:bodyPr wrap="square" rtlCol="0">
            <a:spAutoFit/>
          </a:bodyPr>
          <a:lstStyle/>
          <a:p>
            <a:r>
              <a:rPr lang="en-US" sz="1400" b="1" dirty="0">
                <a:solidFill>
                  <a:srgbClr val="A6093D"/>
                </a:solidFill>
              </a:rPr>
              <a:t>Juliana </a:t>
            </a:r>
            <a:r>
              <a:rPr lang="en-US" sz="1400" b="1" dirty="0" err="1">
                <a:solidFill>
                  <a:srgbClr val="A6093D"/>
                </a:solidFill>
              </a:rPr>
              <a:t>Freire</a:t>
            </a:r>
            <a:endParaRPr lang="en-US" sz="1400" b="1" dirty="0">
              <a:solidFill>
                <a:srgbClr val="A6093D"/>
              </a:solidFill>
            </a:endParaRPr>
          </a:p>
          <a:p>
            <a:r>
              <a:rPr lang="en-US" sz="1400" dirty="0"/>
              <a:t>New York University</a:t>
            </a:r>
          </a:p>
        </p:txBody>
      </p:sp>
      <p:sp>
        <p:nvSpPr>
          <p:cNvPr id="18" name="TextBox 17"/>
          <p:cNvSpPr txBox="1"/>
          <p:nvPr/>
        </p:nvSpPr>
        <p:spPr>
          <a:xfrm>
            <a:off x="99397" y="2969385"/>
            <a:ext cx="1934738" cy="369332"/>
          </a:xfrm>
          <a:prstGeom prst="rect">
            <a:avLst/>
          </a:prstGeom>
          <a:noFill/>
        </p:spPr>
        <p:txBody>
          <a:bodyPr wrap="square" rtlCol="0">
            <a:spAutoFit/>
          </a:bodyPr>
          <a:lstStyle/>
          <a:p>
            <a:r>
              <a:rPr lang="en-US" b="1" dirty="0">
                <a:solidFill>
                  <a:srgbClr val="A6093D"/>
                </a:solidFill>
              </a:rPr>
              <a:t>Current Members: </a:t>
            </a:r>
          </a:p>
        </p:txBody>
      </p:sp>
      <p:sp>
        <p:nvSpPr>
          <p:cNvPr id="20" name="TextBox 19"/>
          <p:cNvSpPr txBox="1"/>
          <p:nvPr/>
        </p:nvSpPr>
        <p:spPr>
          <a:xfrm>
            <a:off x="1304871" y="4533964"/>
            <a:ext cx="1175531" cy="954107"/>
          </a:xfrm>
          <a:prstGeom prst="rect">
            <a:avLst/>
          </a:prstGeom>
          <a:noFill/>
        </p:spPr>
        <p:txBody>
          <a:bodyPr wrap="square" rtlCol="0">
            <a:spAutoFit/>
          </a:bodyPr>
          <a:lstStyle/>
          <a:p>
            <a:r>
              <a:rPr lang="en-US" sz="1400" b="1" dirty="0">
                <a:solidFill>
                  <a:srgbClr val="A6093D"/>
                </a:solidFill>
              </a:rPr>
              <a:t>Ian Foster</a:t>
            </a:r>
          </a:p>
          <a:p>
            <a:r>
              <a:rPr lang="en-US" sz="1400" dirty="0" smtClean="0"/>
              <a:t>Argonne National </a:t>
            </a:r>
            <a:br>
              <a:rPr lang="en-US" sz="1400" dirty="0" smtClean="0"/>
            </a:br>
            <a:r>
              <a:rPr lang="en-US" sz="1400" dirty="0" smtClean="0"/>
              <a:t>Lab</a:t>
            </a:r>
            <a:endParaRPr lang="en-US" sz="1400" dirty="0"/>
          </a:p>
        </p:txBody>
      </p:sp>
      <p:pic>
        <p:nvPicPr>
          <p:cNvPr id="21" name="Picture 20" descr="juliana-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934" y="3427308"/>
            <a:ext cx="1016378" cy="1011296"/>
          </a:xfrm>
          <a:prstGeom prst="rect">
            <a:avLst/>
          </a:prstGeom>
        </p:spPr>
      </p:pic>
      <p:pic>
        <p:nvPicPr>
          <p:cNvPr id="2" name="Picture 1" descr="jrex-headshot-e1404194285232-90x9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934" y="1773848"/>
            <a:ext cx="1016378" cy="1016378"/>
          </a:xfrm>
          <a:prstGeom prst="rect">
            <a:avLst/>
          </a:prstGeom>
        </p:spPr>
      </p:pic>
      <p:pic>
        <p:nvPicPr>
          <p:cNvPr id="3" name="Picture 2" descr="markhill2016-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772" y="1773847"/>
            <a:ext cx="1006266" cy="1016379"/>
          </a:xfrm>
          <a:prstGeom prst="rect">
            <a:avLst/>
          </a:prstGeom>
        </p:spPr>
      </p:pic>
      <p:pic>
        <p:nvPicPr>
          <p:cNvPr id="6" name="Picture 5" descr="IanFoster_3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0402" y="4393356"/>
            <a:ext cx="1019879" cy="1019879"/>
          </a:xfrm>
          <a:prstGeom prst="rect">
            <a:avLst/>
          </a:prstGeom>
        </p:spPr>
      </p:pic>
      <p:pic>
        <p:nvPicPr>
          <p:cNvPr id="8" name="Picture 7" descr="tomincar (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2773" y="3394348"/>
            <a:ext cx="982920" cy="982920"/>
          </a:xfrm>
          <a:prstGeom prst="rect">
            <a:avLst/>
          </a:prstGeom>
        </p:spPr>
      </p:pic>
      <p:sp>
        <p:nvSpPr>
          <p:cNvPr id="19" name="Rectangle 18"/>
          <p:cNvSpPr/>
          <p:nvPr/>
        </p:nvSpPr>
        <p:spPr>
          <a:xfrm>
            <a:off x="2480402" y="4393356"/>
            <a:ext cx="1019879" cy="1019369"/>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80221" y="1773848"/>
            <a:ext cx="1004091" cy="1016378"/>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876065" y="3428487"/>
            <a:ext cx="1008247" cy="101011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304871" y="3365485"/>
            <a:ext cx="982921" cy="1011783"/>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322772" y="1765559"/>
            <a:ext cx="1006266" cy="1024667"/>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13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62" y="1024436"/>
            <a:ext cx="8797159" cy="1021783"/>
          </a:xfrm>
        </p:spPr>
        <p:txBody>
          <a:bodyPr/>
          <a:lstStyle/>
          <a:p>
            <a:r>
              <a:rPr lang="en-US" dirty="0">
                <a:solidFill>
                  <a:prstClr val="black"/>
                </a:solidFill>
                <a:latin typeface="HelveticaNeue"/>
              </a:rPr>
              <a:t>CCC Visioning Workshop:</a:t>
            </a:r>
            <a:br>
              <a:rPr lang="en-US" dirty="0">
                <a:solidFill>
                  <a:prstClr val="black"/>
                </a:solidFill>
                <a:latin typeface="HelveticaNeue"/>
              </a:rPr>
            </a:br>
            <a:r>
              <a:rPr lang="en-US" dirty="0">
                <a:solidFill>
                  <a:prstClr val="black"/>
                </a:solidFill>
                <a:latin typeface="HelveticaNeue"/>
              </a:rPr>
              <a:t>Next Steps in Quantum Computing:</a:t>
            </a:r>
            <a:br>
              <a:rPr lang="en-US" dirty="0">
                <a:solidFill>
                  <a:prstClr val="black"/>
                </a:solidFill>
                <a:latin typeface="HelveticaNeue"/>
              </a:rPr>
            </a:br>
            <a:r>
              <a:rPr lang="en-US" dirty="0">
                <a:solidFill>
                  <a:prstClr val="black"/>
                </a:solidFill>
                <a:latin typeface="HelveticaNeue"/>
              </a:rPr>
              <a:t>Computer Science’s Role</a:t>
            </a:r>
            <a:br>
              <a:rPr lang="en-US" dirty="0">
                <a:solidFill>
                  <a:prstClr val="black"/>
                </a:solidFill>
                <a:latin typeface="HelveticaNeue"/>
              </a:rPr>
            </a:br>
            <a:endParaRPr lang="en-US" dirty="0">
              <a:solidFill>
                <a:prstClr val="black"/>
              </a:solidFill>
              <a:latin typeface="HelveticaNeue"/>
            </a:endParaRPr>
          </a:p>
        </p:txBody>
      </p:sp>
      <p:sp>
        <p:nvSpPr>
          <p:cNvPr id="3" name="Subtitle 2"/>
          <p:cNvSpPr>
            <a:spLocks noGrp="1"/>
          </p:cNvSpPr>
          <p:nvPr>
            <p:ph type="subTitle" idx="1"/>
          </p:nvPr>
        </p:nvSpPr>
        <p:spPr>
          <a:xfrm>
            <a:off x="1932526" y="2656698"/>
            <a:ext cx="5211405" cy="1456684"/>
          </a:xfrm>
        </p:spPr>
        <p:txBody>
          <a:bodyPr/>
          <a:lstStyle/>
          <a:p>
            <a:r>
              <a:rPr lang="en-US" dirty="0"/>
              <a:t>Prof. Margaret Martonosi</a:t>
            </a:r>
          </a:p>
          <a:p>
            <a:r>
              <a:rPr lang="en-US" dirty="0"/>
              <a:t>Dept. of Computer Science</a:t>
            </a:r>
          </a:p>
          <a:p>
            <a:r>
              <a:rPr lang="en-US" dirty="0"/>
              <a:t>Princeton University</a:t>
            </a:r>
          </a:p>
          <a:p>
            <a:endParaRPr lang="en-US" dirty="0"/>
          </a:p>
          <a:p>
            <a:r>
              <a:rPr lang="en-US" dirty="0"/>
              <a:t>Dr. Martin </a:t>
            </a:r>
            <a:r>
              <a:rPr lang="en-US" dirty="0" err="1"/>
              <a:t>Roetteler</a:t>
            </a:r>
            <a:endParaRPr lang="en-US" dirty="0"/>
          </a:p>
          <a:p>
            <a:r>
              <a:rPr lang="en-US" dirty="0"/>
              <a:t>Microsoft Research</a:t>
            </a:r>
          </a:p>
        </p:txBody>
      </p:sp>
    </p:spTree>
    <p:extLst>
      <p:ext uri="{BB962C8B-B14F-4D97-AF65-F5344CB8AC3E}">
        <p14:creationId xmlns:p14="http://schemas.microsoft.com/office/powerpoint/2010/main" val="2921293358"/>
      </p:ext>
    </p:extLst>
  </p:cSld>
  <p:clrMapOvr>
    <a:masterClrMapping/>
  </p:clrMapOvr>
  <mc:AlternateContent xmlns:mc="http://schemas.openxmlformats.org/markup-compatibility/2006" xmlns:p14="http://schemas.microsoft.com/office/powerpoint/2010/main">
    <mc:Choice Requires="p14">
      <p:transition spd="slow" p14:dur="2000" advTm="929"/>
    </mc:Choice>
    <mc:Fallback xmlns="">
      <p:transition spd="slow" advTm="929"/>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CDC3E-7CA4-3F4C-87F4-DE775AFC5B8E}"/>
              </a:ext>
            </a:extLst>
          </p:cNvPr>
          <p:cNvSpPr>
            <a:spLocks noGrp="1"/>
          </p:cNvSpPr>
          <p:nvPr>
            <p:ph type="title"/>
          </p:nvPr>
        </p:nvSpPr>
        <p:spPr/>
        <p:txBody>
          <a:bodyPr>
            <a:normAutofit fontScale="90000"/>
          </a:bodyPr>
          <a:lstStyle/>
          <a:p>
            <a:r>
              <a:rPr lang="en-US" dirty="0"/>
              <a:t>Takeaways</a:t>
            </a:r>
          </a:p>
        </p:txBody>
      </p:sp>
      <p:sp>
        <p:nvSpPr>
          <p:cNvPr id="3" name="Content Placeholder 2">
            <a:extLst>
              <a:ext uri="{FF2B5EF4-FFF2-40B4-BE49-F238E27FC236}">
                <a16:creationId xmlns="" xmlns:a16="http://schemas.microsoft.com/office/drawing/2014/main" id="{12FB0959-DB45-2647-A3AE-3199055647A8}"/>
              </a:ext>
            </a:extLst>
          </p:cNvPr>
          <p:cNvSpPr>
            <a:spLocks noGrp="1"/>
          </p:cNvSpPr>
          <p:nvPr>
            <p:ph idx="1"/>
          </p:nvPr>
        </p:nvSpPr>
        <p:spPr>
          <a:xfrm>
            <a:off x="396240" y="1097280"/>
            <a:ext cx="2945130" cy="5643413"/>
          </a:xfrm>
        </p:spPr>
        <p:txBody>
          <a:bodyPr>
            <a:normAutofit fontScale="92500" lnSpcReduction="10000"/>
          </a:bodyPr>
          <a:lstStyle/>
          <a:p>
            <a:r>
              <a:rPr lang="en-US" b="1" u="sng" dirty="0"/>
              <a:t>(Efficient) Abstraction</a:t>
            </a:r>
            <a:r>
              <a:rPr lang="en-US" dirty="0"/>
              <a:t>: Must mitigate systems complexity while still allowing information flow algorithms &lt;-&gt; devices</a:t>
            </a:r>
          </a:p>
          <a:p>
            <a:endParaRPr lang="en-US" dirty="0"/>
          </a:p>
          <a:p>
            <a:endParaRPr lang="en-US" dirty="0"/>
          </a:p>
          <a:p>
            <a:pPr marL="457200" lvl="1" indent="0">
              <a:buNone/>
            </a:pPr>
            <a:r>
              <a:rPr lang="en-US" sz="4400" b="1" dirty="0"/>
              <a:t>a + b</a:t>
            </a:r>
          </a:p>
        </p:txBody>
      </p:sp>
      <p:pic>
        <p:nvPicPr>
          <p:cNvPr id="11" name="Picture 10">
            <a:extLst>
              <a:ext uri="{FF2B5EF4-FFF2-40B4-BE49-F238E27FC236}">
                <a16:creationId xmlns="" xmlns:a16="http://schemas.microsoft.com/office/drawing/2014/main" id="{91A31F7F-59B6-5946-8640-5D277AF0D842}"/>
              </a:ext>
            </a:extLst>
          </p:cNvPr>
          <p:cNvPicPr>
            <a:picLocks noChangeAspect="1"/>
          </p:cNvPicPr>
          <p:nvPr/>
        </p:nvPicPr>
        <p:blipFill rotWithShape="1">
          <a:blip r:embed="rId2"/>
          <a:srcRect l="35872"/>
          <a:stretch/>
        </p:blipFill>
        <p:spPr>
          <a:xfrm>
            <a:off x="3341370" y="1117600"/>
            <a:ext cx="5741670" cy="5638800"/>
          </a:xfrm>
          <a:prstGeom prst="rect">
            <a:avLst/>
          </a:prstGeom>
        </p:spPr>
      </p:pic>
    </p:spTree>
    <p:extLst>
      <p:ext uri="{BB962C8B-B14F-4D97-AF65-F5344CB8AC3E}">
        <p14:creationId xmlns:p14="http://schemas.microsoft.com/office/powerpoint/2010/main" val="4182691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get involved?</a:t>
            </a:r>
            <a:endParaRPr lang="en-US" dirty="0"/>
          </a:p>
        </p:txBody>
      </p:sp>
      <p:sp>
        <p:nvSpPr>
          <p:cNvPr id="3" name="Content Placeholder 2"/>
          <p:cNvSpPr>
            <a:spLocks noGrp="1"/>
          </p:cNvSpPr>
          <p:nvPr>
            <p:ph sz="half" idx="2"/>
          </p:nvPr>
        </p:nvSpPr>
        <p:spPr/>
        <p:txBody>
          <a:bodyPr>
            <a:normAutofit/>
          </a:bodyPr>
          <a:lstStyle/>
          <a:p>
            <a:r>
              <a:rPr lang="en-US" dirty="0" smtClean="0"/>
              <a:t>Reach out to the CCC with your ideas!</a:t>
            </a:r>
          </a:p>
          <a:p>
            <a:pPr lvl="1"/>
            <a:r>
              <a:rPr lang="en-US" dirty="0" smtClean="0"/>
              <a:t>Email Ann (</a:t>
            </a:r>
            <a:r>
              <a:rPr lang="en-US" dirty="0" smtClean="0">
                <a:hlinkClick r:id="rId2"/>
              </a:rPr>
              <a:t>adrobnis@cra.org</a:t>
            </a:r>
            <a:r>
              <a:rPr lang="en-US" dirty="0" smtClean="0"/>
              <a:t>)</a:t>
            </a:r>
          </a:p>
          <a:p>
            <a:pPr lvl="1"/>
            <a:r>
              <a:rPr lang="en-US" dirty="0" smtClean="0"/>
              <a:t>Come to a CCC </a:t>
            </a:r>
            <a:r>
              <a:rPr lang="en-US" dirty="0"/>
              <a:t>visioning </a:t>
            </a:r>
            <a:r>
              <a:rPr lang="en-US" dirty="0" smtClean="0"/>
              <a:t>workshop</a:t>
            </a:r>
            <a:br>
              <a:rPr lang="en-US" dirty="0" smtClean="0"/>
            </a:br>
            <a:r>
              <a:rPr lang="en-US" dirty="0" smtClean="0"/>
              <a:t>(See upcoming events: </a:t>
            </a:r>
            <a:r>
              <a:rPr lang="en-US" dirty="0" smtClean="0">
                <a:hlinkClick r:id="rId3"/>
              </a:rPr>
              <a:t>https</a:t>
            </a:r>
            <a:r>
              <a:rPr lang="en-US" dirty="0">
                <a:hlinkClick r:id="rId3"/>
              </a:rPr>
              <a:t>://cra.org/ccc/events</a:t>
            </a:r>
            <a:r>
              <a:rPr lang="en-US" dirty="0" smtClean="0">
                <a:hlinkClick r:id="rId3"/>
              </a:rPr>
              <a:t>/</a:t>
            </a:r>
            <a:r>
              <a:rPr lang="en-US" dirty="0" smtClean="0"/>
              <a:t>)</a:t>
            </a:r>
          </a:p>
          <a:p>
            <a:pPr lvl="1"/>
            <a:r>
              <a:rPr lang="en-US" dirty="0" smtClean="0"/>
              <a:t>Come to a CCC council meeting</a:t>
            </a:r>
          </a:p>
          <a:p>
            <a:endParaRPr lang="en-US" sz="1000" dirty="0" smtClean="0"/>
          </a:p>
          <a:p>
            <a:r>
              <a:rPr lang="en-US" dirty="0" smtClean="0"/>
              <a:t>Tell your community about CCC!</a:t>
            </a:r>
          </a:p>
          <a:p>
            <a:pPr lvl="1"/>
            <a:r>
              <a:rPr lang="en-US" dirty="0" smtClean="0"/>
              <a:t>RFP posted at the beginning of each year, please share</a:t>
            </a:r>
          </a:p>
          <a:p>
            <a:pPr lvl="1"/>
            <a:r>
              <a:rPr lang="en-US" dirty="0" smtClean="0"/>
              <a:t>Have a colleague who you would recommend for a visioning workshop? Let Ann know! </a:t>
            </a:r>
          </a:p>
          <a:p>
            <a:pPr lvl="1"/>
            <a:r>
              <a:rPr lang="en-US" dirty="0" smtClean="0"/>
              <a:t>Read and share our blog </a:t>
            </a:r>
            <a:r>
              <a:rPr lang="en-US" dirty="0"/>
              <a:t>(</a:t>
            </a:r>
            <a:r>
              <a:rPr lang="en-US" dirty="0">
                <a:hlinkClick r:id="rId4"/>
              </a:rPr>
              <a:t>http://</a:t>
            </a:r>
            <a:r>
              <a:rPr lang="en-US" dirty="0" smtClean="0">
                <a:hlinkClick r:id="rId4"/>
              </a:rPr>
              <a:t>www.cccblog.org</a:t>
            </a:r>
            <a:r>
              <a:rPr lang="en-US" dirty="0" smtClean="0"/>
              <a:t>)</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0A1189FA-E85E-2246-973C-FA5BF0DBB426}" type="slidenum">
              <a:rPr lang="en-US" smtClean="0"/>
              <a:pPr/>
              <a:t>39</a:t>
            </a:fld>
            <a:endParaRPr lang="en-US"/>
          </a:p>
        </p:txBody>
      </p:sp>
    </p:spTree>
    <p:extLst>
      <p:ext uri="{BB962C8B-B14F-4D97-AF65-F5344CB8AC3E}">
        <p14:creationId xmlns:p14="http://schemas.microsoft.com/office/powerpoint/2010/main" val="41558259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767938E-AEDA-0842-A795-6A556EA1824C}"/>
              </a:ext>
            </a:extLst>
          </p:cNvPr>
          <p:cNvPicPr>
            <a:picLocks noChangeAspect="1"/>
          </p:cNvPicPr>
          <p:nvPr/>
        </p:nvPicPr>
        <p:blipFill>
          <a:blip r:embed="rId3">
            <a:alphaModFix amt="33000"/>
          </a:blip>
          <a:stretch>
            <a:fillRect/>
          </a:stretch>
        </p:blipFill>
        <p:spPr>
          <a:xfrm>
            <a:off x="1828800" y="1693157"/>
            <a:ext cx="5451566" cy="3863669"/>
          </a:xfrm>
          <a:prstGeom prst="rect">
            <a:avLst/>
          </a:prstGeom>
        </p:spPr>
      </p:pic>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167924" y="124437"/>
            <a:ext cx="8823676" cy="1143000"/>
          </a:xfrm>
        </p:spPr>
        <p:txBody>
          <a:bodyPr/>
          <a:lstStyle/>
          <a:p>
            <a:r>
              <a:rPr lang="en-US" dirty="0" smtClean="0"/>
              <a:t>CCC: Catalyzing I.T.’s </a:t>
            </a:r>
            <a:r>
              <a:rPr lang="en-US" dirty="0"/>
              <a:t>Virtuous Cycle</a:t>
            </a:r>
          </a:p>
        </p:txBody>
      </p:sp>
      <p:grpSp>
        <p:nvGrpSpPr>
          <p:cNvPr id="49" name="Group 48">
            <a:extLst>
              <a:ext uri="{FF2B5EF4-FFF2-40B4-BE49-F238E27FC236}">
                <a16:creationId xmlns:a16="http://schemas.microsoft.com/office/drawing/2014/main" xmlns="" id="{87416144-578C-8240-9D7A-5C0DAA2CC609}"/>
              </a:ext>
            </a:extLst>
          </p:cNvPr>
          <p:cNvGrpSpPr/>
          <p:nvPr/>
        </p:nvGrpSpPr>
        <p:grpSpPr>
          <a:xfrm>
            <a:off x="3619500" y="4146399"/>
            <a:ext cx="1905000" cy="2234049"/>
            <a:chOff x="3656911" y="3679195"/>
            <a:chExt cx="1905000" cy="2234049"/>
          </a:xfrm>
        </p:grpSpPr>
        <p:sp>
          <p:nvSpPr>
            <p:cNvPr id="12" name="Rectangle 11">
              <a:extLst>
                <a:ext uri="{FF2B5EF4-FFF2-40B4-BE49-F238E27FC236}">
                  <a16:creationId xmlns:a16="http://schemas.microsoft.com/office/drawing/2014/main" xmlns="" id="{CB4B1A35-E90B-ED4E-B766-66F7A70837F1}"/>
                </a:ext>
              </a:extLst>
            </p:cNvPr>
            <p:cNvSpPr/>
            <p:nvPr/>
          </p:nvSpPr>
          <p:spPr>
            <a:xfrm>
              <a:off x="3835212" y="5543912"/>
              <a:ext cx="1557316" cy="369332"/>
            </a:xfrm>
            <a:prstGeom prst="rect">
              <a:avLst/>
            </a:prstGeom>
          </p:spPr>
          <p:txBody>
            <a:bodyPr wrap="square">
              <a:spAutoFit/>
            </a:bodyPr>
            <a:lstStyle/>
            <a:p>
              <a:pPr algn="ctr" defTabSz="457200"/>
              <a:r>
                <a:rPr lang="en-US" b="1" kern="0" dirty="0">
                  <a:solidFill>
                    <a:schemeClr val="tx2">
                      <a:lumMod val="75000"/>
                    </a:schemeClr>
                  </a:solidFill>
                  <a:effectLst>
                    <a:innerShdw blurRad="63500" dist="50800" dir="10800000">
                      <a:prstClr val="black">
                        <a:alpha val="50000"/>
                      </a:prstClr>
                    </a:innerShdw>
                  </a:effectLst>
                  <a:cs typeface="Arial"/>
                </a:rPr>
                <a:t>Academia</a:t>
              </a:r>
            </a:p>
          </p:txBody>
        </p:sp>
        <p:pic>
          <p:nvPicPr>
            <p:cNvPr id="38" name="Picture 37">
              <a:extLst>
                <a:ext uri="{FF2B5EF4-FFF2-40B4-BE49-F238E27FC236}">
                  <a16:creationId xmlns:a16="http://schemas.microsoft.com/office/drawing/2014/main" xmlns="" id="{10982DE4-58EE-804F-ADBC-D50335BA33A8}"/>
                </a:ext>
              </a:extLst>
            </p:cNvPr>
            <p:cNvPicPr>
              <a:picLocks noChangeAspect="1"/>
            </p:cNvPicPr>
            <p:nvPr/>
          </p:nvPicPr>
          <p:blipFill>
            <a:blip r:embed="rId4"/>
            <a:stretch>
              <a:fillRect/>
            </a:stretch>
          </p:blipFill>
          <p:spPr>
            <a:xfrm>
              <a:off x="3656911" y="3679195"/>
              <a:ext cx="1905000" cy="1905000"/>
            </a:xfrm>
            <a:prstGeom prst="rect">
              <a:avLst/>
            </a:prstGeom>
          </p:spPr>
        </p:pic>
      </p:grpSp>
      <p:grpSp>
        <p:nvGrpSpPr>
          <p:cNvPr id="51" name="Group 50">
            <a:extLst>
              <a:ext uri="{FF2B5EF4-FFF2-40B4-BE49-F238E27FC236}">
                <a16:creationId xmlns:a16="http://schemas.microsoft.com/office/drawing/2014/main" xmlns="" id="{9E3FAD6A-0865-7B4C-B5AB-1BD2BFC9BAAC}"/>
              </a:ext>
            </a:extLst>
          </p:cNvPr>
          <p:cNvGrpSpPr/>
          <p:nvPr/>
        </p:nvGrpSpPr>
        <p:grpSpPr>
          <a:xfrm>
            <a:off x="3619500" y="942644"/>
            <a:ext cx="1905000" cy="1953079"/>
            <a:chOff x="7866446" y="3685844"/>
            <a:chExt cx="1905000" cy="1953079"/>
          </a:xfrm>
        </p:grpSpPr>
        <p:pic>
          <p:nvPicPr>
            <p:cNvPr id="40" name="Picture 39">
              <a:extLst>
                <a:ext uri="{FF2B5EF4-FFF2-40B4-BE49-F238E27FC236}">
                  <a16:creationId xmlns:a16="http://schemas.microsoft.com/office/drawing/2014/main" xmlns="" id="{71FE341A-7E77-C444-80EB-6BF3DBE854D0}"/>
                </a:ext>
              </a:extLst>
            </p:cNvPr>
            <p:cNvPicPr>
              <a:picLocks noChangeAspect="1"/>
            </p:cNvPicPr>
            <p:nvPr/>
          </p:nvPicPr>
          <p:blipFill>
            <a:blip r:embed="rId5"/>
            <a:stretch>
              <a:fillRect/>
            </a:stretch>
          </p:blipFill>
          <p:spPr>
            <a:xfrm>
              <a:off x="7866446" y="3685844"/>
              <a:ext cx="1905000" cy="1905000"/>
            </a:xfrm>
            <a:prstGeom prst="rect">
              <a:avLst/>
            </a:prstGeom>
          </p:spPr>
        </p:pic>
        <p:sp>
          <p:nvSpPr>
            <p:cNvPr id="45" name="Rectangle 44">
              <a:extLst>
                <a:ext uri="{FF2B5EF4-FFF2-40B4-BE49-F238E27FC236}">
                  <a16:creationId xmlns:a16="http://schemas.microsoft.com/office/drawing/2014/main" xmlns="" id="{C6499AAD-FEB3-584B-B491-9AA3974903CD}"/>
                </a:ext>
              </a:extLst>
            </p:cNvPr>
            <p:cNvSpPr/>
            <p:nvPr/>
          </p:nvSpPr>
          <p:spPr>
            <a:xfrm>
              <a:off x="8044747" y="5269591"/>
              <a:ext cx="1557316" cy="369332"/>
            </a:xfrm>
            <a:prstGeom prst="rect">
              <a:avLst/>
            </a:prstGeom>
          </p:spPr>
          <p:txBody>
            <a:bodyPr wrap="square">
              <a:spAutoFit/>
            </a:bodyPr>
            <a:lstStyle/>
            <a:p>
              <a:pPr algn="ctr" defTabSz="457200"/>
              <a:r>
                <a:rPr lang="en-US" b="1" kern="0" dirty="0">
                  <a:solidFill>
                    <a:schemeClr val="tx2">
                      <a:lumMod val="75000"/>
                    </a:schemeClr>
                  </a:solidFill>
                  <a:effectLst>
                    <a:innerShdw blurRad="63500" dist="50800" dir="10800000">
                      <a:prstClr val="black">
                        <a:alpha val="50000"/>
                      </a:prstClr>
                    </a:innerShdw>
                  </a:effectLst>
                  <a:cs typeface="Arial"/>
                </a:rPr>
                <a:t>Citizens</a:t>
              </a:r>
            </a:p>
          </p:txBody>
        </p:sp>
      </p:grpSp>
      <p:grpSp>
        <p:nvGrpSpPr>
          <p:cNvPr id="50" name="Group 49">
            <a:extLst>
              <a:ext uri="{FF2B5EF4-FFF2-40B4-BE49-F238E27FC236}">
                <a16:creationId xmlns:a16="http://schemas.microsoft.com/office/drawing/2014/main" xmlns="" id="{128ECE3B-6F15-3542-859D-A2BDE848CC6C}"/>
              </a:ext>
            </a:extLst>
          </p:cNvPr>
          <p:cNvGrpSpPr/>
          <p:nvPr/>
        </p:nvGrpSpPr>
        <p:grpSpPr>
          <a:xfrm>
            <a:off x="6531931" y="2184960"/>
            <a:ext cx="1905000" cy="2407906"/>
            <a:chOff x="5981174" y="3555216"/>
            <a:chExt cx="1905000" cy="2407906"/>
          </a:xfrm>
        </p:grpSpPr>
        <p:pic>
          <p:nvPicPr>
            <p:cNvPr id="42" name="Picture 41">
              <a:extLst>
                <a:ext uri="{FF2B5EF4-FFF2-40B4-BE49-F238E27FC236}">
                  <a16:creationId xmlns:a16="http://schemas.microsoft.com/office/drawing/2014/main" xmlns="" id="{9587B83F-4A08-484B-BE1E-A6FF1A085671}"/>
                </a:ext>
              </a:extLst>
            </p:cNvPr>
            <p:cNvPicPr>
              <a:picLocks noChangeAspect="1"/>
            </p:cNvPicPr>
            <p:nvPr/>
          </p:nvPicPr>
          <p:blipFill>
            <a:blip r:embed="rId6"/>
            <a:stretch>
              <a:fillRect/>
            </a:stretch>
          </p:blipFill>
          <p:spPr>
            <a:xfrm>
              <a:off x="5981174" y="3555216"/>
              <a:ext cx="1905000" cy="1905000"/>
            </a:xfrm>
            <a:prstGeom prst="rect">
              <a:avLst/>
            </a:prstGeom>
          </p:spPr>
        </p:pic>
        <p:sp>
          <p:nvSpPr>
            <p:cNvPr id="46" name="Rectangle 45">
              <a:extLst>
                <a:ext uri="{FF2B5EF4-FFF2-40B4-BE49-F238E27FC236}">
                  <a16:creationId xmlns:a16="http://schemas.microsoft.com/office/drawing/2014/main" xmlns="" id="{29E3B262-B78E-3D47-8270-053CDAD8982C}"/>
                </a:ext>
              </a:extLst>
            </p:cNvPr>
            <p:cNvSpPr/>
            <p:nvPr/>
          </p:nvSpPr>
          <p:spPr>
            <a:xfrm>
              <a:off x="6158282" y="5593790"/>
              <a:ext cx="1557316" cy="369332"/>
            </a:xfrm>
            <a:prstGeom prst="rect">
              <a:avLst/>
            </a:prstGeom>
          </p:spPr>
          <p:txBody>
            <a:bodyPr wrap="square">
              <a:spAutoFit/>
            </a:bodyPr>
            <a:lstStyle/>
            <a:p>
              <a:pPr algn="ctr" defTabSz="457200"/>
              <a:r>
                <a:rPr lang="en-US" b="1" kern="0" dirty="0">
                  <a:solidFill>
                    <a:schemeClr val="tx2">
                      <a:lumMod val="75000"/>
                    </a:schemeClr>
                  </a:solidFill>
                  <a:effectLst>
                    <a:innerShdw blurRad="63500" dist="50800" dir="10800000">
                      <a:prstClr val="black">
                        <a:alpha val="50000"/>
                      </a:prstClr>
                    </a:innerShdw>
                  </a:effectLst>
                  <a:cs typeface="Arial"/>
                </a:rPr>
                <a:t>Government</a:t>
              </a:r>
            </a:p>
          </p:txBody>
        </p:sp>
      </p:grpSp>
      <p:grpSp>
        <p:nvGrpSpPr>
          <p:cNvPr id="48" name="Group 47">
            <a:extLst>
              <a:ext uri="{FF2B5EF4-FFF2-40B4-BE49-F238E27FC236}">
                <a16:creationId xmlns:a16="http://schemas.microsoft.com/office/drawing/2014/main" xmlns="" id="{559CFCE2-E4E9-5C43-8A1D-2723667A6325}"/>
              </a:ext>
            </a:extLst>
          </p:cNvPr>
          <p:cNvGrpSpPr/>
          <p:nvPr/>
        </p:nvGrpSpPr>
        <p:grpSpPr>
          <a:xfrm>
            <a:off x="656463" y="2237213"/>
            <a:ext cx="1905000" cy="2355653"/>
            <a:chOff x="1500733" y="3607469"/>
            <a:chExt cx="1905000" cy="2355653"/>
          </a:xfrm>
        </p:grpSpPr>
        <p:pic>
          <p:nvPicPr>
            <p:cNvPr id="44" name="Picture 43">
              <a:extLst>
                <a:ext uri="{FF2B5EF4-FFF2-40B4-BE49-F238E27FC236}">
                  <a16:creationId xmlns:a16="http://schemas.microsoft.com/office/drawing/2014/main" xmlns="" id="{54637B4B-27B9-EC46-ACA7-ABB0D7065AB0}"/>
                </a:ext>
              </a:extLst>
            </p:cNvPr>
            <p:cNvPicPr>
              <a:picLocks noChangeAspect="1"/>
            </p:cNvPicPr>
            <p:nvPr/>
          </p:nvPicPr>
          <p:blipFill>
            <a:blip r:embed="rId7"/>
            <a:stretch>
              <a:fillRect/>
            </a:stretch>
          </p:blipFill>
          <p:spPr>
            <a:xfrm>
              <a:off x="1500733" y="3607469"/>
              <a:ext cx="1905000" cy="1905000"/>
            </a:xfrm>
            <a:prstGeom prst="rect">
              <a:avLst/>
            </a:prstGeom>
          </p:spPr>
        </p:pic>
        <p:sp>
          <p:nvSpPr>
            <p:cNvPr id="47" name="Rectangle 46">
              <a:extLst>
                <a:ext uri="{FF2B5EF4-FFF2-40B4-BE49-F238E27FC236}">
                  <a16:creationId xmlns:a16="http://schemas.microsoft.com/office/drawing/2014/main" xmlns="" id="{AF402FF9-9F95-C04D-BB54-5A130F88CDF0}"/>
                </a:ext>
              </a:extLst>
            </p:cNvPr>
            <p:cNvSpPr/>
            <p:nvPr/>
          </p:nvSpPr>
          <p:spPr>
            <a:xfrm>
              <a:off x="1660423" y="5593790"/>
              <a:ext cx="1557316" cy="369332"/>
            </a:xfrm>
            <a:prstGeom prst="rect">
              <a:avLst/>
            </a:prstGeom>
          </p:spPr>
          <p:txBody>
            <a:bodyPr wrap="square">
              <a:spAutoFit/>
            </a:bodyPr>
            <a:lstStyle/>
            <a:p>
              <a:pPr algn="ctr" defTabSz="457200"/>
              <a:r>
                <a:rPr lang="en-US" b="1" kern="0" dirty="0">
                  <a:solidFill>
                    <a:schemeClr val="tx2">
                      <a:lumMod val="75000"/>
                    </a:schemeClr>
                  </a:solidFill>
                  <a:effectLst>
                    <a:innerShdw blurRad="63500" dist="50800" dir="10800000">
                      <a:prstClr val="black">
                        <a:alpha val="50000"/>
                      </a:prstClr>
                    </a:innerShdw>
                  </a:effectLst>
                  <a:cs typeface="Arial"/>
                </a:rPr>
                <a:t>Industry</a:t>
              </a:r>
            </a:p>
          </p:txBody>
        </p:sp>
      </p:grpSp>
      <p:cxnSp>
        <p:nvCxnSpPr>
          <p:cNvPr id="53" name="Straight Connector 52">
            <a:extLst>
              <a:ext uri="{FF2B5EF4-FFF2-40B4-BE49-F238E27FC236}">
                <a16:creationId xmlns:a16="http://schemas.microsoft.com/office/drawing/2014/main" xmlns="" id="{8979A4E2-FDA8-784B-AA59-8D50F1EDF769}"/>
              </a:ext>
            </a:extLst>
          </p:cNvPr>
          <p:cNvCxnSpPr>
            <a:cxnSpLocks noChangeAspect="1"/>
          </p:cNvCxnSpPr>
          <p:nvPr/>
        </p:nvCxnSpPr>
        <p:spPr>
          <a:xfrm rot="10800000">
            <a:off x="5653407" y="2340180"/>
            <a:ext cx="1023212" cy="642121"/>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xmlns="" id="{0B73EC4A-F984-C144-880C-C1923DDB5A78}"/>
              </a:ext>
            </a:extLst>
          </p:cNvPr>
          <p:cNvCxnSpPr>
            <a:cxnSpLocks noChangeAspect="1"/>
          </p:cNvCxnSpPr>
          <p:nvPr/>
        </p:nvCxnSpPr>
        <p:spPr>
          <a:xfrm flipV="1">
            <a:off x="2526673" y="2382184"/>
            <a:ext cx="1023212" cy="642122"/>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xmlns="" id="{D0BD4869-ADFE-7B45-8599-C8653E5E3DEE}"/>
              </a:ext>
            </a:extLst>
          </p:cNvPr>
          <p:cNvCxnSpPr>
            <a:cxnSpLocks noChangeAspect="1"/>
          </p:cNvCxnSpPr>
          <p:nvPr/>
        </p:nvCxnSpPr>
        <p:spPr>
          <a:xfrm rot="10800000" flipV="1">
            <a:off x="5662738" y="4364964"/>
            <a:ext cx="880569" cy="552606"/>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xmlns="" id="{B281352B-C6BE-B448-9C84-126D100CC717}"/>
              </a:ext>
            </a:extLst>
          </p:cNvPr>
          <p:cNvCxnSpPr>
            <a:cxnSpLocks noChangeAspect="1"/>
          </p:cNvCxnSpPr>
          <p:nvPr/>
        </p:nvCxnSpPr>
        <p:spPr>
          <a:xfrm>
            <a:off x="2588907" y="4317453"/>
            <a:ext cx="1023212" cy="642121"/>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BEC8BC77-115E-1146-8DBE-B9A23F04290D}"/>
              </a:ext>
            </a:extLst>
          </p:cNvPr>
          <p:cNvCxnSpPr>
            <a:cxnSpLocks/>
          </p:cNvCxnSpPr>
          <p:nvPr/>
        </p:nvCxnSpPr>
        <p:spPr>
          <a:xfrm>
            <a:off x="2960476" y="3557646"/>
            <a:ext cx="3254042" cy="0"/>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xmlns="" id="{496795F4-5E70-9C47-859E-C6F5453DA1BA}"/>
              </a:ext>
            </a:extLst>
          </p:cNvPr>
          <p:cNvCxnSpPr>
            <a:cxnSpLocks/>
          </p:cNvCxnSpPr>
          <p:nvPr/>
        </p:nvCxnSpPr>
        <p:spPr>
          <a:xfrm>
            <a:off x="4571021" y="3031135"/>
            <a:ext cx="0" cy="983516"/>
          </a:xfrm>
          <a:prstGeom prst="line">
            <a:avLst/>
          </a:prstGeom>
          <a:ln w="19050" cap="rnd">
            <a:solidFill>
              <a:srgbClr val="A6093D"/>
            </a:solidFill>
            <a:prstDash val="dash"/>
            <a:round/>
          </a:ln>
          <a:effectLst/>
        </p:spPr>
        <p:style>
          <a:lnRef idx="2">
            <a:schemeClr val="accent1"/>
          </a:lnRef>
          <a:fillRef idx="0">
            <a:schemeClr val="accent1"/>
          </a:fillRef>
          <a:effectRef idx="1">
            <a:schemeClr val="accent1"/>
          </a:effectRef>
          <a:fontRef idx="minor">
            <a:schemeClr val="tx1"/>
          </a:fontRef>
        </p:style>
      </p:cxnSp>
      <p:pic>
        <p:nvPicPr>
          <p:cNvPr id="78" name="Picture 77">
            <a:extLst>
              <a:ext uri="{FF2B5EF4-FFF2-40B4-BE49-F238E27FC236}">
                <a16:creationId xmlns:a16="http://schemas.microsoft.com/office/drawing/2014/main" xmlns="" id="{43D0E908-4BBA-4F49-B0B0-078152825AF1}"/>
              </a:ext>
            </a:extLst>
          </p:cNvPr>
          <p:cNvPicPr>
            <a:picLocks noChangeAspect="1"/>
          </p:cNvPicPr>
          <p:nvPr/>
        </p:nvPicPr>
        <p:blipFill>
          <a:blip r:embed="rId8"/>
          <a:stretch>
            <a:fillRect/>
          </a:stretch>
        </p:blipFill>
        <p:spPr>
          <a:xfrm>
            <a:off x="3526229" y="3248678"/>
            <a:ext cx="2091542" cy="704637"/>
          </a:xfrm>
          <a:prstGeom prst="rect">
            <a:avLst/>
          </a:prstGeom>
        </p:spPr>
      </p:pic>
      <p:sp>
        <p:nvSpPr>
          <p:cNvPr id="30" name="Slide Number Placeholder 1">
            <a:hlinkClick r:id="rId9"/>
            <a:extLst>
              <a:ext uri="{FF2B5EF4-FFF2-40B4-BE49-F238E27FC236}">
                <a16:creationId xmlns:a16="http://schemas.microsoft.com/office/drawing/2014/main" xmlns="" id="{B79B145D-2AB3-2544-A475-E808DE510E8C}"/>
              </a:ext>
            </a:extLst>
          </p:cNvPr>
          <p:cNvSpPr txBox="1">
            <a:spLocks/>
          </p:cNvSpPr>
          <p:nvPr/>
        </p:nvSpPr>
        <p:spPr>
          <a:xfrm>
            <a:off x="5791200" y="6356350"/>
            <a:ext cx="3200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Icons modified from Zlatko </a:t>
            </a:r>
            <a:r>
              <a:rPr lang="en-US" dirty="0" err="1"/>
              <a:t>Najdenovski</a:t>
            </a:r>
            <a:r>
              <a:rPr lang="en-US" dirty="0"/>
              <a:t>, </a:t>
            </a:r>
            <a:r>
              <a:rPr lang="en-US" dirty="0" err="1"/>
              <a:t>Flaticon</a:t>
            </a:r>
            <a:endParaRPr lang="en-US" dirty="0"/>
          </a:p>
        </p:txBody>
      </p:sp>
      <p:sp>
        <p:nvSpPr>
          <p:cNvPr id="27" name="Arc 26">
            <a:extLst>
              <a:ext uri="{FF2B5EF4-FFF2-40B4-BE49-F238E27FC236}">
                <a16:creationId xmlns:a16="http://schemas.microsoft.com/office/drawing/2014/main" xmlns="" id="{FAFF79D5-72A5-2840-A35C-90FFAD60DB6B}"/>
              </a:ext>
            </a:extLst>
          </p:cNvPr>
          <p:cNvSpPr/>
          <p:nvPr/>
        </p:nvSpPr>
        <p:spPr>
          <a:xfrm rot="17164600">
            <a:off x="2483445" y="1777142"/>
            <a:ext cx="1796631" cy="1774141"/>
          </a:xfrm>
          <a:prstGeom prst="arc">
            <a:avLst/>
          </a:prstGeom>
          <a:ln w="339725">
            <a:solidFill>
              <a:srgbClr val="A6093D"/>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xmlns="" id="{FC5195AA-E7B1-0A4B-AC60-79E3A8C705DD}"/>
              </a:ext>
            </a:extLst>
          </p:cNvPr>
          <p:cNvSpPr/>
          <p:nvPr/>
        </p:nvSpPr>
        <p:spPr>
          <a:xfrm rot="10800000">
            <a:off x="2318450" y="3494118"/>
            <a:ext cx="2335876" cy="2335876"/>
          </a:xfrm>
          <a:prstGeom prst="arc">
            <a:avLst/>
          </a:prstGeom>
          <a:ln w="339725">
            <a:solidFill>
              <a:srgbClr val="A6093D"/>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xmlns="" id="{0C667B87-71E8-E148-987D-E1AABFF26CA7}"/>
              </a:ext>
            </a:extLst>
          </p:cNvPr>
          <p:cNvSpPr/>
          <p:nvPr/>
        </p:nvSpPr>
        <p:spPr>
          <a:xfrm rot="5400000">
            <a:off x="4518561" y="3494118"/>
            <a:ext cx="2335876" cy="2335876"/>
          </a:xfrm>
          <a:prstGeom prst="arc">
            <a:avLst/>
          </a:prstGeom>
          <a:ln w="339725">
            <a:solidFill>
              <a:srgbClr val="A6093D"/>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xmlns="" id="{D97C3CCD-D2CA-4E44-A4E6-0E828C72AB49}"/>
              </a:ext>
            </a:extLst>
          </p:cNvPr>
          <p:cNvSpPr/>
          <p:nvPr/>
        </p:nvSpPr>
        <p:spPr>
          <a:xfrm>
            <a:off x="4518561" y="1757938"/>
            <a:ext cx="2335876" cy="2335876"/>
          </a:xfrm>
          <a:prstGeom prst="arc">
            <a:avLst/>
          </a:prstGeom>
          <a:ln w="339725">
            <a:solidFill>
              <a:srgbClr val="A6093D"/>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032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250" fill="hold"/>
                                        <p:tgtEl>
                                          <p:spTgt spid="51"/>
                                        </p:tgtEl>
                                      </p:cBhvr>
                                      <p:by x="90000" y="90000"/>
                                    </p:animScale>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par>
                                <p:cTn id="17" presetID="6" presetClass="emph" presetSubtype="0" autoRev="1" fill="hold" nodeType="withEffect">
                                  <p:stCondLst>
                                    <p:cond delay="500"/>
                                  </p:stCondLst>
                                  <p:childTnLst>
                                    <p:animScale>
                                      <p:cBhvr>
                                        <p:cTn id="18" dur="250" fill="hold"/>
                                        <p:tgtEl>
                                          <p:spTgt spid="50"/>
                                        </p:tgtEl>
                                      </p:cBhvr>
                                      <p:by x="90000" y="90000"/>
                                    </p:animScale>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500"/>
                                  </p:stCondLst>
                                  <p:childTnLst>
                                    <p:animScale>
                                      <p:cBhvr>
                                        <p:cTn id="26" dur="250" fill="hold"/>
                                        <p:tgtEl>
                                          <p:spTgt spid="49"/>
                                        </p:tgtEl>
                                      </p:cBhvr>
                                      <p:by x="90000" y="90000"/>
                                    </p:animScale>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childTnLst>
                                </p:cTn>
                              </p:par>
                              <p:par>
                                <p:cTn id="33" presetID="6" presetClass="emph" presetSubtype="0" repeatCount="0" autoRev="1" fill="hold" nodeType="withEffect">
                                  <p:stCondLst>
                                    <p:cond delay="500"/>
                                  </p:stCondLst>
                                  <p:childTnLst>
                                    <p:animScale>
                                      <p:cBhvr>
                                        <p:cTn id="34" dur="250" fill="hold"/>
                                        <p:tgtEl>
                                          <p:spTgt spid="48"/>
                                        </p:tgtEl>
                                      </p:cBhvr>
                                      <p:by x="90000" y="9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53" presetClass="entr" presetSubtype="16"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ppt_w</p:attrName>
                                        </p:attrNameLst>
                                      </p:cBhvr>
                                      <p:tavLst>
                                        <p:tav tm="0">
                                          <p:val>
                                            <p:fltVal val="0"/>
                                          </p:val>
                                        </p:tav>
                                        <p:tav tm="100000">
                                          <p:val>
                                            <p:strVal val="#ppt_w"/>
                                          </p:val>
                                        </p:tav>
                                      </p:tavLst>
                                    </p:anim>
                                    <p:anim calcmode="lin" valueType="num">
                                      <p:cBhvr>
                                        <p:cTn id="45" dur="500" fill="hold"/>
                                        <p:tgtEl>
                                          <p:spTgt spid="63"/>
                                        </p:tgtEl>
                                        <p:attrNameLst>
                                          <p:attrName>ppt_h</p:attrName>
                                        </p:attrNameLst>
                                      </p:cBhvr>
                                      <p:tavLst>
                                        <p:tav tm="0">
                                          <p:val>
                                            <p:fltVal val="0"/>
                                          </p:val>
                                        </p:tav>
                                        <p:tav tm="100000">
                                          <p:val>
                                            <p:strVal val="#ppt_h"/>
                                          </p:val>
                                        </p:tav>
                                      </p:tavLst>
                                    </p:anim>
                                    <p:animEffect transition="in" filter="fade">
                                      <p:cBhvr>
                                        <p:cTn id="46" dur="500"/>
                                        <p:tgtEl>
                                          <p:spTgt spid="63"/>
                                        </p:tgtEl>
                                      </p:cBhvr>
                                    </p:animEffect>
                                  </p:childTnLst>
                                </p:cTn>
                              </p:par>
                              <p:par>
                                <p:cTn id="47" presetID="53" presetClass="entr" presetSubtype="16"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par>
                                <p:cTn id="52" presetID="53" presetClass="entr" presetSubtype="16"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par>
                                <p:cTn id="57" presetID="53" presetClass="entr" presetSubtype="16"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childTnLst>
                                </p:cTn>
                              </p:par>
                              <p:par>
                                <p:cTn id="73" presetID="6" presetClass="emph" presetSubtype="0" autoRev="1" fill="hold" nodeType="withEffect">
                                  <p:stCondLst>
                                    <p:cond delay="500"/>
                                  </p:stCondLst>
                                  <p:childTnLst>
                                    <p:animScale>
                                      <p:cBhvr>
                                        <p:cTn id="74" dur="250" fill="hold"/>
                                        <p:tgtEl>
                                          <p:spTgt spid="11"/>
                                        </p:tgtEl>
                                      </p:cBhvr>
                                      <p:by x="90000" y="90000"/>
                                    </p:animScale>
                                  </p:childTnLst>
                                </p:cTn>
                              </p:par>
                              <p:par>
                                <p:cTn id="75" presetID="23" presetClass="entr" presetSubtype="16"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childTnLst>
                                </p:cTn>
                              </p:par>
                              <p:par>
                                <p:cTn id="79" presetID="6" presetClass="emph" presetSubtype="0" autoRev="1" fill="hold" nodeType="withEffect">
                                  <p:stCondLst>
                                    <p:cond delay="500"/>
                                  </p:stCondLst>
                                  <p:childTnLst>
                                    <p:animScale>
                                      <p:cBhvr>
                                        <p:cTn id="80" dur="250" fill="hold"/>
                                        <p:tgtEl>
                                          <p:spTgt spid="78"/>
                                        </p:tgtEl>
                                      </p:cBhvr>
                                      <p:by x="90000" y="90000"/>
                                    </p:animScale>
                                  </p:childTnLst>
                                </p:cTn>
                              </p:par>
                              <p:par>
                                <p:cTn id="81" presetID="23" presetClass="exit" presetSubtype="32" fill="hold" nodeType="withEffect">
                                  <p:stCondLst>
                                    <p:cond delay="0"/>
                                  </p:stCondLst>
                                  <p:childTnLst>
                                    <p:anim calcmode="lin" valueType="num">
                                      <p:cBhvr>
                                        <p:cTn id="82" dur="500"/>
                                        <p:tgtEl>
                                          <p:spTgt spid="53"/>
                                        </p:tgtEl>
                                        <p:attrNameLst>
                                          <p:attrName>ppt_w</p:attrName>
                                        </p:attrNameLst>
                                      </p:cBhvr>
                                      <p:tavLst>
                                        <p:tav tm="0">
                                          <p:val>
                                            <p:strVal val="ppt_w"/>
                                          </p:val>
                                        </p:tav>
                                        <p:tav tm="100000">
                                          <p:val>
                                            <p:fltVal val="0"/>
                                          </p:val>
                                        </p:tav>
                                      </p:tavLst>
                                    </p:anim>
                                    <p:anim calcmode="lin" valueType="num">
                                      <p:cBhvr>
                                        <p:cTn id="83" dur="500"/>
                                        <p:tgtEl>
                                          <p:spTgt spid="53"/>
                                        </p:tgtEl>
                                        <p:attrNameLst>
                                          <p:attrName>ppt_h</p:attrName>
                                        </p:attrNameLst>
                                      </p:cBhvr>
                                      <p:tavLst>
                                        <p:tav tm="0">
                                          <p:val>
                                            <p:strVal val="ppt_h"/>
                                          </p:val>
                                        </p:tav>
                                        <p:tav tm="100000">
                                          <p:val>
                                            <p:fltVal val="0"/>
                                          </p:val>
                                        </p:tav>
                                      </p:tavLst>
                                    </p:anim>
                                    <p:set>
                                      <p:cBhvr>
                                        <p:cTn id="84" dur="1" fill="hold">
                                          <p:stCondLst>
                                            <p:cond delay="499"/>
                                          </p:stCondLst>
                                        </p:cTn>
                                        <p:tgtEl>
                                          <p:spTgt spid="53"/>
                                        </p:tgtEl>
                                        <p:attrNameLst>
                                          <p:attrName>style.visibility</p:attrName>
                                        </p:attrNameLst>
                                      </p:cBhvr>
                                      <p:to>
                                        <p:strVal val="hidden"/>
                                      </p:to>
                                    </p:set>
                                  </p:childTnLst>
                                </p:cTn>
                              </p:par>
                              <p:par>
                                <p:cTn id="85" presetID="23" presetClass="exit" presetSubtype="32" fill="hold" nodeType="withEffect">
                                  <p:stCondLst>
                                    <p:cond delay="0"/>
                                  </p:stCondLst>
                                  <p:childTnLst>
                                    <p:anim calcmode="lin" valueType="num">
                                      <p:cBhvr>
                                        <p:cTn id="86" dur="500"/>
                                        <p:tgtEl>
                                          <p:spTgt spid="63"/>
                                        </p:tgtEl>
                                        <p:attrNameLst>
                                          <p:attrName>ppt_w</p:attrName>
                                        </p:attrNameLst>
                                      </p:cBhvr>
                                      <p:tavLst>
                                        <p:tav tm="0">
                                          <p:val>
                                            <p:strVal val="ppt_w"/>
                                          </p:val>
                                        </p:tav>
                                        <p:tav tm="100000">
                                          <p:val>
                                            <p:fltVal val="0"/>
                                          </p:val>
                                        </p:tav>
                                      </p:tavLst>
                                    </p:anim>
                                    <p:anim calcmode="lin" valueType="num">
                                      <p:cBhvr>
                                        <p:cTn id="87" dur="500"/>
                                        <p:tgtEl>
                                          <p:spTgt spid="63"/>
                                        </p:tgtEl>
                                        <p:attrNameLst>
                                          <p:attrName>ppt_h</p:attrName>
                                        </p:attrNameLst>
                                      </p:cBhvr>
                                      <p:tavLst>
                                        <p:tav tm="0">
                                          <p:val>
                                            <p:strVal val="ppt_h"/>
                                          </p:val>
                                        </p:tav>
                                        <p:tav tm="100000">
                                          <p:val>
                                            <p:fltVal val="0"/>
                                          </p:val>
                                        </p:tav>
                                      </p:tavLst>
                                    </p:anim>
                                    <p:set>
                                      <p:cBhvr>
                                        <p:cTn id="88" dur="1" fill="hold">
                                          <p:stCondLst>
                                            <p:cond delay="499"/>
                                          </p:stCondLst>
                                        </p:cTn>
                                        <p:tgtEl>
                                          <p:spTgt spid="63"/>
                                        </p:tgtEl>
                                        <p:attrNameLst>
                                          <p:attrName>style.visibility</p:attrName>
                                        </p:attrNameLst>
                                      </p:cBhvr>
                                      <p:to>
                                        <p:strVal val="hidden"/>
                                      </p:to>
                                    </p:set>
                                  </p:childTnLst>
                                </p:cTn>
                              </p:par>
                              <p:par>
                                <p:cTn id="89" presetID="23" presetClass="exit" presetSubtype="32" fill="hold" nodeType="withEffect">
                                  <p:stCondLst>
                                    <p:cond delay="0"/>
                                  </p:stCondLst>
                                  <p:childTnLst>
                                    <p:anim calcmode="lin" valueType="num">
                                      <p:cBhvr>
                                        <p:cTn id="90" dur="500"/>
                                        <p:tgtEl>
                                          <p:spTgt spid="59"/>
                                        </p:tgtEl>
                                        <p:attrNameLst>
                                          <p:attrName>ppt_w</p:attrName>
                                        </p:attrNameLst>
                                      </p:cBhvr>
                                      <p:tavLst>
                                        <p:tav tm="0">
                                          <p:val>
                                            <p:strVal val="ppt_w"/>
                                          </p:val>
                                        </p:tav>
                                        <p:tav tm="100000">
                                          <p:val>
                                            <p:fltVal val="0"/>
                                          </p:val>
                                        </p:tav>
                                      </p:tavLst>
                                    </p:anim>
                                    <p:anim calcmode="lin" valueType="num">
                                      <p:cBhvr>
                                        <p:cTn id="91" dur="500"/>
                                        <p:tgtEl>
                                          <p:spTgt spid="59"/>
                                        </p:tgtEl>
                                        <p:attrNameLst>
                                          <p:attrName>ppt_h</p:attrName>
                                        </p:attrNameLst>
                                      </p:cBhvr>
                                      <p:tavLst>
                                        <p:tav tm="0">
                                          <p:val>
                                            <p:strVal val="ppt_h"/>
                                          </p:val>
                                        </p:tav>
                                        <p:tav tm="100000">
                                          <p:val>
                                            <p:fltVal val="0"/>
                                          </p:val>
                                        </p:tav>
                                      </p:tavLst>
                                    </p:anim>
                                    <p:set>
                                      <p:cBhvr>
                                        <p:cTn id="92" dur="1" fill="hold">
                                          <p:stCondLst>
                                            <p:cond delay="499"/>
                                          </p:stCondLst>
                                        </p:cTn>
                                        <p:tgtEl>
                                          <p:spTgt spid="59"/>
                                        </p:tgtEl>
                                        <p:attrNameLst>
                                          <p:attrName>style.visibility</p:attrName>
                                        </p:attrNameLst>
                                      </p:cBhvr>
                                      <p:to>
                                        <p:strVal val="hidden"/>
                                      </p:to>
                                    </p:set>
                                  </p:childTnLst>
                                </p:cTn>
                              </p:par>
                              <p:par>
                                <p:cTn id="93" presetID="23" presetClass="exit" presetSubtype="32" fill="hold" nodeType="withEffect">
                                  <p:stCondLst>
                                    <p:cond delay="0"/>
                                  </p:stCondLst>
                                  <p:childTnLst>
                                    <p:anim calcmode="lin" valueType="num">
                                      <p:cBhvr>
                                        <p:cTn id="94" dur="500"/>
                                        <p:tgtEl>
                                          <p:spTgt spid="66"/>
                                        </p:tgtEl>
                                        <p:attrNameLst>
                                          <p:attrName>ppt_w</p:attrName>
                                        </p:attrNameLst>
                                      </p:cBhvr>
                                      <p:tavLst>
                                        <p:tav tm="0">
                                          <p:val>
                                            <p:strVal val="ppt_w"/>
                                          </p:val>
                                        </p:tav>
                                        <p:tav tm="100000">
                                          <p:val>
                                            <p:fltVal val="0"/>
                                          </p:val>
                                        </p:tav>
                                      </p:tavLst>
                                    </p:anim>
                                    <p:anim calcmode="lin" valueType="num">
                                      <p:cBhvr>
                                        <p:cTn id="95" dur="500"/>
                                        <p:tgtEl>
                                          <p:spTgt spid="66"/>
                                        </p:tgtEl>
                                        <p:attrNameLst>
                                          <p:attrName>ppt_h</p:attrName>
                                        </p:attrNameLst>
                                      </p:cBhvr>
                                      <p:tavLst>
                                        <p:tav tm="0">
                                          <p:val>
                                            <p:strVal val="ppt_h"/>
                                          </p:val>
                                        </p:tav>
                                        <p:tav tm="100000">
                                          <p:val>
                                            <p:fltVal val="0"/>
                                          </p:val>
                                        </p:tav>
                                      </p:tavLst>
                                    </p:anim>
                                    <p:set>
                                      <p:cBhvr>
                                        <p:cTn id="96" dur="1" fill="hold">
                                          <p:stCondLst>
                                            <p:cond delay="499"/>
                                          </p:stCondLst>
                                        </p:cTn>
                                        <p:tgtEl>
                                          <p:spTgt spid="66"/>
                                        </p:tgtEl>
                                        <p:attrNameLst>
                                          <p:attrName>style.visibility</p:attrName>
                                        </p:attrNameLst>
                                      </p:cBhvr>
                                      <p:to>
                                        <p:strVal val="hidden"/>
                                      </p:to>
                                    </p:set>
                                  </p:childTnLst>
                                </p:cTn>
                              </p:par>
                              <p:par>
                                <p:cTn id="97" presetID="23" presetClass="exit" presetSubtype="32" fill="hold" nodeType="withEffect">
                                  <p:stCondLst>
                                    <p:cond delay="0"/>
                                  </p:stCondLst>
                                  <p:childTnLst>
                                    <p:anim calcmode="lin" valueType="num">
                                      <p:cBhvr>
                                        <p:cTn id="98" dur="500"/>
                                        <p:tgtEl>
                                          <p:spTgt spid="60"/>
                                        </p:tgtEl>
                                        <p:attrNameLst>
                                          <p:attrName>ppt_w</p:attrName>
                                        </p:attrNameLst>
                                      </p:cBhvr>
                                      <p:tavLst>
                                        <p:tav tm="0">
                                          <p:val>
                                            <p:strVal val="ppt_w"/>
                                          </p:val>
                                        </p:tav>
                                        <p:tav tm="100000">
                                          <p:val>
                                            <p:fltVal val="0"/>
                                          </p:val>
                                        </p:tav>
                                      </p:tavLst>
                                    </p:anim>
                                    <p:anim calcmode="lin" valueType="num">
                                      <p:cBhvr>
                                        <p:cTn id="99" dur="500"/>
                                        <p:tgtEl>
                                          <p:spTgt spid="60"/>
                                        </p:tgtEl>
                                        <p:attrNameLst>
                                          <p:attrName>ppt_h</p:attrName>
                                        </p:attrNameLst>
                                      </p:cBhvr>
                                      <p:tavLst>
                                        <p:tav tm="0">
                                          <p:val>
                                            <p:strVal val="ppt_h"/>
                                          </p:val>
                                        </p:tav>
                                        <p:tav tm="100000">
                                          <p:val>
                                            <p:fltVal val="0"/>
                                          </p:val>
                                        </p:tav>
                                      </p:tavLst>
                                    </p:anim>
                                    <p:set>
                                      <p:cBhvr>
                                        <p:cTn id="100" dur="1" fill="hold">
                                          <p:stCondLst>
                                            <p:cond delay="499"/>
                                          </p:stCondLst>
                                        </p:cTn>
                                        <p:tgtEl>
                                          <p:spTgt spid="60"/>
                                        </p:tgtEl>
                                        <p:attrNameLst>
                                          <p:attrName>style.visibility</p:attrName>
                                        </p:attrNameLst>
                                      </p:cBhvr>
                                      <p:to>
                                        <p:strVal val="hidden"/>
                                      </p:to>
                                    </p:set>
                                  </p:childTnLst>
                                </p:cTn>
                              </p:par>
                              <p:par>
                                <p:cTn id="101" presetID="23" presetClass="exit" presetSubtype="32" fill="hold" nodeType="withEffect">
                                  <p:stCondLst>
                                    <p:cond delay="0"/>
                                  </p:stCondLst>
                                  <p:childTnLst>
                                    <p:anim calcmode="lin" valueType="num">
                                      <p:cBhvr>
                                        <p:cTn id="102" dur="500"/>
                                        <p:tgtEl>
                                          <p:spTgt spid="58"/>
                                        </p:tgtEl>
                                        <p:attrNameLst>
                                          <p:attrName>ppt_w</p:attrName>
                                        </p:attrNameLst>
                                      </p:cBhvr>
                                      <p:tavLst>
                                        <p:tav tm="0">
                                          <p:val>
                                            <p:strVal val="ppt_w"/>
                                          </p:val>
                                        </p:tav>
                                        <p:tav tm="100000">
                                          <p:val>
                                            <p:fltVal val="0"/>
                                          </p:val>
                                        </p:tav>
                                      </p:tavLst>
                                    </p:anim>
                                    <p:anim calcmode="lin" valueType="num">
                                      <p:cBhvr>
                                        <p:cTn id="103" dur="500"/>
                                        <p:tgtEl>
                                          <p:spTgt spid="58"/>
                                        </p:tgtEl>
                                        <p:attrNameLst>
                                          <p:attrName>ppt_h</p:attrName>
                                        </p:attrNameLst>
                                      </p:cBhvr>
                                      <p:tavLst>
                                        <p:tav tm="0">
                                          <p:val>
                                            <p:strVal val="ppt_h"/>
                                          </p:val>
                                        </p:tav>
                                        <p:tav tm="100000">
                                          <p:val>
                                            <p:fltVal val="0"/>
                                          </p:val>
                                        </p:tav>
                                      </p:tavLst>
                                    </p:anim>
                                    <p:set>
                                      <p:cBhvr>
                                        <p:cTn id="104" dur="1" fill="hold">
                                          <p:stCondLst>
                                            <p:cond delay="499"/>
                                          </p:stCondLst>
                                        </p:cTn>
                                        <p:tgtEl>
                                          <p:spTgt spid="5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up)">
                                      <p:cBhvr>
                                        <p:cTn id="109" dur="500"/>
                                        <p:tgtEl>
                                          <p:spTgt spid="31"/>
                                        </p:tgtEl>
                                      </p:cBhvr>
                                    </p:animEffect>
                                  </p:childTnLst>
                                </p:cTn>
                              </p:par>
                              <p:par>
                                <p:cTn id="110" presetID="22" presetClass="entr" presetSubtype="2" fill="hold" grpId="0" nodeType="withEffect">
                                  <p:stCondLst>
                                    <p:cond delay="500"/>
                                  </p:stCondLst>
                                  <p:childTnLst>
                                    <p:set>
                                      <p:cBhvr>
                                        <p:cTn id="111" dur="1" fill="hold">
                                          <p:stCondLst>
                                            <p:cond delay="0"/>
                                          </p:stCondLst>
                                        </p:cTn>
                                        <p:tgtEl>
                                          <p:spTgt spid="29"/>
                                        </p:tgtEl>
                                        <p:attrNameLst>
                                          <p:attrName>style.visibility</p:attrName>
                                        </p:attrNameLst>
                                      </p:cBhvr>
                                      <p:to>
                                        <p:strVal val="visible"/>
                                      </p:to>
                                    </p:set>
                                    <p:animEffect transition="in" filter="wipe(right)">
                                      <p:cBhvr>
                                        <p:cTn id="112" dur="500"/>
                                        <p:tgtEl>
                                          <p:spTgt spid="29"/>
                                        </p:tgtEl>
                                      </p:cBhvr>
                                    </p:animEffect>
                                  </p:childTnLst>
                                </p:cTn>
                              </p:par>
                              <p:par>
                                <p:cTn id="113" presetID="22" presetClass="entr" presetSubtype="4" fill="hold" grpId="0" nodeType="withEffect">
                                  <p:stCondLst>
                                    <p:cond delay="100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par>
                                <p:cTn id="116" presetID="22" presetClass="entr" presetSubtype="8" fill="hold" grpId="0" nodeType="withEffect">
                                  <p:stCondLst>
                                    <p:cond delay="1500"/>
                                  </p:stCondLst>
                                  <p:childTnLst>
                                    <p:set>
                                      <p:cBhvr>
                                        <p:cTn id="117" dur="1" fill="hold">
                                          <p:stCondLst>
                                            <p:cond delay="0"/>
                                          </p:stCondLst>
                                        </p:cTn>
                                        <p:tgtEl>
                                          <p:spTgt spid="27"/>
                                        </p:tgtEl>
                                        <p:attrNameLst>
                                          <p:attrName>style.visibility</p:attrName>
                                        </p:attrNameLst>
                                      </p:cBhvr>
                                      <p:to>
                                        <p:strVal val="visible"/>
                                      </p:to>
                                    </p:set>
                                    <p:animEffect transition="in" filter="wipe(left)">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1486" y="5707606"/>
            <a:ext cx="2862514" cy="88927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0462" y="999884"/>
            <a:ext cx="8811138" cy="629916"/>
          </a:xfrm>
          <a:prstGeom prst="rect">
            <a:avLst/>
          </a:prstGeom>
          <a:noFill/>
        </p:spPr>
        <p:txBody>
          <a:bodyPr wrap="square" rtlCol="0">
            <a:spAutoFit/>
          </a:bodyPr>
          <a:lstStyle/>
          <a:p>
            <a:pPr>
              <a:lnSpc>
                <a:spcPct val="110000"/>
              </a:lnSpc>
            </a:pPr>
            <a:r>
              <a:rPr lang="en-US" sz="1600" dirty="0">
                <a:cs typeface="Mission Gothic Regular"/>
              </a:rPr>
              <a:t>The </a:t>
            </a:r>
            <a:r>
              <a:rPr lang="en-US" sz="1600" b="1" dirty="0">
                <a:cs typeface="Mission Gothic Regular"/>
              </a:rPr>
              <a:t>mission</a:t>
            </a:r>
            <a:r>
              <a:rPr lang="en-US" sz="1600" dirty="0">
                <a:cs typeface="Mission Gothic Regular"/>
              </a:rPr>
              <a:t> of Computing Research Association's Computing Community Consortium (CCC) is to </a:t>
            </a:r>
            <a:r>
              <a:rPr lang="en-US" sz="1600" b="1" dirty="0">
                <a:cs typeface="Mission Gothic Regular"/>
              </a:rPr>
              <a:t>catalyze</a:t>
            </a:r>
            <a:r>
              <a:rPr lang="en-US" sz="1600" dirty="0">
                <a:cs typeface="Mission Gothic Regular"/>
              </a:rPr>
              <a:t> the computing research community and </a:t>
            </a:r>
            <a:r>
              <a:rPr lang="en-US" sz="1600" b="1" dirty="0">
                <a:cs typeface="Mission Gothic Regular"/>
              </a:rPr>
              <a:t>enable </a:t>
            </a:r>
            <a:r>
              <a:rPr lang="en-US" sz="1600" dirty="0">
                <a:cs typeface="Mission Gothic Regular"/>
              </a:rPr>
              <a:t>the pursuit of innovative, high-impact research. </a:t>
            </a:r>
          </a:p>
        </p:txBody>
      </p:sp>
      <p:sp>
        <p:nvSpPr>
          <p:cNvPr id="6" name="TextBox 5"/>
          <p:cNvSpPr txBox="1"/>
          <p:nvPr/>
        </p:nvSpPr>
        <p:spPr>
          <a:xfrm>
            <a:off x="333829" y="4611878"/>
            <a:ext cx="184666" cy="400110"/>
          </a:xfrm>
          <a:prstGeom prst="rect">
            <a:avLst/>
          </a:prstGeom>
          <a:noFill/>
        </p:spPr>
        <p:txBody>
          <a:bodyPr wrap="none" rtlCol="0">
            <a:spAutoFit/>
          </a:bodyPr>
          <a:lstStyle/>
          <a:p>
            <a:endParaRPr lang="en-US" sz="2000" dirty="0"/>
          </a:p>
        </p:txBody>
      </p:sp>
      <p:sp>
        <p:nvSpPr>
          <p:cNvPr id="4" name="Title 3"/>
          <p:cNvSpPr>
            <a:spLocks noGrp="1"/>
          </p:cNvSpPr>
          <p:nvPr>
            <p:ph type="title"/>
          </p:nvPr>
        </p:nvSpPr>
        <p:spPr>
          <a:xfrm>
            <a:off x="457200" y="124437"/>
            <a:ext cx="8229600" cy="1143000"/>
          </a:xfrm>
        </p:spPr>
        <p:txBody>
          <a:bodyPr/>
          <a:lstStyle/>
          <a:p>
            <a:r>
              <a:rPr lang="en-US" dirty="0"/>
              <a:t>Computing Community Consortium</a:t>
            </a:r>
          </a:p>
        </p:txBody>
      </p:sp>
      <p:sp>
        <p:nvSpPr>
          <p:cNvPr id="9" name="Content Placeholder 6"/>
          <p:cNvSpPr txBox="1">
            <a:spLocks/>
          </p:cNvSpPr>
          <p:nvPr/>
        </p:nvSpPr>
        <p:spPr bwMode="auto">
          <a:xfrm>
            <a:off x="4628412" y="1626926"/>
            <a:ext cx="4343188" cy="45509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Clr>
                <a:srgbClr val="A6093D"/>
              </a:buClr>
              <a:buNone/>
            </a:pPr>
            <a:r>
              <a:rPr lang="en-US" sz="1800" dirty="0">
                <a:cs typeface="Mission Gothic Regular"/>
              </a:rPr>
              <a:t>Who</a:t>
            </a:r>
          </a:p>
          <a:p>
            <a:pPr>
              <a:lnSpc>
                <a:spcPct val="110000"/>
              </a:lnSpc>
              <a:spcBef>
                <a:spcPts val="0"/>
              </a:spcBef>
              <a:buClr>
                <a:srgbClr val="A6093D"/>
              </a:buClr>
              <a:buFontTx/>
              <a:buChar char="•"/>
            </a:pPr>
            <a:r>
              <a:rPr lang="en-US" sz="1800" dirty="0">
                <a:cs typeface="Mission Gothic Regular"/>
              </a:rPr>
              <a:t>Council </a:t>
            </a:r>
            <a:r>
              <a:rPr lang="mr-IN" sz="1800" dirty="0" smtClean="0">
                <a:cs typeface="Mission Gothic Regular"/>
              </a:rPr>
              <a:t>–</a:t>
            </a:r>
            <a:r>
              <a:rPr lang="en-US" sz="1800" dirty="0" smtClean="0">
                <a:cs typeface="Mission Gothic Regular"/>
              </a:rPr>
              <a:t> 20 members</a:t>
            </a:r>
            <a:endParaRPr lang="en-US" sz="1800" dirty="0">
              <a:cs typeface="Mission Gothic Regular"/>
            </a:endParaRPr>
          </a:p>
          <a:p>
            <a:pPr>
              <a:lnSpc>
                <a:spcPct val="110000"/>
              </a:lnSpc>
              <a:spcBef>
                <a:spcPts val="0"/>
              </a:spcBef>
              <a:buClr>
                <a:srgbClr val="A6093D"/>
              </a:buClr>
              <a:buFontTx/>
              <a:buChar char="•"/>
            </a:pPr>
            <a:r>
              <a:rPr lang="en-US" sz="1800" dirty="0">
                <a:cs typeface="Mission Gothic Regular"/>
              </a:rPr>
              <a:t>Chair, VC, &amp; Director</a:t>
            </a:r>
          </a:p>
          <a:p>
            <a:pPr>
              <a:lnSpc>
                <a:spcPct val="110000"/>
              </a:lnSpc>
              <a:spcBef>
                <a:spcPts val="0"/>
              </a:spcBef>
              <a:buClr>
                <a:srgbClr val="A6093D"/>
              </a:buClr>
              <a:buFontTx/>
              <a:buChar char="•"/>
            </a:pPr>
            <a:r>
              <a:rPr lang="en-US" sz="1800" dirty="0" smtClean="0">
                <a:cs typeface="Mission Gothic Regular"/>
              </a:rPr>
              <a:t>CCC/CRA </a:t>
            </a:r>
            <a:r>
              <a:rPr lang="en-US" sz="1800" dirty="0">
                <a:cs typeface="Mission Gothic Regular"/>
              </a:rPr>
              <a:t>Staff</a:t>
            </a:r>
          </a:p>
          <a:p>
            <a:pPr>
              <a:lnSpc>
                <a:spcPct val="110000"/>
              </a:lnSpc>
              <a:spcBef>
                <a:spcPts val="0"/>
              </a:spcBef>
              <a:buClr>
                <a:srgbClr val="A6093D"/>
              </a:buClr>
              <a:buFontTx/>
              <a:buChar char="•"/>
            </a:pPr>
            <a:endParaRPr lang="en-US" sz="800" dirty="0">
              <a:cs typeface="Mission Gothic Regular"/>
            </a:endParaRPr>
          </a:p>
          <a:p>
            <a:pPr marL="0" indent="0">
              <a:lnSpc>
                <a:spcPct val="110000"/>
              </a:lnSpc>
              <a:spcBef>
                <a:spcPts val="0"/>
              </a:spcBef>
              <a:buClr>
                <a:srgbClr val="A6093D"/>
              </a:buClr>
              <a:buNone/>
            </a:pPr>
            <a:r>
              <a:rPr lang="en-US" sz="1800" dirty="0">
                <a:cs typeface="Mission Gothic Regular"/>
              </a:rPr>
              <a:t>Inputs: Bottom-up, Internal, &amp; Top-Down</a:t>
            </a:r>
          </a:p>
          <a:p>
            <a:pPr marL="0" indent="0">
              <a:lnSpc>
                <a:spcPct val="110000"/>
              </a:lnSpc>
              <a:spcBef>
                <a:spcPts val="0"/>
              </a:spcBef>
              <a:buClr>
                <a:srgbClr val="A6093D"/>
              </a:buClr>
              <a:buNone/>
            </a:pPr>
            <a:endParaRPr lang="en-US" sz="800" dirty="0">
              <a:cs typeface="Mission Gothic Regular"/>
            </a:endParaRPr>
          </a:p>
          <a:p>
            <a:pPr marL="0" indent="0">
              <a:lnSpc>
                <a:spcPct val="110000"/>
              </a:lnSpc>
              <a:spcBef>
                <a:spcPts val="0"/>
              </a:spcBef>
              <a:buClr>
                <a:srgbClr val="A6093D"/>
              </a:buClr>
              <a:buNone/>
            </a:pPr>
            <a:r>
              <a:rPr lang="en-US" sz="1800" dirty="0">
                <a:cs typeface="Mission Gothic Regular"/>
              </a:rPr>
              <a:t>What: </a:t>
            </a:r>
          </a:p>
          <a:p>
            <a:pPr>
              <a:lnSpc>
                <a:spcPct val="110000"/>
              </a:lnSpc>
              <a:spcBef>
                <a:spcPts val="0"/>
              </a:spcBef>
              <a:buClr>
                <a:srgbClr val="A6093D"/>
              </a:buClr>
              <a:buFontTx/>
              <a:buChar char="•"/>
            </a:pPr>
            <a:r>
              <a:rPr lang="en-US" sz="1800" dirty="0">
                <a:cs typeface="Mission Gothic Regular"/>
              </a:rPr>
              <a:t>Workshops &amp; Conf. Blue Sky Tracks</a:t>
            </a:r>
          </a:p>
          <a:p>
            <a:pPr>
              <a:lnSpc>
                <a:spcPct val="110000"/>
              </a:lnSpc>
              <a:spcBef>
                <a:spcPts val="0"/>
              </a:spcBef>
              <a:buClr>
                <a:srgbClr val="A6093D"/>
              </a:buClr>
              <a:buFontTx/>
              <a:buChar char="•"/>
            </a:pPr>
            <a:r>
              <a:rPr lang="en-US" sz="1800" dirty="0">
                <a:cs typeface="Mission Gothic Regular"/>
              </a:rPr>
              <a:t>Whitepapers &amp; Social Media</a:t>
            </a:r>
          </a:p>
          <a:p>
            <a:pPr>
              <a:lnSpc>
                <a:spcPct val="110000"/>
              </a:lnSpc>
              <a:spcBef>
                <a:spcPts val="0"/>
              </a:spcBef>
              <a:buClr>
                <a:srgbClr val="A6093D"/>
              </a:buClr>
              <a:buFontTx/>
              <a:buChar char="•"/>
            </a:pPr>
            <a:r>
              <a:rPr lang="en-US" sz="1800" dirty="0">
                <a:cs typeface="Mission Gothic Regular"/>
              </a:rPr>
              <a:t>Reports Out (esp. to government)</a:t>
            </a:r>
          </a:p>
          <a:p>
            <a:pPr>
              <a:lnSpc>
                <a:spcPct val="110000"/>
              </a:lnSpc>
              <a:spcBef>
                <a:spcPts val="0"/>
              </a:spcBef>
              <a:buClr>
                <a:srgbClr val="A6093D"/>
              </a:buClr>
              <a:buFontTx/>
              <a:buChar char="•"/>
            </a:pPr>
            <a:r>
              <a:rPr lang="en-US" sz="1800" dirty="0">
                <a:cs typeface="Mission Gothic Regular"/>
              </a:rPr>
              <a:t>Biannual Symposium in DC</a:t>
            </a:r>
            <a:endParaRPr lang="en-US" sz="1800" dirty="0">
              <a:solidFill>
                <a:srgbClr val="FF0000"/>
              </a:solidFill>
              <a:cs typeface="Mission Gothic Regular"/>
            </a:endParaRPr>
          </a:p>
          <a:p>
            <a:pPr marL="0" indent="0">
              <a:lnSpc>
                <a:spcPct val="110000"/>
              </a:lnSpc>
              <a:spcBef>
                <a:spcPts val="0"/>
              </a:spcBef>
              <a:buClr>
                <a:srgbClr val="A6093D"/>
              </a:buClr>
              <a:buNone/>
            </a:pPr>
            <a:endParaRPr lang="en-US" sz="800" dirty="0">
              <a:cs typeface="Mission Gothic Regular"/>
            </a:endParaRPr>
          </a:p>
          <a:p>
            <a:pPr marL="0" indent="0">
              <a:lnSpc>
                <a:spcPct val="110000"/>
              </a:lnSpc>
              <a:spcBef>
                <a:spcPts val="0"/>
              </a:spcBef>
              <a:buClr>
                <a:srgbClr val="A6093D"/>
              </a:buClr>
              <a:buNone/>
            </a:pPr>
            <a:r>
              <a:rPr lang="en-US" sz="1800" dirty="0" smtClean="0">
                <a:cs typeface="Mission Gothic Regular"/>
              </a:rPr>
              <a:t>Talent Development</a:t>
            </a:r>
            <a:endParaRPr lang="en-US" sz="1800" dirty="0">
              <a:cs typeface="Mission Gothic Regular"/>
            </a:endParaRPr>
          </a:p>
          <a:p>
            <a:pPr>
              <a:lnSpc>
                <a:spcPct val="110000"/>
              </a:lnSpc>
              <a:spcBef>
                <a:spcPts val="0"/>
              </a:spcBef>
              <a:buClr>
                <a:srgbClr val="A6093D"/>
              </a:buClr>
              <a:buFontTx/>
              <a:buChar char="•"/>
            </a:pPr>
            <a:r>
              <a:rPr lang="en-US" sz="1800" dirty="0">
                <a:cs typeface="Mission Gothic Regular"/>
              </a:rPr>
              <a:t>Early Career Workshops &amp; Participation</a:t>
            </a:r>
          </a:p>
          <a:p>
            <a:pPr>
              <a:lnSpc>
                <a:spcPct val="110000"/>
              </a:lnSpc>
              <a:spcBef>
                <a:spcPts val="0"/>
              </a:spcBef>
              <a:buClr>
                <a:srgbClr val="A6093D"/>
              </a:buClr>
              <a:buFontTx/>
              <a:buChar char="•"/>
            </a:pPr>
            <a:r>
              <a:rPr lang="en-US" sz="1800" dirty="0">
                <a:cs typeface="Mission Gothic Regular"/>
              </a:rPr>
              <a:t>Council Membership</a:t>
            </a:r>
          </a:p>
          <a:p>
            <a:pPr>
              <a:lnSpc>
                <a:spcPct val="110000"/>
              </a:lnSpc>
              <a:spcBef>
                <a:spcPts val="0"/>
              </a:spcBef>
              <a:buClr>
                <a:srgbClr val="A6093D"/>
              </a:buClr>
              <a:buFontTx/>
              <a:buChar char="•"/>
            </a:pPr>
            <a:r>
              <a:rPr lang="en-US" sz="1800" dirty="0">
                <a:cs typeface="Mission Gothic Regular"/>
              </a:rPr>
              <a:t>Leadership w/ Gov’t (LISPI)</a:t>
            </a:r>
          </a:p>
        </p:txBody>
      </p:sp>
      <p:pic>
        <p:nvPicPr>
          <p:cNvPr id="11"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461" y="2094593"/>
            <a:ext cx="4062453" cy="3876102"/>
          </a:xfrm>
          <a:prstGeom prst="rect">
            <a:avLst/>
          </a:prstGeom>
        </p:spPr>
      </p:pic>
    </p:spTree>
    <p:extLst>
      <p:ext uri="{BB962C8B-B14F-4D97-AF65-F5344CB8AC3E}">
        <p14:creationId xmlns:p14="http://schemas.microsoft.com/office/powerpoint/2010/main" val="23342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wipe(left)">
                                      <p:cBhvr>
                                        <p:cTn id="7" dur="500"/>
                                        <p:tgtEl>
                                          <p:spTgt spid="9">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wipe(left)">
                                      <p:cBhvr>
                                        <p:cTn id="10" dur="500"/>
                                        <p:tgtEl>
                                          <p:spTgt spid="9">
                                            <p:txEl>
                                              <p:pRg st="8" end="8"/>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wipe(left)">
                                      <p:cBhvr>
                                        <p:cTn id="13" dur="500"/>
                                        <p:tgtEl>
                                          <p:spTgt spid="9">
                                            <p:txEl>
                                              <p:pRg st="9" end="9"/>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10" end="10"/>
                                            </p:txEl>
                                          </p:spTgt>
                                        </p:tgtEl>
                                        <p:attrNameLst>
                                          <p:attrName>style.visibility</p:attrName>
                                        </p:attrNameLst>
                                      </p:cBhvr>
                                      <p:to>
                                        <p:strVal val="visible"/>
                                      </p:to>
                                    </p:set>
                                    <p:animEffect transition="in" filter="wipe(left)">
                                      <p:cBhvr>
                                        <p:cTn id="16" dur="500"/>
                                        <p:tgtEl>
                                          <p:spTgt spid="9">
                                            <p:txEl>
                                              <p:pRg st="10" end="1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animEffect transition="in" filter="wipe(left)">
                                      <p:cBhvr>
                                        <p:cTn id="19" dur="500"/>
                                        <p:tgtEl>
                                          <p:spTgt spid="9">
                                            <p:txEl>
                                              <p:pRg st="11" end="1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9">
                                            <p:txEl>
                                              <p:pRg st="13" end="13"/>
                                            </p:txEl>
                                          </p:spTgt>
                                        </p:tgtEl>
                                        <p:attrNameLst>
                                          <p:attrName>style.visibility</p:attrName>
                                        </p:attrNameLst>
                                      </p:cBhvr>
                                      <p:to>
                                        <p:strVal val="visible"/>
                                      </p:to>
                                    </p:set>
                                    <p:animEffect transition="in" filter="wipe(left)">
                                      <p:cBhvr>
                                        <p:cTn id="22" dur="500"/>
                                        <p:tgtEl>
                                          <p:spTgt spid="9">
                                            <p:txEl>
                                              <p:pRg st="13" end="1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animEffect transition="in" filter="wipe(left)">
                                      <p:cBhvr>
                                        <p:cTn id="25" dur="500"/>
                                        <p:tgtEl>
                                          <p:spTgt spid="9">
                                            <p:txEl>
                                              <p:pRg st="14" end="1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9">
                                            <p:txEl>
                                              <p:pRg st="15" end="15"/>
                                            </p:txEl>
                                          </p:spTgt>
                                        </p:tgtEl>
                                        <p:attrNameLst>
                                          <p:attrName>style.visibility</p:attrName>
                                        </p:attrNameLst>
                                      </p:cBhvr>
                                      <p:to>
                                        <p:strVal val="visible"/>
                                      </p:to>
                                    </p:set>
                                    <p:animEffect transition="in" filter="wipe(left)">
                                      <p:cBhvr>
                                        <p:cTn id="28" dur="500"/>
                                        <p:tgtEl>
                                          <p:spTgt spid="9">
                                            <p:txEl>
                                              <p:pRg st="15" end="1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9">
                                            <p:txEl>
                                              <p:pRg st="16" end="16"/>
                                            </p:txEl>
                                          </p:spTgt>
                                        </p:tgtEl>
                                        <p:attrNameLst>
                                          <p:attrName>style.visibility</p:attrName>
                                        </p:attrNameLst>
                                      </p:cBhvr>
                                      <p:to>
                                        <p:strVal val="visible"/>
                                      </p:to>
                                    </p:set>
                                    <p:animEffect transition="in" filter="wipe(left)">
                                      <p:cBhvr>
                                        <p:cTn id="31"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sz="half" idx="2"/>
          </p:nvPr>
        </p:nvSpPr>
        <p:spPr/>
        <p:txBody>
          <a:bodyPr>
            <a:normAutofit/>
          </a:bodyPr>
          <a:lstStyle/>
          <a:p>
            <a:pPr marL="457200" indent="-457200">
              <a:buFont typeface="+mj-lt"/>
              <a:buAutoNum type="arabicPeriod"/>
            </a:pPr>
            <a:r>
              <a:rPr lang="en-US" dirty="0" smtClean="0">
                <a:latin typeface="Calibri"/>
                <a:cs typeface="Calibri"/>
              </a:rPr>
              <a:t>Big Picture</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b="1" dirty="0" smtClean="0">
                <a:latin typeface="Calibri"/>
                <a:cs typeface="Calibri"/>
              </a:rPr>
              <a:t>Context, Members, Goals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Longitudinal Activities</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Ongoing Work</a:t>
            </a:r>
          </a:p>
          <a:p>
            <a:pPr marL="457200" indent="-457200">
              <a:buFont typeface="+mj-lt"/>
              <a:buAutoNum type="arabicPeriod"/>
            </a:pPr>
            <a:endParaRPr lang="en-US" sz="1000" dirty="0" smtClean="0">
              <a:latin typeface="Calibri"/>
              <a:cs typeface="Calibri"/>
            </a:endParaRPr>
          </a:p>
          <a:p>
            <a:pPr marL="457200" indent="-457200">
              <a:buFont typeface="+mj-lt"/>
              <a:buAutoNum type="arabicPeriod"/>
            </a:pPr>
            <a:r>
              <a:rPr lang="en-US" dirty="0" smtClean="0">
                <a:latin typeface="Calibri"/>
                <a:cs typeface="Calibri"/>
              </a:rPr>
              <a:t>Discussion</a:t>
            </a:r>
            <a:endParaRPr lang="en-US" dirty="0" smtClean="0"/>
          </a:p>
          <a:p>
            <a:pPr lvl="1"/>
            <a:endParaRPr lang="en-US" dirty="0" smtClean="0"/>
          </a:p>
        </p:txBody>
      </p:sp>
    </p:spTree>
    <p:extLst>
      <p:ext uri="{BB962C8B-B14F-4D97-AF65-F5344CB8AC3E}">
        <p14:creationId xmlns:p14="http://schemas.microsoft.com/office/powerpoint/2010/main" val="2584443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a:effectLst/>
              </a:rPr>
              <a:t>An Overview of the</a:t>
            </a:r>
            <a:br>
              <a:rPr lang="en-US" dirty="0">
                <a:effectLst/>
              </a:rPr>
            </a:br>
            <a:r>
              <a:rPr lang="en-US" dirty="0">
                <a:effectLst/>
              </a:rPr>
              <a:t>Computing Community Consortium</a:t>
            </a:r>
          </a:p>
        </p:txBody>
      </p:sp>
      <p:sp>
        <p:nvSpPr>
          <p:cNvPr id="22537" name="Rectangle 9"/>
          <p:cNvSpPr>
            <a:spLocks noGrp="1"/>
          </p:cNvSpPr>
          <p:nvPr>
            <p:ph sz="half" idx="2"/>
          </p:nvPr>
        </p:nvSpPr>
        <p:spPr>
          <a:xfrm>
            <a:off x="457200" y="1388015"/>
            <a:ext cx="8229600" cy="4968335"/>
          </a:xfrm>
        </p:spPr>
        <p:txBody>
          <a:bodyPr>
            <a:normAutofit lnSpcReduction="10000"/>
          </a:bodyPr>
          <a:lstStyle/>
          <a:p>
            <a:pPr marL="284163" indent="-282575" eaLnBrk="1" hangingPunct="1">
              <a:lnSpc>
                <a:spcPct val="150000"/>
              </a:lnSpc>
            </a:pPr>
            <a:r>
              <a:rPr lang="en-US" dirty="0">
                <a:latin typeface="+mn-lt"/>
              </a:rPr>
              <a:t>Established in 2006 as a standing committee of the Computing Research Association (CRA)</a:t>
            </a:r>
          </a:p>
          <a:p>
            <a:pPr marL="284163" indent="-282575" eaLnBrk="1" hangingPunct="1">
              <a:lnSpc>
                <a:spcPct val="150000"/>
              </a:lnSpc>
            </a:pPr>
            <a:r>
              <a:rPr lang="en-US" dirty="0">
                <a:latin typeface="+mn-lt"/>
              </a:rPr>
              <a:t>Funded by NSF under a Cooperative Agreement</a:t>
            </a:r>
          </a:p>
          <a:p>
            <a:pPr marL="603251" lvl="1" indent="-282575" eaLnBrk="1" hangingPunct="1">
              <a:lnSpc>
                <a:spcPct val="150000"/>
              </a:lnSpc>
            </a:pPr>
            <a:r>
              <a:rPr lang="en-US" dirty="0">
                <a:latin typeface="+mn-lt"/>
              </a:rPr>
              <a:t>Third </a:t>
            </a:r>
            <a:r>
              <a:rPr lang="en-US" dirty="0" smtClean="0">
                <a:latin typeface="+mn-lt"/>
              </a:rPr>
              <a:t>award </a:t>
            </a:r>
            <a:r>
              <a:rPr lang="en-US" dirty="0">
                <a:latin typeface="+mn-lt"/>
              </a:rPr>
              <a:t>began in April 2018 </a:t>
            </a:r>
          </a:p>
          <a:p>
            <a:pPr marL="203201" indent="-282575">
              <a:lnSpc>
                <a:spcPct val="150000"/>
              </a:lnSpc>
            </a:pPr>
            <a:r>
              <a:rPr lang="en-US" dirty="0">
                <a:latin typeface="+mn-lt"/>
              </a:rPr>
              <a:t>Facilitates the development of a bold, multi-themed vision for computing research – and communicates this vision to stakeholders</a:t>
            </a:r>
          </a:p>
          <a:p>
            <a:pPr marL="284163" indent="-282575" eaLnBrk="1" hangingPunct="1">
              <a:lnSpc>
                <a:spcPct val="150000"/>
              </a:lnSpc>
            </a:pPr>
            <a:r>
              <a:rPr lang="en-US" dirty="0">
                <a:latin typeface="+mn-lt"/>
              </a:rPr>
              <a:t>Led by a broad-based Council</a:t>
            </a:r>
          </a:p>
          <a:p>
            <a:pPr marL="284163" indent="-282575" eaLnBrk="1" hangingPunct="1">
              <a:lnSpc>
                <a:spcPct val="150000"/>
              </a:lnSpc>
            </a:pPr>
            <a:r>
              <a:rPr lang="en-US" dirty="0" smtClean="0">
                <a:latin typeface="+mn-lt"/>
              </a:rPr>
              <a:t>Staffed by CRA</a:t>
            </a:r>
            <a:endParaRPr lang="en-US" dirty="0">
              <a:latin typeface="+mn-lt"/>
            </a:endParaRPr>
          </a:p>
        </p:txBody>
      </p:sp>
    </p:spTree>
    <p:extLst>
      <p:ext uri="{BB962C8B-B14F-4D97-AF65-F5344CB8AC3E}">
        <p14:creationId xmlns:p14="http://schemas.microsoft.com/office/powerpoint/2010/main" val="89542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Stakeholders</a:t>
            </a:r>
          </a:p>
        </p:txBody>
      </p:sp>
      <p:sp>
        <p:nvSpPr>
          <p:cNvPr id="3" name="Content Placeholder 2"/>
          <p:cNvSpPr>
            <a:spLocks noGrp="1"/>
          </p:cNvSpPr>
          <p:nvPr>
            <p:ph sz="half" idx="2"/>
          </p:nvPr>
        </p:nvSpPr>
        <p:spPr>
          <a:xfrm>
            <a:off x="457200" y="1598720"/>
            <a:ext cx="8229600" cy="4718190"/>
          </a:xfrm>
        </p:spPr>
        <p:txBody>
          <a:bodyPr>
            <a:normAutofit/>
          </a:bodyPr>
          <a:lstStyle/>
          <a:p>
            <a:r>
              <a:rPr lang="en-US" dirty="0">
                <a:latin typeface="+mn-lt"/>
              </a:rPr>
              <a:t>Computing Research Community</a:t>
            </a:r>
          </a:p>
          <a:p>
            <a:pPr lvl="1"/>
            <a:r>
              <a:rPr lang="en-US" dirty="0" smtClean="0">
                <a:latin typeface="+mn-lt"/>
              </a:rPr>
              <a:t>CRA members</a:t>
            </a:r>
            <a:endParaRPr lang="en-US" dirty="0">
              <a:latin typeface="+mn-lt"/>
            </a:endParaRPr>
          </a:p>
          <a:p>
            <a:pPr lvl="1"/>
            <a:r>
              <a:rPr lang="en-US" dirty="0">
                <a:latin typeface="+mn-lt"/>
              </a:rPr>
              <a:t>CSTB (Computer Science and Telecommunications Board, part of National Research Council)</a:t>
            </a:r>
          </a:p>
          <a:p>
            <a:pPr lvl="1"/>
            <a:r>
              <a:rPr lang="en-US" dirty="0">
                <a:latin typeface="+mn-lt"/>
              </a:rPr>
              <a:t>Professional societies </a:t>
            </a:r>
          </a:p>
          <a:p>
            <a:pPr lvl="1"/>
            <a:r>
              <a:rPr lang="en-US" dirty="0">
                <a:latin typeface="+mn-lt"/>
              </a:rPr>
              <a:t>Academic units</a:t>
            </a:r>
          </a:p>
          <a:p>
            <a:pPr lvl="1"/>
            <a:r>
              <a:rPr lang="en-US" dirty="0">
                <a:latin typeface="+mn-lt"/>
              </a:rPr>
              <a:t>Research labs</a:t>
            </a:r>
          </a:p>
          <a:p>
            <a:r>
              <a:rPr lang="en-US" dirty="0">
                <a:latin typeface="+mn-lt"/>
              </a:rPr>
              <a:t>Industry</a:t>
            </a:r>
          </a:p>
          <a:p>
            <a:pPr lvl="1"/>
            <a:r>
              <a:rPr lang="en-US" dirty="0">
                <a:latin typeface="+mn-lt"/>
              </a:rPr>
              <a:t>Computing industry, Major users of IT</a:t>
            </a:r>
          </a:p>
          <a:p>
            <a:r>
              <a:rPr lang="en-US" dirty="0">
                <a:latin typeface="+mn-lt"/>
              </a:rPr>
              <a:t>Public</a:t>
            </a:r>
          </a:p>
          <a:p>
            <a:r>
              <a:rPr lang="en-US" dirty="0" smtClean="0">
                <a:latin typeface="+mn-lt"/>
              </a:rPr>
              <a:t>Government</a:t>
            </a:r>
            <a:endParaRPr lang="en-US" dirty="0">
              <a:latin typeface="+mn-lt"/>
            </a:endParaRPr>
          </a:p>
        </p:txBody>
      </p:sp>
    </p:spTree>
    <p:extLst>
      <p:ext uri="{BB962C8B-B14F-4D97-AF65-F5344CB8AC3E}">
        <p14:creationId xmlns:p14="http://schemas.microsoft.com/office/powerpoint/2010/main" val="5115125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Stakeholders </a:t>
            </a:r>
          </a:p>
        </p:txBody>
      </p:sp>
      <p:sp>
        <p:nvSpPr>
          <p:cNvPr id="3" name="Content Placeholder 2"/>
          <p:cNvSpPr>
            <a:spLocks noGrp="1"/>
          </p:cNvSpPr>
          <p:nvPr>
            <p:ph sz="half" idx="2"/>
          </p:nvPr>
        </p:nvSpPr>
        <p:spPr/>
        <p:txBody>
          <a:bodyPr>
            <a:normAutofit fontScale="77500" lnSpcReduction="20000"/>
          </a:bodyPr>
          <a:lstStyle/>
          <a:p>
            <a:pPr>
              <a:buNone/>
            </a:pPr>
            <a:r>
              <a:rPr lang="en-US" dirty="0">
                <a:latin typeface="+mn-lt"/>
              </a:rPr>
              <a:t>Agencies that are particularly important to us</a:t>
            </a:r>
          </a:p>
          <a:p>
            <a:r>
              <a:rPr lang="en-US" dirty="0">
                <a:latin typeface="+mn-lt"/>
              </a:rPr>
              <a:t>NSF 		– strong ties with CISE</a:t>
            </a:r>
          </a:p>
          <a:p>
            <a:r>
              <a:rPr lang="en-US" dirty="0">
                <a:latin typeface="+mn-lt"/>
              </a:rPr>
              <a:t>NIH 		– growing ties with folks interested in Health IT</a:t>
            </a:r>
          </a:p>
          <a:p>
            <a:r>
              <a:rPr lang="en-US" dirty="0">
                <a:latin typeface="+mn-lt"/>
              </a:rPr>
              <a:t>DARPA 	– ties come and go</a:t>
            </a:r>
          </a:p>
          <a:p>
            <a:r>
              <a:rPr lang="en-US" dirty="0">
                <a:latin typeface="+mn-lt"/>
              </a:rPr>
              <a:t>DoE 		– ties with ASCR; interest in ARPA-E </a:t>
            </a:r>
          </a:p>
          <a:p>
            <a:r>
              <a:rPr lang="en-US" dirty="0">
                <a:latin typeface="+mn-lt"/>
              </a:rPr>
              <a:t>NITRD	</a:t>
            </a:r>
            <a:r>
              <a:rPr lang="en-US" dirty="0"/>
              <a:t>–</a:t>
            </a:r>
            <a:r>
              <a:rPr lang="en-US" dirty="0">
                <a:latin typeface="+mn-lt"/>
              </a:rPr>
              <a:t> entre to interagency working groups</a:t>
            </a:r>
          </a:p>
          <a:p>
            <a:endParaRPr lang="en-US" dirty="0">
              <a:latin typeface="+mn-lt"/>
            </a:endParaRPr>
          </a:p>
          <a:p>
            <a:pPr>
              <a:buNone/>
            </a:pPr>
            <a:r>
              <a:rPr lang="en-US" dirty="0">
                <a:latin typeface="+mn-lt"/>
              </a:rPr>
              <a:t>Others that are relevant</a:t>
            </a:r>
          </a:p>
          <a:p>
            <a:r>
              <a:rPr lang="en-US" dirty="0">
                <a:latin typeface="+mn-lt"/>
              </a:rPr>
              <a:t>NIST</a:t>
            </a:r>
          </a:p>
          <a:p>
            <a:r>
              <a:rPr lang="en-US" dirty="0">
                <a:latin typeface="+mn-lt"/>
              </a:rPr>
              <a:t>HHS/ONC</a:t>
            </a:r>
          </a:p>
          <a:p>
            <a:r>
              <a:rPr lang="en-US" dirty="0">
                <a:latin typeface="+mn-lt"/>
              </a:rPr>
              <a:t>IARPA</a:t>
            </a:r>
          </a:p>
          <a:p>
            <a:r>
              <a:rPr lang="en-US" dirty="0" smtClean="0">
                <a:latin typeface="+mn-lt"/>
              </a:rPr>
              <a:t>DoT</a:t>
            </a:r>
          </a:p>
          <a:p>
            <a:r>
              <a:rPr lang="en-US" dirty="0" smtClean="0">
                <a:latin typeface="+mn-lt"/>
              </a:rPr>
              <a:t>DHS</a:t>
            </a:r>
          </a:p>
          <a:p>
            <a:r>
              <a:rPr lang="en-US" dirty="0" smtClean="0">
                <a:latin typeface="+mn-lt"/>
              </a:rPr>
              <a:t>OSTP</a:t>
            </a:r>
            <a:endParaRPr lang="en-US" dirty="0">
              <a:latin typeface="+mn-lt"/>
            </a:endParaRPr>
          </a:p>
        </p:txBody>
      </p:sp>
    </p:spTree>
    <p:extLst>
      <p:ext uri="{BB962C8B-B14F-4D97-AF65-F5344CB8AC3E}">
        <p14:creationId xmlns:p14="http://schemas.microsoft.com/office/powerpoint/2010/main" val="853218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979430" y="5019804"/>
            <a:ext cx="3024921" cy="1712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The CCC Council – executive committee</a:t>
            </a:r>
          </a:p>
        </p:txBody>
      </p:sp>
      <p:sp>
        <p:nvSpPr>
          <p:cNvPr id="3" name="Content Placeholder 2"/>
          <p:cNvSpPr>
            <a:spLocks noGrp="1"/>
          </p:cNvSpPr>
          <p:nvPr>
            <p:ph sz="half" idx="2"/>
          </p:nvPr>
        </p:nvSpPr>
        <p:spPr>
          <a:xfrm>
            <a:off x="1718378" y="1272832"/>
            <a:ext cx="5703604" cy="3724674"/>
          </a:xfrm>
        </p:spPr>
        <p:txBody>
          <a:bodyPr>
            <a:normAutofit fontScale="92500" lnSpcReduction="10000"/>
          </a:bodyPr>
          <a:lstStyle/>
          <a:p>
            <a:r>
              <a:rPr lang="en-US" sz="2100" dirty="0">
                <a:latin typeface="+mn-lt"/>
              </a:rPr>
              <a:t>Members:</a:t>
            </a:r>
          </a:p>
          <a:p>
            <a:pPr lvl="1"/>
            <a:r>
              <a:rPr lang="en-US" sz="2100" dirty="0">
                <a:latin typeface="+mn-lt"/>
              </a:rPr>
              <a:t>Mark Hill, University of Wisconsin, Madison </a:t>
            </a:r>
            <a:br>
              <a:rPr lang="en-US" sz="2100" dirty="0">
                <a:latin typeface="+mn-lt"/>
              </a:rPr>
            </a:br>
            <a:r>
              <a:rPr lang="en-US" sz="2100" dirty="0">
                <a:latin typeface="+mn-lt"/>
              </a:rPr>
              <a:t>(Chair) </a:t>
            </a:r>
          </a:p>
          <a:p>
            <a:pPr lvl="1"/>
            <a:r>
              <a:rPr lang="en-US" sz="2100" dirty="0">
                <a:latin typeface="+mn-lt"/>
              </a:rPr>
              <a:t>Liz Bradley, University of Colorado Boulder (Vice Chair)</a:t>
            </a:r>
          </a:p>
          <a:p>
            <a:pPr lvl="1"/>
            <a:r>
              <a:rPr lang="en-US" sz="2100" dirty="0" err="1">
                <a:latin typeface="+mn-lt"/>
              </a:rPr>
              <a:t>Nadya</a:t>
            </a:r>
            <a:r>
              <a:rPr lang="en-US" sz="2100" dirty="0">
                <a:latin typeface="+mn-lt"/>
              </a:rPr>
              <a:t> Bliss, Arizona State University </a:t>
            </a:r>
          </a:p>
          <a:p>
            <a:pPr lvl="1"/>
            <a:r>
              <a:rPr lang="en-US" sz="2100" dirty="0">
                <a:latin typeface="+mn-lt"/>
              </a:rPr>
              <a:t>Dan </a:t>
            </a:r>
            <a:r>
              <a:rPr lang="en-US" sz="2100" dirty="0" err="1">
                <a:latin typeface="+mn-lt"/>
              </a:rPr>
              <a:t>Lopresti</a:t>
            </a:r>
            <a:r>
              <a:rPr lang="en-US" sz="2100" dirty="0">
                <a:latin typeface="+mn-lt"/>
              </a:rPr>
              <a:t>, University of Lehigh</a:t>
            </a:r>
          </a:p>
          <a:p>
            <a:pPr lvl="1"/>
            <a:r>
              <a:rPr lang="en-US" sz="2100" dirty="0">
                <a:latin typeface="+mn-lt"/>
              </a:rPr>
              <a:t>Beth </a:t>
            </a:r>
            <a:r>
              <a:rPr lang="en-US" sz="2100" dirty="0" err="1">
                <a:latin typeface="+mn-lt"/>
              </a:rPr>
              <a:t>Mynatt</a:t>
            </a:r>
            <a:r>
              <a:rPr lang="en-US" sz="2100" dirty="0">
                <a:latin typeface="+mn-lt"/>
              </a:rPr>
              <a:t>, Georgia Tech (Past Chair)</a:t>
            </a:r>
          </a:p>
          <a:p>
            <a:pPr lvl="1"/>
            <a:r>
              <a:rPr lang="en-US" sz="2100" dirty="0">
                <a:latin typeface="+mn-lt"/>
              </a:rPr>
              <a:t>Ben Zorn, Microsoft Research</a:t>
            </a:r>
          </a:p>
          <a:p>
            <a:pPr lvl="1"/>
            <a:r>
              <a:rPr lang="en-US" sz="2100" dirty="0">
                <a:latin typeface="+mn-lt"/>
              </a:rPr>
              <a:t>Ann Drobnis, Director </a:t>
            </a:r>
          </a:p>
          <a:p>
            <a:pPr lvl="1"/>
            <a:r>
              <a:rPr lang="en-US" sz="2100" dirty="0">
                <a:latin typeface="+mn-lt"/>
              </a:rPr>
              <a:t>Andy Bernat, CRA Executive Director </a:t>
            </a:r>
          </a:p>
        </p:txBody>
      </p:sp>
      <p:pic>
        <p:nvPicPr>
          <p:cNvPr id="13" name="Picture 12" descr="Zor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7184" y="5019804"/>
            <a:ext cx="1354412" cy="1354412"/>
          </a:xfrm>
          <a:prstGeom prst="rect">
            <a:avLst/>
          </a:prstGeom>
          <a:ln w="34925">
            <a:solidFill>
              <a:srgbClr val="A6093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0806"/>
          <a:stretch/>
        </p:blipFill>
        <p:spPr>
          <a:xfrm>
            <a:off x="5081714" y="5019804"/>
            <a:ext cx="1260400" cy="1355242"/>
          </a:xfrm>
          <a:prstGeom prst="rect">
            <a:avLst/>
          </a:prstGeom>
          <a:ln w="34925">
            <a:solidFill>
              <a:srgbClr val="A6093D"/>
            </a:solidFill>
          </a:ln>
        </p:spPr>
      </p:pic>
      <p:pic>
        <p:nvPicPr>
          <p:cNvPr id="4" name="Picture 3" descr="markhill2016-mediu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12" y="1337688"/>
            <a:ext cx="1341003" cy="1354480"/>
          </a:xfrm>
          <a:prstGeom prst="rect">
            <a:avLst/>
          </a:prstGeom>
        </p:spPr>
      </p:pic>
      <p:pic>
        <p:nvPicPr>
          <p:cNvPr id="5" name="Picture 4" descr="Beth-headsho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158" y="5019804"/>
            <a:ext cx="1341003" cy="1354413"/>
          </a:xfrm>
          <a:prstGeom prst="rect">
            <a:avLst/>
          </a:prstGeom>
          <a:ln w="34925">
            <a:solidFill>
              <a:srgbClr val="A6093D"/>
            </a:solidFill>
          </a:ln>
        </p:spPr>
      </p:pic>
      <p:pic>
        <p:nvPicPr>
          <p:cNvPr id="8" name="Picture 7" descr="And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231" y="5019804"/>
            <a:ext cx="1354413" cy="1354413"/>
          </a:xfrm>
          <a:prstGeom prst="rect">
            <a:avLst/>
          </a:prstGeom>
          <a:ln w="34925">
            <a:solidFill>
              <a:srgbClr val="A6093D"/>
            </a:solidFill>
          </a:ln>
        </p:spPr>
      </p:pic>
      <p:pic>
        <p:nvPicPr>
          <p:cNvPr id="10" name="Picture 9" descr="nadya blis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212" y="3224697"/>
            <a:ext cx="1343949" cy="1343949"/>
          </a:xfrm>
          <a:prstGeom prst="rect">
            <a:avLst/>
          </a:prstGeom>
        </p:spPr>
      </p:pic>
      <p:pic>
        <p:nvPicPr>
          <p:cNvPr id="11" name="Picture 10" descr="loprestiheadsho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7184" y="3235104"/>
            <a:ext cx="1319616" cy="1319616"/>
          </a:xfrm>
          <a:prstGeom prst="rect">
            <a:avLst/>
          </a:prstGeom>
        </p:spPr>
      </p:pic>
      <p:pic>
        <p:nvPicPr>
          <p:cNvPr id="12" name="Picture 11" descr="Liz-Headsho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1981" y="1337688"/>
            <a:ext cx="1315029" cy="1354480"/>
          </a:xfrm>
          <a:prstGeom prst="rect">
            <a:avLst/>
          </a:prstGeom>
        </p:spPr>
      </p:pic>
      <p:sp>
        <p:nvSpPr>
          <p:cNvPr id="22" name="Rectangle 21"/>
          <p:cNvSpPr/>
          <p:nvPr/>
        </p:nvSpPr>
        <p:spPr>
          <a:xfrm>
            <a:off x="333211" y="1337688"/>
            <a:ext cx="1341003" cy="1354480"/>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33210" y="3235104"/>
            <a:ext cx="1341003" cy="1333542"/>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421982" y="1337688"/>
            <a:ext cx="1318817" cy="1365805"/>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378958" y="3224697"/>
            <a:ext cx="1304202" cy="1319616"/>
          </a:xfrm>
          <a:prstGeom prst="rect">
            <a:avLst/>
          </a:prstGeom>
          <a:solidFill>
            <a:srgbClr val="A6093D">
              <a:alpha val="0"/>
            </a:srgbClr>
          </a:solidFill>
          <a:ln w="28575" cmpd="sng">
            <a:solidFill>
              <a:srgbClr val="A609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18534</TotalTime>
  <Words>2957</Words>
  <Application>Microsoft Macintosh PowerPoint</Application>
  <PresentationFormat>On-screen Show (4:3)</PresentationFormat>
  <Paragraphs>664</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Computing Community Consortium (CCC) </vt:lpstr>
      <vt:lpstr>Talk Outline</vt:lpstr>
      <vt:lpstr>Computing Community Consortium</vt:lpstr>
      <vt:lpstr>CCC: Catalyzing I.T.’s Virtuous Cycle</vt:lpstr>
      <vt:lpstr>Talk Outline</vt:lpstr>
      <vt:lpstr>An Overview of the Computing Community Consortium</vt:lpstr>
      <vt:lpstr>Major Stakeholders</vt:lpstr>
      <vt:lpstr>Government Stakeholders </vt:lpstr>
      <vt:lpstr>The CCC Council – executive committee</vt:lpstr>
      <vt:lpstr>The CCC Council </vt:lpstr>
      <vt:lpstr>CRA Staff with CCC responsibilities</vt:lpstr>
      <vt:lpstr>Goals For CCC </vt:lpstr>
      <vt:lpstr>Desired Outcomes</vt:lpstr>
      <vt:lpstr>Talk Outline</vt:lpstr>
      <vt:lpstr>Activities</vt:lpstr>
      <vt:lpstr>Visioning: Processes</vt:lpstr>
      <vt:lpstr>VISIONING Activities</vt:lpstr>
      <vt:lpstr>PowerPoint Presentation</vt:lpstr>
      <vt:lpstr>Impact: architecture</vt:lpstr>
      <vt:lpstr>Impact: architecture</vt:lpstr>
      <vt:lpstr>impact: Health IT</vt:lpstr>
      <vt:lpstr>Impact: Aging in Place</vt:lpstr>
      <vt:lpstr>Blue Sky</vt:lpstr>
      <vt:lpstr>Methods of COMMUNICATING: current</vt:lpstr>
      <vt:lpstr>Nurturing next generation of leaders</vt:lpstr>
      <vt:lpstr>Industry – academic collaborations</vt:lpstr>
      <vt:lpstr>Talk Outline</vt:lpstr>
      <vt:lpstr>CCC working groups &amp; Task Forces </vt:lpstr>
      <vt:lpstr>Artificial intelligence roadmap working group</vt:lpstr>
      <vt:lpstr>Industry working group: Transportation / Autonomous Vehicles</vt:lpstr>
      <vt:lpstr>Cybersecurity and cybercrime  Task Force</vt:lpstr>
      <vt:lpstr>Health and human computer interaction task force </vt:lpstr>
      <vt:lpstr>Information Integrity and provenance task force</vt:lpstr>
      <vt:lpstr>Intelligent infrastructure  Task Force</vt:lpstr>
      <vt:lpstr>Fairness and accountability Task Force</vt:lpstr>
      <vt:lpstr>Systems and architecture Task Force</vt:lpstr>
      <vt:lpstr>CCC Visioning Workshop: Next Steps in Quantum Computing: Computer Science’s Role </vt:lpstr>
      <vt:lpstr>Takeaways</vt:lpstr>
      <vt:lpstr>How can you get involved?</vt:lpstr>
      <vt:lpstr>Computing Community Consortium</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Helen Wright</cp:lastModifiedBy>
  <cp:revision>323</cp:revision>
  <dcterms:created xsi:type="dcterms:W3CDTF">2014-06-10T18:23:13Z</dcterms:created>
  <dcterms:modified xsi:type="dcterms:W3CDTF">2018-11-29T18:33:11Z</dcterms:modified>
</cp:coreProperties>
</file>