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90" r:id="rId2"/>
    <p:sldId id="570" r:id="rId3"/>
    <p:sldId id="573" r:id="rId4"/>
    <p:sldId id="574" r:id="rId5"/>
    <p:sldId id="537" r:id="rId6"/>
    <p:sldId id="567" r:id="rId7"/>
    <p:sldId id="545" r:id="rId8"/>
    <p:sldId id="562" r:id="rId9"/>
    <p:sldId id="563" r:id="rId10"/>
    <p:sldId id="575" r:id="rId11"/>
    <p:sldId id="565" r:id="rId12"/>
    <p:sldId id="569" r:id="rId13"/>
    <p:sldId id="577" r:id="rId14"/>
    <p:sldId id="568" r:id="rId15"/>
    <p:sldId id="566" r:id="rId16"/>
    <p:sldId id="576" r:id="rId17"/>
    <p:sldId id="558" r:id="rId18"/>
    <p:sldId id="484" r:id="rId1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40">
          <p15:clr>
            <a:srgbClr val="A4A3A4"/>
          </p15:clr>
        </p15:guide>
        <p15:guide id="4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B258"/>
    <a:srgbClr val="DDAB59"/>
    <a:srgbClr val="D2A864"/>
    <a:srgbClr val="339933"/>
    <a:srgbClr val="00CC00"/>
    <a:srgbClr val="6B84A5"/>
    <a:srgbClr val="052653"/>
    <a:srgbClr val="A8CEF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7" autoAdjust="0"/>
    <p:restoredTop sz="69194" autoAdjust="0"/>
  </p:normalViewPr>
  <p:slideViewPr>
    <p:cSldViewPr snapToGrid="0">
      <p:cViewPr varScale="1">
        <p:scale>
          <a:sx n="56" d="100"/>
          <a:sy n="56" d="100"/>
        </p:scale>
        <p:origin x="1974" y="72"/>
      </p:cViewPr>
      <p:guideLst>
        <p:guide orient="horz" pos="2160"/>
        <p:guide pos="2880"/>
        <p:guide pos="24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114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21C725-DDA3-4FFF-8DAE-AF098D9DE682}" type="doc">
      <dgm:prSet loTypeId="urn:microsoft.com/office/officeart/2005/8/layout/venn1" loCatId="relationship" qsTypeId="urn:microsoft.com/office/officeart/2005/8/quickstyle/3d4" qsCatId="3D" csTypeId="urn:microsoft.com/office/officeart/2005/8/colors/colorful2" csCatId="colorful" phldr="1"/>
      <dgm:spPr/>
    </dgm:pt>
    <dgm:pt modelId="{C44719CA-FCD7-44E6-9F0C-7A5F4799E1AD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 Market Shaping</a:t>
          </a:r>
        </a:p>
      </dgm:t>
    </dgm:pt>
    <dgm:pt modelId="{7A06CF1C-24A1-4B65-B646-A6853F034508}" type="parTrans" cxnId="{3324DE98-1DCC-45A5-8580-8233EEFB6513}">
      <dgm:prSet/>
      <dgm:spPr/>
      <dgm:t>
        <a:bodyPr/>
        <a:lstStyle/>
        <a:p>
          <a:endParaRPr lang="en-US"/>
        </a:p>
      </dgm:t>
    </dgm:pt>
    <dgm:pt modelId="{C890168E-B37E-45B8-B612-C23DD79BDE9F}" type="sibTrans" cxnId="{3324DE98-1DCC-45A5-8580-8233EEFB6513}">
      <dgm:prSet/>
      <dgm:spPr/>
      <dgm:t>
        <a:bodyPr/>
        <a:lstStyle/>
        <a:p>
          <a:endParaRPr lang="en-US"/>
        </a:p>
      </dgm:t>
    </dgm:pt>
    <dgm:pt modelId="{CEBBC5E4-C4AA-4556-AF5E-97CB2BC3BDC1}">
      <dgm:prSet phldrT="[Text]"/>
      <dgm:spPr>
        <a:solidFill>
          <a:srgbClr val="FFFF00"/>
        </a:solidFill>
      </dgm:spPr>
      <dgm:t>
        <a:bodyPr/>
        <a:lstStyle/>
        <a:p>
          <a:r>
            <a:rPr lang="en-US" dirty="0" smtClean="0"/>
            <a:t> Science and Technology</a:t>
          </a:r>
          <a:endParaRPr lang="en-US" dirty="0"/>
        </a:p>
      </dgm:t>
    </dgm:pt>
    <dgm:pt modelId="{25B19733-E89E-4E2B-8EAD-FE70A0C92911}" type="parTrans" cxnId="{C844F914-0C58-4A34-9BC0-503E6D62FE67}">
      <dgm:prSet/>
      <dgm:spPr/>
      <dgm:t>
        <a:bodyPr/>
        <a:lstStyle/>
        <a:p>
          <a:endParaRPr lang="en-US"/>
        </a:p>
      </dgm:t>
    </dgm:pt>
    <dgm:pt modelId="{3CA00AB1-584C-45C9-9473-9DBC19DACB39}" type="sibTrans" cxnId="{C844F914-0C58-4A34-9BC0-503E6D62FE67}">
      <dgm:prSet/>
      <dgm:spPr/>
      <dgm:t>
        <a:bodyPr/>
        <a:lstStyle/>
        <a:p>
          <a:endParaRPr lang="en-US"/>
        </a:p>
      </dgm:t>
    </dgm:pt>
    <dgm:pt modelId="{D1F184B4-3AA5-4838-815B-0AFAB3B530EF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 Societal Challenges</a:t>
          </a:r>
          <a:endParaRPr lang="en-US" dirty="0"/>
        </a:p>
      </dgm:t>
    </dgm:pt>
    <dgm:pt modelId="{74BABCC7-B006-4FD3-9E8C-0A30A4722968}" type="sibTrans" cxnId="{CFA550DD-FC3A-4298-A5B2-6132C98ABCFF}">
      <dgm:prSet/>
      <dgm:spPr/>
      <dgm:t>
        <a:bodyPr/>
        <a:lstStyle/>
        <a:p>
          <a:endParaRPr lang="en-US"/>
        </a:p>
      </dgm:t>
    </dgm:pt>
    <dgm:pt modelId="{F7C9A2DE-F4AF-4130-B325-FBC7050AF0F1}" type="parTrans" cxnId="{CFA550DD-FC3A-4298-A5B2-6132C98ABCFF}">
      <dgm:prSet/>
      <dgm:spPr/>
      <dgm:t>
        <a:bodyPr/>
        <a:lstStyle/>
        <a:p>
          <a:endParaRPr lang="en-US"/>
        </a:p>
      </dgm:t>
    </dgm:pt>
    <dgm:pt modelId="{174B806C-00F2-4C54-977A-58FE54383102}" type="pres">
      <dgm:prSet presAssocID="{A221C725-DDA3-4FFF-8DAE-AF098D9DE682}" presName="compositeShape" presStyleCnt="0">
        <dgm:presLayoutVars>
          <dgm:chMax val="7"/>
          <dgm:dir/>
          <dgm:resizeHandles val="exact"/>
        </dgm:presLayoutVars>
      </dgm:prSet>
      <dgm:spPr/>
    </dgm:pt>
    <dgm:pt modelId="{35F3E289-3113-44AC-A04D-8FC4DE72A82B}" type="pres">
      <dgm:prSet presAssocID="{D1F184B4-3AA5-4838-815B-0AFAB3B530EF}" presName="circ1" presStyleLbl="vennNode1" presStyleIdx="0" presStyleCnt="3" custLinFactNeighborX="-507" custLinFactNeighborY="-56"/>
      <dgm:spPr/>
      <dgm:t>
        <a:bodyPr/>
        <a:lstStyle/>
        <a:p>
          <a:endParaRPr lang="en-US"/>
        </a:p>
      </dgm:t>
    </dgm:pt>
    <dgm:pt modelId="{F39AC183-268A-4377-8D83-E0FF1B73159D}" type="pres">
      <dgm:prSet presAssocID="{D1F184B4-3AA5-4838-815B-0AFAB3B530E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2CC14B-3FE1-4AEA-ACCD-C4AAC1C05D5F}" type="pres">
      <dgm:prSet presAssocID="{C44719CA-FCD7-44E6-9F0C-7A5F4799E1AD}" presName="circ2" presStyleLbl="vennNode1" presStyleIdx="1" presStyleCnt="3"/>
      <dgm:spPr/>
      <dgm:t>
        <a:bodyPr/>
        <a:lstStyle/>
        <a:p>
          <a:endParaRPr lang="en-US"/>
        </a:p>
      </dgm:t>
    </dgm:pt>
    <dgm:pt modelId="{D02A5F18-93B4-486A-8A5D-2E59BC10B045}" type="pres">
      <dgm:prSet presAssocID="{C44719CA-FCD7-44E6-9F0C-7A5F4799E1A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7912D6-0540-4AB2-8FA5-4414C312FE40}" type="pres">
      <dgm:prSet presAssocID="{CEBBC5E4-C4AA-4556-AF5E-97CB2BC3BDC1}" presName="circ3" presStyleLbl="vennNode1" presStyleIdx="2" presStyleCnt="3"/>
      <dgm:spPr/>
      <dgm:t>
        <a:bodyPr/>
        <a:lstStyle/>
        <a:p>
          <a:endParaRPr lang="en-US"/>
        </a:p>
      </dgm:t>
    </dgm:pt>
    <dgm:pt modelId="{F232E8AE-9042-4AFD-AAFD-AC084D65F4C7}" type="pres">
      <dgm:prSet presAssocID="{CEBBC5E4-C4AA-4556-AF5E-97CB2BC3BDC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844F914-0C58-4A34-9BC0-503E6D62FE67}" srcId="{A221C725-DDA3-4FFF-8DAE-AF098D9DE682}" destId="{CEBBC5E4-C4AA-4556-AF5E-97CB2BC3BDC1}" srcOrd="2" destOrd="0" parTransId="{25B19733-E89E-4E2B-8EAD-FE70A0C92911}" sibTransId="{3CA00AB1-584C-45C9-9473-9DBC19DACB39}"/>
    <dgm:cxn modelId="{FB5E0638-D364-4A06-B988-2907C6F85EE7}" type="presOf" srcId="{CEBBC5E4-C4AA-4556-AF5E-97CB2BC3BDC1}" destId="{467912D6-0540-4AB2-8FA5-4414C312FE40}" srcOrd="0" destOrd="0" presId="urn:microsoft.com/office/officeart/2005/8/layout/venn1"/>
    <dgm:cxn modelId="{3324DE98-1DCC-45A5-8580-8233EEFB6513}" srcId="{A221C725-DDA3-4FFF-8DAE-AF098D9DE682}" destId="{C44719CA-FCD7-44E6-9F0C-7A5F4799E1AD}" srcOrd="1" destOrd="0" parTransId="{7A06CF1C-24A1-4B65-B646-A6853F034508}" sibTransId="{C890168E-B37E-45B8-B612-C23DD79BDE9F}"/>
    <dgm:cxn modelId="{CFA550DD-FC3A-4298-A5B2-6132C98ABCFF}" srcId="{A221C725-DDA3-4FFF-8DAE-AF098D9DE682}" destId="{D1F184B4-3AA5-4838-815B-0AFAB3B530EF}" srcOrd="0" destOrd="0" parTransId="{F7C9A2DE-F4AF-4130-B325-FBC7050AF0F1}" sibTransId="{74BABCC7-B006-4FD3-9E8C-0A30A4722968}"/>
    <dgm:cxn modelId="{D6328C28-5600-4F1D-B4A7-65D3178D52C3}" type="presOf" srcId="{C44719CA-FCD7-44E6-9F0C-7A5F4799E1AD}" destId="{9C2CC14B-3FE1-4AEA-ACCD-C4AAC1C05D5F}" srcOrd="0" destOrd="0" presId="urn:microsoft.com/office/officeart/2005/8/layout/venn1"/>
    <dgm:cxn modelId="{D0611CB8-F215-45A7-ACB3-702151B651D1}" type="presOf" srcId="{C44719CA-FCD7-44E6-9F0C-7A5F4799E1AD}" destId="{D02A5F18-93B4-486A-8A5D-2E59BC10B045}" srcOrd="1" destOrd="0" presId="urn:microsoft.com/office/officeart/2005/8/layout/venn1"/>
    <dgm:cxn modelId="{CE13F591-753F-4B72-9CE6-A685F485CC7E}" type="presOf" srcId="{CEBBC5E4-C4AA-4556-AF5E-97CB2BC3BDC1}" destId="{F232E8AE-9042-4AFD-AAFD-AC084D65F4C7}" srcOrd="1" destOrd="0" presId="urn:microsoft.com/office/officeart/2005/8/layout/venn1"/>
    <dgm:cxn modelId="{61AC2F9F-5158-4B92-8F38-D450367BCA4D}" type="presOf" srcId="{A221C725-DDA3-4FFF-8DAE-AF098D9DE682}" destId="{174B806C-00F2-4C54-977A-58FE54383102}" srcOrd="0" destOrd="0" presId="urn:microsoft.com/office/officeart/2005/8/layout/venn1"/>
    <dgm:cxn modelId="{684B6676-9568-4629-A690-360C33D42115}" type="presOf" srcId="{D1F184B4-3AA5-4838-815B-0AFAB3B530EF}" destId="{F39AC183-268A-4377-8D83-E0FF1B73159D}" srcOrd="1" destOrd="0" presId="urn:microsoft.com/office/officeart/2005/8/layout/venn1"/>
    <dgm:cxn modelId="{9A840B50-916E-4ABA-BD8C-1342ECDD91E8}" type="presOf" srcId="{D1F184B4-3AA5-4838-815B-0AFAB3B530EF}" destId="{35F3E289-3113-44AC-A04D-8FC4DE72A82B}" srcOrd="0" destOrd="0" presId="urn:microsoft.com/office/officeart/2005/8/layout/venn1"/>
    <dgm:cxn modelId="{075E832A-2819-45DE-9C21-4BC3FE6EF56A}" type="presParOf" srcId="{174B806C-00F2-4C54-977A-58FE54383102}" destId="{35F3E289-3113-44AC-A04D-8FC4DE72A82B}" srcOrd="0" destOrd="0" presId="urn:microsoft.com/office/officeart/2005/8/layout/venn1"/>
    <dgm:cxn modelId="{4F0411FD-2D05-4AB6-BB08-361ACCDBAD82}" type="presParOf" srcId="{174B806C-00F2-4C54-977A-58FE54383102}" destId="{F39AC183-268A-4377-8D83-E0FF1B73159D}" srcOrd="1" destOrd="0" presId="urn:microsoft.com/office/officeart/2005/8/layout/venn1"/>
    <dgm:cxn modelId="{B625B25E-90C6-4BD4-A9B7-B0B1B10F4277}" type="presParOf" srcId="{174B806C-00F2-4C54-977A-58FE54383102}" destId="{9C2CC14B-3FE1-4AEA-ACCD-C4AAC1C05D5F}" srcOrd="2" destOrd="0" presId="urn:microsoft.com/office/officeart/2005/8/layout/venn1"/>
    <dgm:cxn modelId="{786DEC67-AFC6-488A-B779-A1C7A7F9A408}" type="presParOf" srcId="{174B806C-00F2-4C54-977A-58FE54383102}" destId="{D02A5F18-93B4-486A-8A5D-2E59BC10B045}" srcOrd="3" destOrd="0" presId="urn:microsoft.com/office/officeart/2005/8/layout/venn1"/>
    <dgm:cxn modelId="{3604640B-047C-4D5E-A7FE-C34412D58840}" type="presParOf" srcId="{174B806C-00F2-4C54-977A-58FE54383102}" destId="{467912D6-0540-4AB2-8FA5-4414C312FE40}" srcOrd="4" destOrd="0" presId="urn:microsoft.com/office/officeart/2005/8/layout/venn1"/>
    <dgm:cxn modelId="{A4004ED6-DBEF-4B7B-9649-6FD45C243AD0}" type="presParOf" srcId="{174B806C-00F2-4C54-977A-58FE54383102}" destId="{F232E8AE-9042-4AFD-AAFD-AC084D65F4C7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F3E289-3113-44AC-A04D-8FC4DE72A82B}">
      <dsp:nvSpPr>
        <dsp:cNvPr id="0" name=""/>
        <dsp:cNvSpPr/>
      </dsp:nvSpPr>
      <dsp:spPr>
        <a:xfrm>
          <a:off x="2016904" y="58169"/>
          <a:ext cx="2869238" cy="2869238"/>
        </a:xfrm>
        <a:prstGeom prst="ellipse">
          <a:avLst/>
        </a:prstGeom>
        <a:solidFill>
          <a:srgbClr val="FF00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 Societal Challenges</a:t>
          </a:r>
          <a:endParaRPr lang="en-US" sz="2800" kern="1200" dirty="0"/>
        </a:p>
      </dsp:txBody>
      <dsp:txXfrm>
        <a:off x="2399469" y="560285"/>
        <a:ext cx="2104108" cy="1291157"/>
      </dsp:txXfrm>
    </dsp:sp>
    <dsp:sp modelId="{9C2CC14B-3FE1-4AEA-ACCD-C4AAC1C05D5F}">
      <dsp:nvSpPr>
        <dsp:cNvPr id="0" name=""/>
        <dsp:cNvSpPr/>
      </dsp:nvSpPr>
      <dsp:spPr>
        <a:xfrm>
          <a:off x="3066768" y="1853049"/>
          <a:ext cx="2869238" cy="2869238"/>
        </a:xfrm>
        <a:prstGeom prst="ellipse">
          <a:avLst/>
        </a:prstGeom>
        <a:solidFill>
          <a:srgbClr val="00B05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 Market Shaping</a:t>
          </a:r>
        </a:p>
      </dsp:txBody>
      <dsp:txXfrm>
        <a:off x="3944276" y="2594269"/>
        <a:ext cx="1721543" cy="1578081"/>
      </dsp:txXfrm>
    </dsp:sp>
    <dsp:sp modelId="{467912D6-0540-4AB2-8FA5-4414C312FE40}">
      <dsp:nvSpPr>
        <dsp:cNvPr id="0" name=""/>
        <dsp:cNvSpPr/>
      </dsp:nvSpPr>
      <dsp:spPr>
        <a:xfrm>
          <a:off x="996134" y="1853049"/>
          <a:ext cx="2869238" cy="2869238"/>
        </a:xfrm>
        <a:prstGeom prst="ellipse">
          <a:avLst/>
        </a:prstGeom>
        <a:solidFill>
          <a:srgbClr val="FFFF00"/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 Science and Technology</a:t>
          </a:r>
          <a:endParaRPr lang="en-US" sz="2800" kern="1200" dirty="0"/>
        </a:p>
      </dsp:txBody>
      <dsp:txXfrm>
        <a:off x="1266321" y="2594269"/>
        <a:ext cx="1721543" cy="15780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7" tIns="45999" rIns="91997" bIns="4599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030" y="1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7" tIns="45999" rIns="91997" bIns="4599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020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7" tIns="45999" rIns="91997" bIns="4599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030" y="8829020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997" tIns="45999" rIns="91997" bIns="4599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85A03D2-D7E5-4036-A450-01A5F6F76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677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66" tIns="46983" rIns="93966" bIns="46983" numCol="1" anchor="t" anchorCtr="0" compatLnSpc="1">
            <a:prstTxWarp prst="textNoShape">
              <a:avLst/>
            </a:prstTxWarp>
          </a:bodyPr>
          <a:lstStyle>
            <a:lvl1pPr defTabSz="939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030" y="1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66" tIns="46983" rIns="93966" bIns="46983" numCol="1" anchor="t" anchorCtr="0" compatLnSpc="1">
            <a:prstTxWarp prst="textNoShape">
              <a:avLst/>
            </a:prstTxWarp>
          </a:bodyPr>
          <a:lstStyle>
            <a:lvl1pPr algn="r" defTabSz="939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112"/>
            <a:ext cx="5608320" cy="418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66" tIns="46983" rIns="93966" bIns="469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020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66" tIns="46983" rIns="93966" bIns="46983" numCol="1" anchor="b" anchorCtr="0" compatLnSpc="1">
            <a:prstTxWarp prst="textNoShape">
              <a:avLst/>
            </a:prstTxWarp>
          </a:bodyPr>
          <a:lstStyle>
            <a:lvl1pPr defTabSz="93913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030" y="8829020"/>
            <a:ext cx="3036778" cy="465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66" tIns="46983" rIns="93966" bIns="46983" numCol="1" anchor="b" anchorCtr="0" compatLnSpc="1">
            <a:prstTxWarp prst="textNoShape">
              <a:avLst/>
            </a:prstTxWarp>
          </a:bodyPr>
          <a:lstStyle>
            <a:lvl1pPr algn="r" defTabSz="939138">
              <a:defRPr sz="1200"/>
            </a:lvl1pPr>
          </a:lstStyle>
          <a:p>
            <a:pPr>
              <a:defRPr/>
            </a:pPr>
            <a:fld id="{BF07CD79-EF6D-47B8-995E-E5FADD6911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306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7CD79-EF6D-47B8-995E-E5FADD69112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45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07CD79-EF6D-47B8-995E-E5FADD69112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14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274638"/>
            <a:ext cx="21145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912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titl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itle Placeholder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mtClean="0"/>
            </a:lvl1pPr>
          </a:lstStyle>
          <a:p>
            <a:r>
              <a:rPr lang="en-US" smtClean="0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-6350"/>
            <a:ext cx="9156700" cy="68707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5750" y="196850"/>
            <a:ext cx="82296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360488"/>
            <a:ext cx="8229600" cy="429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1" r:id="rId1"/>
    <p:sldLayoutId id="2147484092" r:id="rId2"/>
    <p:sldLayoutId id="2147484093" r:id="rId3"/>
    <p:sldLayoutId id="2147484094" r:id="rId4"/>
    <p:sldLayoutId id="2147484095" r:id="rId5"/>
    <p:sldLayoutId id="2147484096" r:id="rId6"/>
    <p:sldLayoutId id="2147484097" r:id="rId7"/>
    <p:sldLayoutId id="2147484098" r:id="rId8"/>
    <p:sldLayoutId id="2147484099" r:id="rId9"/>
    <p:sldLayoutId id="2147484100" r:id="rId10"/>
    <p:sldLayoutId id="2147484101" r:id="rId11"/>
    <p:sldLayoutId id="214748410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Georgia" pitchFamily="18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Franklin Gothic Medium" pitchFamily="34" charset="0"/>
        </a:defRPr>
      </a:lvl9pPr>
    </p:titleStyle>
    <p:bodyStyle>
      <a:lvl1pPr marL="1714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Georgia" pitchFamily="18" charset="0"/>
          <a:ea typeface="+mn-ea"/>
          <a:cs typeface="+mn-cs"/>
        </a:defRPr>
      </a:lvl1pPr>
      <a:lvl2pPr marL="460375" indent="-1746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Georgia" pitchFamily="18" charset="0"/>
        </a:defRPr>
      </a:lvl2pPr>
      <a:lvl3pPr marL="742950" indent="-168275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bg1"/>
          </a:solidFill>
          <a:latin typeface="Georgia" pitchFamily="18" charset="0"/>
        </a:defRPr>
      </a:lvl3pPr>
      <a:lvl4pPr marL="1031875" indent="-174625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bg1"/>
          </a:solidFill>
          <a:latin typeface="Georgia" pitchFamily="18" charset="0"/>
        </a:defRPr>
      </a:lvl4pPr>
      <a:lvl5pPr marL="1312863" indent="-166688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bg1"/>
          </a:solidFill>
          <a:latin typeface="Georgia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ctrTitle"/>
          </p:nvPr>
        </p:nvSpPr>
        <p:spPr>
          <a:xfrm>
            <a:off x="428625" y="2764376"/>
            <a:ext cx="8286750" cy="1041400"/>
          </a:xfrm>
          <a:noFill/>
        </p:spPr>
        <p:txBody>
          <a:bodyPr anchor="t"/>
          <a:lstStyle/>
          <a:p>
            <a:pPr algn="ctr">
              <a:lnSpc>
                <a:spcPct val="95000"/>
              </a:lnSpc>
              <a:spcBef>
                <a:spcPct val="35000"/>
              </a:spcBef>
            </a:pPr>
            <a:r>
              <a:rPr lang="en-US" sz="3600" dirty="0" smtClean="0"/>
              <a:t>Creating Markets to Address </a:t>
            </a:r>
            <a:br>
              <a:rPr lang="en-US" sz="3600" dirty="0" smtClean="0"/>
            </a:br>
            <a:r>
              <a:rPr lang="en-US" sz="3600" dirty="0" smtClean="0"/>
              <a:t>Societal Challenges</a:t>
            </a:r>
            <a:endParaRPr lang="en-US" sz="3600" dirty="0"/>
          </a:p>
        </p:txBody>
      </p:sp>
      <p:pic>
        <p:nvPicPr>
          <p:cNvPr id="3077" name="Picture 1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760413" y="4581525"/>
            <a:ext cx="7623175" cy="13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4"/>
          <p:cNvSpPr txBox="1">
            <a:spLocks/>
          </p:cNvSpPr>
          <p:nvPr/>
        </p:nvSpPr>
        <p:spPr bwMode="auto">
          <a:xfrm>
            <a:off x="625849" y="4808451"/>
            <a:ext cx="7757739" cy="104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smtClean="0">
                <a:solidFill>
                  <a:schemeClr val="bg1"/>
                </a:solidFill>
                <a:latin typeface="Georgia" pitchFamily="18" charset="0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Georgia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Georgia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Georgia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bg1"/>
                </a:solidFill>
                <a:latin typeface="Georgia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rgbClr val="000066"/>
                </a:solidFill>
                <a:latin typeface="Franklin Gothic Medium" pitchFamily="34" charset="0"/>
              </a:defRPr>
            </a:lvl9pPr>
          </a:lstStyle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US" sz="1600" b="1" dirty="0" smtClean="0"/>
              <a:t>Thomas Kalil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US" sz="1600" dirty="0" smtClean="0"/>
              <a:t>Deputy Director, Technology  and Innovation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US" sz="1600" dirty="0" smtClean="0"/>
              <a:t>Office of Science and Technology Policy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US" sz="1600" dirty="0" smtClean="0"/>
              <a:t>Executive Office of the President</a:t>
            </a:r>
          </a:p>
          <a:p>
            <a:pPr>
              <a:lnSpc>
                <a:spcPct val="95000"/>
              </a:lnSpc>
              <a:spcBef>
                <a:spcPct val="35000"/>
              </a:spcBef>
            </a:pPr>
            <a:r>
              <a:rPr lang="en-US" sz="1600" dirty="0" smtClean="0"/>
              <a:t>October </a:t>
            </a:r>
            <a:r>
              <a:rPr lang="en-US" sz="1600" dirty="0" smtClean="0"/>
              <a:t>28, 2015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Contribution of S&amp;T-enabled </a:t>
            </a:r>
            <a:r>
              <a:rPr lang="en-US" sz="2800" b="1" dirty="0" smtClean="0"/>
              <a:t>solutions (3)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Use of AI to model interaction between expert and </a:t>
            </a:r>
            <a:r>
              <a:rPr lang="en-US" sz="2800" dirty="0" smtClean="0"/>
              <a:t>novice (e.g. digital tutors)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Use of simulation to enable learning by doing</a:t>
            </a:r>
          </a:p>
          <a:p>
            <a:endParaRPr lang="en-US" sz="2800" dirty="0"/>
          </a:p>
          <a:p>
            <a:r>
              <a:rPr lang="en-US" sz="2800" dirty="0"/>
              <a:t>Embedded assessment </a:t>
            </a:r>
            <a:r>
              <a:rPr lang="en-US" sz="2800" dirty="0" smtClean="0"/>
              <a:t>and evidence-centered design so that completion of a simulation is </a:t>
            </a:r>
            <a:r>
              <a:rPr lang="en-US" sz="2800" dirty="0"/>
              <a:t>strong evidence of </a:t>
            </a:r>
            <a:r>
              <a:rPr lang="en-US" sz="2800" dirty="0" smtClean="0"/>
              <a:t>on-the-job performance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69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Example – adult literacy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Barbara Bush Foundation Adult Literacy X Prize</a:t>
            </a:r>
          </a:p>
          <a:p>
            <a:endParaRPr lang="en-US" dirty="0"/>
          </a:p>
          <a:p>
            <a:r>
              <a:rPr lang="en-US" dirty="0" smtClean="0"/>
              <a:t>$7 million in prizes</a:t>
            </a:r>
          </a:p>
          <a:p>
            <a:endParaRPr lang="en-US" dirty="0"/>
          </a:p>
          <a:p>
            <a:r>
              <a:rPr lang="en-US" dirty="0" smtClean="0"/>
              <a:t>Teams must develop a mobile literacy application that significantly improves literacy for adults reading at/below 3</a:t>
            </a:r>
            <a:r>
              <a:rPr lang="en-US" baseline="30000" dirty="0" smtClean="0"/>
              <a:t>rd</a:t>
            </a:r>
            <a:r>
              <a:rPr lang="en-US" dirty="0" smtClean="0"/>
              <a:t> grade level within 12 month period</a:t>
            </a:r>
          </a:p>
          <a:p>
            <a:endParaRPr lang="en-US" dirty="0"/>
          </a:p>
          <a:p>
            <a:r>
              <a:rPr lang="en-US" dirty="0" smtClean="0"/>
              <a:t>Cities Competition to encourage broad adoption of effective solutions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2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Future success story (1)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of foundations agree to provide “milestone payments” or AMC for educational software </a:t>
            </a:r>
          </a:p>
          <a:p>
            <a:endParaRPr lang="en-US" dirty="0"/>
          </a:p>
          <a:p>
            <a:r>
              <a:rPr lang="en-US" dirty="0" smtClean="0"/>
              <a:t>Software must significantly increase performance of low-income students in some subject (e.g. early fractions or 8</a:t>
            </a:r>
            <a:r>
              <a:rPr lang="en-US" baseline="30000" dirty="0" smtClean="0"/>
              <a:t>th</a:t>
            </a:r>
            <a:r>
              <a:rPr lang="en-US" dirty="0" smtClean="0"/>
              <a:t> grade math)</a:t>
            </a:r>
          </a:p>
          <a:p>
            <a:endParaRPr lang="en-US" dirty="0"/>
          </a:p>
          <a:p>
            <a:r>
              <a:rPr lang="en-US" dirty="0" smtClean="0"/>
              <a:t>Software must ultimately be rigorously evaluated in a realistic setting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07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Future success story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Coalition of employers sponsor development of </a:t>
            </a:r>
          </a:p>
          <a:p>
            <a:endParaRPr lang="en-US" dirty="0"/>
          </a:p>
          <a:p>
            <a:pPr lvl="1">
              <a:buFontTx/>
              <a:buChar char="-"/>
            </a:pPr>
            <a:r>
              <a:rPr lang="en-US" sz="2400" dirty="0" smtClean="0"/>
              <a:t>Free, authentic, online assessment that is competency-based and predictive of on-the-job performance</a:t>
            </a:r>
          </a:p>
          <a:p>
            <a:pPr lvl="1">
              <a:buFontTx/>
              <a:buChar char="-"/>
            </a:pPr>
            <a:endParaRPr lang="en-US" sz="2400" dirty="0"/>
          </a:p>
          <a:p>
            <a:pPr lvl="1">
              <a:buFontTx/>
              <a:buChar char="-"/>
            </a:pPr>
            <a:r>
              <a:rPr lang="en-US" sz="2400" dirty="0" smtClean="0"/>
              <a:t>Resources to help people “level up”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This helps people without a college degree get a higher wage job that might previously required a BA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1546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Possible limitations of this approach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valid assessments for measuring progress</a:t>
            </a:r>
          </a:p>
          <a:p>
            <a:endParaRPr lang="en-US" dirty="0"/>
          </a:p>
          <a:p>
            <a:r>
              <a:rPr lang="en-US" dirty="0" smtClean="0"/>
              <a:t>Many interventions require persistence on part of users </a:t>
            </a:r>
          </a:p>
          <a:p>
            <a:endParaRPr lang="en-US" dirty="0"/>
          </a:p>
          <a:p>
            <a:r>
              <a:rPr lang="en-US" dirty="0" smtClean="0"/>
              <a:t>Interventions may require “blended” approach – e.g. combination of online learning, peer groups, and support services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Ultimate outcomes only partially under control of the developer of innovation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078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Possible next steps (1)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Support the formation of multidisciplinary, multi-sector working groups to design market shaping approaches:</a:t>
            </a:r>
          </a:p>
          <a:p>
            <a:pPr marL="0" indent="0">
              <a:buNone/>
            </a:pPr>
            <a:endParaRPr lang="en-US" sz="2800" dirty="0" smtClean="0"/>
          </a:p>
          <a:p>
            <a:pPr lvl="1"/>
            <a:r>
              <a:rPr lang="en-US" sz="2400" dirty="0" smtClean="0"/>
              <a:t>What’s the problem?</a:t>
            </a:r>
          </a:p>
          <a:p>
            <a:pPr lvl="1"/>
            <a:r>
              <a:rPr lang="en-US" sz="2400" dirty="0" smtClean="0"/>
              <a:t>Can S&amp;T make a significant contribution?</a:t>
            </a:r>
          </a:p>
          <a:p>
            <a:pPr lvl="1"/>
            <a:r>
              <a:rPr lang="en-US" sz="2400" dirty="0" smtClean="0"/>
              <a:t>What market-shaping approaches would accelerate development, evaluation and adoption of a high-impact solution?</a:t>
            </a:r>
          </a:p>
          <a:p>
            <a:pPr lvl="1"/>
            <a:r>
              <a:rPr lang="en-US" sz="2400" dirty="0" smtClean="0"/>
              <a:t>What support is needed?</a:t>
            </a:r>
          </a:p>
        </p:txBody>
      </p:sp>
    </p:spTree>
    <p:extLst>
      <p:ext uri="{BB962C8B-B14F-4D97-AF65-F5344CB8AC3E}">
        <p14:creationId xmlns:p14="http://schemas.microsoft.com/office/powerpoint/2010/main" val="2981327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Possible next </a:t>
            </a:r>
            <a:r>
              <a:rPr lang="en-US" b="1" dirty="0" smtClean="0"/>
              <a:t>steps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 capacity of public sector to use “market shaping” approaches, make financial commitments contingent on success</a:t>
            </a:r>
          </a:p>
          <a:p>
            <a:endParaRPr lang="en-US" dirty="0"/>
          </a:p>
          <a:p>
            <a:r>
              <a:rPr lang="en-US" dirty="0" smtClean="0"/>
              <a:t>Create “centers of excellence” that can provide technical assistance to stakeholders seeking to experiment with these approaches (e.g. Social Impact Bond Technical Assistance Lab)</a:t>
            </a:r>
          </a:p>
          <a:p>
            <a:endParaRPr lang="en-US" dirty="0"/>
          </a:p>
          <a:p>
            <a:r>
              <a:rPr lang="en-US" dirty="0" smtClean="0"/>
              <a:t>White paper competition to generate ideas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354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Possible next steps (3)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of comparative effectiveness research to determine societal “willingness to pay,” prospective benefit: cost ratio</a:t>
            </a:r>
          </a:p>
          <a:p>
            <a:endParaRPr lang="en-US" dirty="0"/>
          </a:p>
          <a:p>
            <a:r>
              <a:rPr lang="en-US" dirty="0" smtClean="0"/>
              <a:t>Explore portfolio of approaches (e.g. combining market shaping and impact investing)</a:t>
            </a:r>
          </a:p>
          <a:p>
            <a:endParaRPr lang="en-US" dirty="0"/>
          </a:p>
          <a:p>
            <a:r>
              <a:rPr lang="en-US" dirty="0" smtClean="0"/>
              <a:t>Companies “sponsor” the development of an innovation in the same way that they sponsor sporting events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84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933944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rgbClr val="DDAB59"/>
                </a:solidFill>
              </a:rPr>
              <a:t/>
            </a:r>
            <a:br>
              <a:rPr lang="en-US" sz="4000" dirty="0" smtClean="0">
                <a:solidFill>
                  <a:srgbClr val="DDAB59"/>
                </a:solidFill>
              </a:rPr>
            </a:br>
            <a:r>
              <a:rPr lang="en-US" sz="4000" dirty="0">
                <a:solidFill>
                  <a:srgbClr val="DDAB59"/>
                </a:solidFill>
              </a:rPr>
              <a:t/>
            </a:r>
            <a:br>
              <a:rPr lang="en-US" sz="4000" dirty="0">
                <a:solidFill>
                  <a:srgbClr val="DDAB59"/>
                </a:solidFill>
              </a:rPr>
            </a:br>
            <a:r>
              <a:rPr lang="en-US" sz="4000" dirty="0" smtClean="0">
                <a:solidFill>
                  <a:srgbClr val="DDAB59"/>
                </a:solidFill>
              </a:rPr>
              <a:t/>
            </a:r>
            <a:br>
              <a:rPr lang="en-US" sz="4000" dirty="0" smtClean="0">
                <a:solidFill>
                  <a:srgbClr val="DDAB59"/>
                </a:solidFill>
              </a:rPr>
            </a:br>
            <a:r>
              <a:rPr lang="en-US" sz="4000" dirty="0">
                <a:solidFill>
                  <a:srgbClr val="DDAB59"/>
                </a:solidFill>
              </a:rPr>
              <a:t/>
            </a:r>
            <a:br>
              <a:rPr lang="en-US" sz="4000" dirty="0">
                <a:solidFill>
                  <a:srgbClr val="DDAB59"/>
                </a:solidFill>
              </a:rPr>
            </a:br>
            <a:r>
              <a:rPr lang="en-US" sz="4000" dirty="0" smtClean="0">
                <a:solidFill>
                  <a:srgbClr val="DDAB59"/>
                </a:solidFill>
              </a:rPr>
              <a:t>Thank You</a:t>
            </a:r>
            <a:br>
              <a:rPr lang="en-US" sz="4000" dirty="0" smtClean="0">
                <a:solidFill>
                  <a:srgbClr val="DDAB59"/>
                </a:solidFill>
              </a:rPr>
            </a:br>
            <a:r>
              <a:rPr lang="en-US" sz="4000" dirty="0" smtClean="0">
                <a:solidFill>
                  <a:srgbClr val="DDAB59"/>
                </a:solidFill>
              </a:rPr>
              <a:t/>
            </a:r>
            <a:br>
              <a:rPr lang="en-US" sz="4000" dirty="0" smtClean="0">
                <a:solidFill>
                  <a:srgbClr val="DDAB59"/>
                </a:solidFill>
              </a:rPr>
            </a:br>
            <a:r>
              <a:rPr lang="en-US" sz="4000" dirty="0" smtClean="0"/>
              <a:t>tkalil@ostp.eop.gov</a:t>
            </a:r>
            <a:r>
              <a:rPr lang="en-US" sz="4000" dirty="0">
                <a:solidFill>
                  <a:srgbClr val="DDAB59"/>
                </a:solidFill>
              </a:rPr>
              <a:t/>
            </a:r>
            <a:br>
              <a:rPr lang="en-US" sz="4000" dirty="0">
                <a:solidFill>
                  <a:srgbClr val="DDAB59"/>
                </a:solidFill>
              </a:rPr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138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68916425"/>
              </p:ext>
            </p:extLst>
          </p:nvPr>
        </p:nvGraphicFramePr>
        <p:xfrm>
          <a:off x="1062681" y="630195"/>
          <a:ext cx="6932141" cy="4782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34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Premises (1)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Science, technology and innovation unlikely to </a:t>
            </a:r>
            <a:r>
              <a:rPr lang="en-US" u="sng" dirty="0" smtClean="0"/>
              <a:t>solve </a:t>
            </a:r>
            <a:r>
              <a:rPr lang="en-US" dirty="0" smtClean="0"/>
              <a:t>societal problems but it may be able to make a </a:t>
            </a:r>
            <a:r>
              <a:rPr lang="en-US" u="sng" dirty="0" smtClean="0"/>
              <a:t>contribution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We may be under-utilizing S&amp;T as an approach to address societal challenges because: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Market may be under-investing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A number of relevant </a:t>
            </a:r>
            <a:r>
              <a:rPr lang="en-US" sz="2400" dirty="0"/>
              <a:t>government</a:t>
            </a:r>
            <a:r>
              <a:rPr lang="en-US" sz="2400" dirty="0" smtClean="0"/>
              <a:t> agencies have modest capacity to use S&amp;T to advance their mission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9134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Premises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“Market shaping” approaches may accelerate the definition, development, evaluation and adoption of innovations to address societal challenges</a:t>
            </a:r>
          </a:p>
          <a:p>
            <a:endParaRPr lang="en-US" dirty="0"/>
          </a:p>
          <a:p>
            <a:r>
              <a:rPr lang="en-US" dirty="0" smtClean="0"/>
              <a:t>Government currently has many mechanisms to make financial commitments contingent on </a:t>
            </a:r>
            <a:r>
              <a:rPr lang="en-US" u="sng" dirty="0" smtClean="0"/>
              <a:t>failure</a:t>
            </a:r>
            <a:r>
              <a:rPr lang="en-US" dirty="0" smtClean="0"/>
              <a:t> (loan guarantees) – governments should have more ways to make commitments that are contingent on </a:t>
            </a:r>
            <a:r>
              <a:rPr lang="en-US" u="sng" dirty="0" smtClean="0"/>
              <a:t>success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536164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Examples of societal challenges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age of 3, children from low-income families have heard 30 million fewer words than their more affluent peers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Only 20 percent of low-income student are proficient in 8</a:t>
            </a:r>
            <a:r>
              <a:rPr lang="en-US" baseline="30000" dirty="0" smtClean="0"/>
              <a:t>th</a:t>
            </a:r>
            <a:r>
              <a:rPr lang="en-US" dirty="0" smtClean="0"/>
              <a:t> grade math</a:t>
            </a:r>
          </a:p>
          <a:p>
            <a:endParaRPr lang="en-US" dirty="0"/>
          </a:p>
          <a:p>
            <a:r>
              <a:rPr lang="en-US" dirty="0" smtClean="0"/>
              <a:t>More than 36 million American adults are reading at the 3</a:t>
            </a:r>
            <a:r>
              <a:rPr lang="en-US" baseline="30000" dirty="0" smtClean="0"/>
              <a:t>rd</a:t>
            </a:r>
            <a:r>
              <a:rPr lang="en-US" dirty="0" smtClean="0"/>
              <a:t> grade level or below</a:t>
            </a:r>
          </a:p>
          <a:p>
            <a:endParaRPr lang="en-US" dirty="0"/>
          </a:p>
          <a:p>
            <a:r>
              <a:rPr lang="en-US" dirty="0" smtClean="0"/>
              <a:t>Real wages for non-college educated workers have been stagnant since late 1970s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53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Market shaping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Firms will not invest in innovations with high social returns and low private returns</a:t>
            </a:r>
          </a:p>
          <a:p>
            <a:endParaRPr lang="en-US" dirty="0"/>
          </a:p>
          <a:p>
            <a:r>
              <a:rPr lang="en-US" dirty="0" smtClean="0"/>
              <a:t>Example:  </a:t>
            </a:r>
            <a:r>
              <a:rPr lang="en-US" dirty="0" err="1" smtClean="0"/>
              <a:t>pharma</a:t>
            </a:r>
            <a:r>
              <a:rPr lang="en-US" dirty="0" smtClean="0"/>
              <a:t> companies will underinvest in vaccines for people earning less than $2/day</a:t>
            </a:r>
          </a:p>
          <a:p>
            <a:endParaRPr lang="en-US" dirty="0"/>
          </a:p>
          <a:p>
            <a:r>
              <a:rPr lang="en-US" dirty="0" smtClean="0"/>
              <a:t>Global health community is using “market shaping” to encourage firms to develop health solutions</a:t>
            </a:r>
          </a:p>
          <a:p>
            <a:endParaRPr lang="en-US" dirty="0"/>
          </a:p>
          <a:p>
            <a:r>
              <a:rPr lang="en-US" dirty="0" smtClean="0"/>
              <a:t>Emphasis is on paying for outcomes as opposed to inputs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503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Market shaping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Incentive </a:t>
            </a:r>
            <a:r>
              <a:rPr lang="en-US" dirty="0"/>
              <a:t>p</a:t>
            </a:r>
            <a:r>
              <a:rPr lang="en-US" dirty="0" smtClean="0"/>
              <a:t>rizes</a:t>
            </a:r>
          </a:p>
          <a:p>
            <a:endParaRPr lang="en-US" dirty="0"/>
          </a:p>
          <a:p>
            <a:r>
              <a:rPr lang="en-US" dirty="0" smtClean="0"/>
              <a:t>Milestone payments</a:t>
            </a:r>
          </a:p>
          <a:p>
            <a:endParaRPr lang="en-US" dirty="0"/>
          </a:p>
          <a:p>
            <a:r>
              <a:rPr lang="en-US" dirty="0" smtClean="0"/>
              <a:t>Pooled procurement</a:t>
            </a:r>
          </a:p>
          <a:p>
            <a:endParaRPr lang="en-US" dirty="0"/>
          </a:p>
          <a:p>
            <a:r>
              <a:rPr lang="en-US" dirty="0" smtClean="0"/>
              <a:t>Advance Market Commitments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[Source:  USAID:  Healthy Markets for Global Health.]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82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 smtClean="0"/>
              <a:t>Contribution of S&amp;T-enabled solutions (1)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High fixed cost, low marginal cost as opposed to costs that increases as  a function of number of people served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 smtClean="0"/>
              <a:t>New insights about how people learn, acquire skills, make decisions from learning science, behavioral economics, etc.</a:t>
            </a:r>
          </a:p>
          <a:p>
            <a:endParaRPr lang="en-US" sz="2800" dirty="0"/>
          </a:p>
          <a:p>
            <a:r>
              <a:rPr lang="en-US" sz="2800" dirty="0" smtClean="0"/>
              <a:t>Anytime, anywhere access to IT-enabled services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23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/>
              <a:t>Contribution of S&amp;T-enabled </a:t>
            </a:r>
            <a:r>
              <a:rPr lang="en-US" sz="2800" b="1" dirty="0" smtClean="0"/>
              <a:t>solutions (2)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Potential for continuous </a:t>
            </a:r>
            <a:r>
              <a:rPr lang="en-US" sz="2800" dirty="0"/>
              <a:t>improvement through low-cost Internet-scale experimentation (A/B testing) </a:t>
            </a:r>
            <a:r>
              <a:rPr lang="en-US" sz="2800" dirty="0" smtClean="0"/>
              <a:t>data science, machine learning, etc.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dirty="0" smtClean="0"/>
              <a:t>Personalization to needs, interests, skill levels</a:t>
            </a:r>
          </a:p>
          <a:p>
            <a:endParaRPr lang="en-US" sz="2800" dirty="0"/>
          </a:p>
          <a:p>
            <a:r>
              <a:rPr lang="en-US" sz="2800" dirty="0" smtClean="0"/>
              <a:t>Use of games to create engaging experience, keep people at “Goldilocks” level of difficulty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62724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Franklin Gothic Medium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22366</TotalTime>
  <Words>822</Words>
  <Application>Microsoft Office PowerPoint</Application>
  <PresentationFormat>On-screen Show (4:3)</PresentationFormat>
  <Paragraphs>129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Franklin Gothic Medium</vt:lpstr>
      <vt:lpstr>Georgia</vt:lpstr>
      <vt:lpstr>Default Design</vt:lpstr>
      <vt:lpstr>Creating Markets to Address  Societal Challenges</vt:lpstr>
      <vt:lpstr>PowerPoint Presentation</vt:lpstr>
      <vt:lpstr>Premises (1)</vt:lpstr>
      <vt:lpstr>Premises (2)</vt:lpstr>
      <vt:lpstr>Examples of societal challenges</vt:lpstr>
      <vt:lpstr>Market shaping </vt:lpstr>
      <vt:lpstr>Market shaping (2)</vt:lpstr>
      <vt:lpstr>Contribution of S&amp;T-enabled solutions (1)</vt:lpstr>
      <vt:lpstr>Contribution of S&amp;T-enabled solutions (2)</vt:lpstr>
      <vt:lpstr>Contribution of S&amp;T-enabled solutions (3)</vt:lpstr>
      <vt:lpstr>Example – adult literacy</vt:lpstr>
      <vt:lpstr>Future success story (1)</vt:lpstr>
      <vt:lpstr>Future success story (2)</vt:lpstr>
      <vt:lpstr>Possible limitations of this approach</vt:lpstr>
      <vt:lpstr>Possible next steps (1)</vt:lpstr>
      <vt:lpstr>Possible next steps (2)</vt:lpstr>
      <vt:lpstr>Possible next steps (3)</vt:lpstr>
      <vt:lpstr>    Thank You  tkalil@ostp.eop.gov </vt:lpstr>
    </vt:vector>
  </TitlesOfParts>
  <Company>EOP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 for America</dc:title>
  <dc:creator>Chopra_A</dc:creator>
  <cp:lastModifiedBy>Kalil, Thomas A.</cp:lastModifiedBy>
  <cp:revision>981</cp:revision>
  <cp:lastPrinted>2013-02-13T18:56:02Z</cp:lastPrinted>
  <dcterms:created xsi:type="dcterms:W3CDTF">2011-03-16T20:35:44Z</dcterms:created>
  <dcterms:modified xsi:type="dcterms:W3CDTF">2015-10-26T17:56:24Z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