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9" r:id="rId2"/>
    <p:sldId id="330" r:id="rId3"/>
    <p:sldId id="391" r:id="rId4"/>
    <p:sldId id="380" r:id="rId5"/>
    <p:sldId id="381" r:id="rId6"/>
    <p:sldId id="382" r:id="rId7"/>
    <p:sldId id="384" r:id="rId8"/>
    <p:sldId id="385" r:id="rId9"/>
    <p:sldId id="387" r:id="rId10"/>
    <p:sldId id="416" r:id="rId11"/>
    <p:sldId id="417" r:id="rId12"/>
    <p:sldId id="418" r:id="rId13"/>
    <p:sldId id="263" r:id="rId14"/>
    <p:sldId id="264" r:id="rId15"/>
    <p:sldId id="392" r:id="rId16"/>
    <p:sldId id="393" r:id="rId17"/>
    <p:sldId id="394" r:id="rId18"/>
    <p:sldId id="419" r:id="rId19"/>
    <p:sldId id="420" r:id="rId20"/>
    <p:sldId id="397" r:id="rId21"/>
    <p:sldId id="398" r:id="rId22"/>
    <p:sldId id="399" r:id="rId23"/>
    <p:sldId id="265" r:id="rId24"/>
    <p:sldId id="266" r:id="rId25"/>
    <p:sldId id="267" r:id="rId26"/>
    <p:sldId id="268" r:id="rId27"/>
    <p:sldId id="269" r:id="rId28"/>
    <p:sldId id="401" r:id="rId29"/>
    <p:sldId id="337" r:id="rId30"/>
    <p:sldId id="379" r:id="rId31"/>
    <p:sldId id="415" r:id="rId32"/>
    <p:sldId id="402" r:id="rId33"/>
    <p:sldId id="411" r:id="rId34"/>
    <p:sldId id="412" r:id="rId35"/>
    <p:sldId id="413" r:id="rId36"/>
    <p:sldId id="373" r:id="rId37"/>
    <p:sldId id="362" r:id="rId38"/>
    <p:sldId id="370" r:id="rId39"/>
    <p:sldId id="361" r:id="rId40"/>
    <p:sldId id="340" r:id="rId41"/>
    <p:sldId id="403" r:id="rId42"/>
    <p:sldId id="378" r:id="rId43"/>
    <p:sldId id="364" r:id="rId44"/>
    <p:sldId id="365" r:id="rId45"/>
    <p:sldId id="366" r:id="rId46"/>
    <p:sldId id="367" r:id="rId47"/>
    <p:sldId id="368" r:id="rId48"/>
    <p:sldId id="369" r:id="rId49"/>
    <p:sldId id="341" r:id="rId50"/>
    <p:sldId id="371" r:id="rId51"/>
    <p:sldId id="372" r:id="rId52"/>
    <p:sldId id="343" r:id="rId53"/>
    <p:sldId id="374" r:id="rId54"/>
    <p:sldId id="346" r:id="rId55"/>
    <p:sldId id="345" r:id="rId56"/>
    <p:sldId id="347" r:id="rId57"/>
    <p:sldId id="348" r:id="rId58"/>
    <p:sldId id="405" r:id="rId59"/>
    <p:sldId id="289" r:id="rId60"/>
    <p:sldId id="349" r:id="rId61"/>
    <p:sldId id="406" r:id="rId62"/>
    <p:sldId id="375" r:id="rId63"/>
    <p:sldId id="352" r:id="rId64"/>
    <p:sldId id="407" r:id="rId65"/>
    <p:sldId id="408" r:id="rId66"/>
    <p:sldId id="376" r:id="rId67"/>
    <p:sldId id="354" r:id="rId68"/>
    <p:sldId id="355" r:id="rId69"/>
    <p:sldId id="356" r:id="rId70"/>
    <p:sldId id="357" r:id="rId71"/>
    <p:sldId id="358" r:id="rId72"/>
    <p:sldId id="359" r:id="rId73"/>
    <p:sldId id="409" r:id="rId74"/>
    <p:sldId id="377" r:id="rId75"/>
    <p:sldId id="421" r:id="rId76"/>
    <p:sldId id="422" r:id="rId77"/>
    <p:sldId id="329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2"/>
    <a:srgbClr val="AADB1E"/>
    <a:srgbClr val="FFFFFF"/>
    <a:srgbClr val="A60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38"/>
    <p:restoredTop sz="95701" autoAdjust="0"/>
  </p:normalViewPr>
  <p:slideViewPr>
    <p:cSldViewPr snapToGrid="0" snapToObjects="1">
      <p:cViewPr>
        <p:scale>
          <a:sx n="107" d="100"/>
          <a:sy n="107" d="100"/>
        </p:scale>
        <p:origin x="45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robnis-CCC:Library:Containers:com.apple.mail:Data:Library:Mail%20Downloads:Employment%20Data%20Upda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Employment</a:t>
            </a:r>
            <a:r>
              <a:rPr lang="en-US" sz="2400" baseline="0"/>
              <a:t> of New Ph.D.s in Tenure-Track Faculty, Industry, and Postdoc Positions</a:t>
            </a:r>
          </a:p>
          <a:p>
            <a:pPr>
              <a:defRPr/>
            </a:pPr>
            <a:r>
              <a:rPr lang="en-US" sz="1600" baseline="0"/>
              <a:t>Source: CRA Taulbee Survey</a:t>
            </a:r>
            <a:endParaRPr lang="en-US" sz="16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NewPhDsHired!$F$2</c:f>
              <c:strCache>
                <c:ptCount val="1"/>
                <c:pt idx="0">
                  <c:v>Tenure-Track Faculty</c:v>
                </c:pt>
              </c:strCache>
            </c:strRef>
          </c:tx>
          <c:cat>
            <c:numRef>
              <c:f>NewPhDsHired!$G$1:$W$1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NewPhDsHired!$G$2:$W$2</c:f>
              <c:numCache>
                <c:formatCode>General</c:formatCode>
                <c:ptCount val="17"/>
                <c:pt idx="0">
                  <c:v>153.0</c:v>
                </c:pt>
                <c:pt idx="1">
                  <c:v>171.0</c:v>
                </c:pt>
                <c:pt idx="2">
                  <c:v>199.0</c:v>
                </c:pt>
                <c:pt idx="3">
                  <c:v>187.0</c:v>
                </c:pt>
                <c:pt idx="4">
                  <c:v>189.0</c:v>
                </c:pt>
                <c:pt idx="5">
                  <c:v>200.0</c:v>
                </c:pt>
                <c:pt idx="6">
                  <c:v>295.0</c:v>
                </c:pt>
                <c:pt idx="7">
                  <c:v>262.0</c:v>
                </c:pt>
                <c:pt idx="8">
                  <c:v>306.0</c:v>
                </c:pt>
                <c:pt idx="9">
                  <c:v>285.0</c:v>
                </c:pt>
                <c:pt idx="10">
                  <c:v>261.0</c:v>
                </c:pt>
                <c:pt idx="11">
                  <c:v>224.0</c:v>
                </c:pt>
                <c:pt idx="12">
                  <c:v>223.0</c:v>
                </c:pt>
                <c:pt idx="13">
                  <c:v>211.0</c:v>
                </c:pt>
                <c:pt idx="14">
                  <c:v>189.0</c:v>
                </c:pt>
                <c:pt idx="15">
                  <c:v>174.0</c:v>
                </c:pt>
                <c:pt idx="16">
                  <c:v>189.0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NewPhDsHired!$F$3</c:f>
              <c:strCache>
                <c:ptCount val="1"/>
                <c:pt idx="0">
                  <c:v>Postdocs</c:v>
                </c:pt>
              </c:strCache>
            </c:strRef>
          </c:tx>
          <c:cat>
            <c:numRef>
              <c:f>NewPhDsHired!$G$1:$W$1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NewPhDsHired!$G$3:$W$3</c:f>
              <c:numCache>
                <c:formatCode>General</c:formatCode>
                <c:ptCount val="17"/>
                <c:pt idx="0">
                  <c:v>55.0</c:v>
                </c:pt>
                <c:pt idx="1">
                  <c:v>55.0</c:v>
                </c:pt>
                <c:pt idx="2">
                  <c:v>45.0</c:v>
                </c:pt>
                <c:pt idx="3">
                  <c:v>40.0</c:v>
                </c:pt>
                <c:pt idx="4">
                  <c:v>56.0</c:v>
                </c:pt>
                <c:pt idx="5">
                  <c:v>83.0</c:v>
                </c:pt>
                <c:pt idx="6">
                  <c:v>89.0</c:v>
                </c:pt>
                <c:pt idx="7">
                  <c:v>122.0</c:v>
                </c:pt>
                <c:pt idx="8">
                  <c:v>107.0</c:v>
                </c:pt>
                <c:pt idx="9">
                  <c:v>144.0</c:v>
                </c:pt>
                <c:pt idx="10">
                  <c:v>139.0</c:v>
                </c:pt>
                <c:pt idx="11">
                  <c:v>181.0</c:v>
                </c:pt>
                <c:pt idx="12">
                  <c:v>218.0</c:v>
                </c:pt>
                <c:pt idx="13">
                  <c:v>335.0</c:v>
                </c:pt>
                <c:pt idx="14">
                  <c:v>276.0</c:v>
                </c:pt>
                <c:pt idx="15">
                  <c:v>242.0</c:v>
                </c:pt>
                <c:pt idx="16">
                  <c:v>286.0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NewPhDsHired!$F$4</c:f>
              <c:strCache>
                <c:ptCount val="1"/>
                <c:pt idx="0">
                  <c:v>Industry</c:v>
                </c:pt>
              </c:strCache>
            </c:strRef>
          </c:tx>
          <c:cat>
            <c:numRef>
              <c:f>NewPhDsHired!$G$1:$W$1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NewPhDsHired!$G$4:$W$4</c:f>
              <c:numCache>
                <c:formatCode>General</c:formatCode>
                <c:ptCount val="17"/>
                <c:pt idx="0">
                  <c:v>422.0</c:v>
                </c:pt>
                <c:pt idx="1">
                  <c:v>390.0</c:v>
                </c:pt>
                <c:pt idx="2">
                  <c:v>378.0</c:v>
                </c:pt>
                <c:pt idx="3">
                  <c:v>359.0</c:v>
                </c:pt>
                <c:pt idx="4">
                  <c:v>366.0</c:v>
                </c:pt>
                <c:pt idx="5">
                  <c:v>264.0</c:v>
                </c:pt>
                <c:pt idx="6">
                  <c:v>216.0</c:v>
                </c:pt>
                <c:pt idx="7">
                  <c:v>249.0</c:v>
                </c:pt>
                <c:pt idx="8">
                  <c:v>436.0</c:v>
                </c:pt>
                <c:pt idx="9">
                  <c:v>667.0</c:v>
                </c:pt>
                <c:pt idx="10">
                  <c:v>804.0</c:v>
                </c:pt>
                <c:pt idx="11">
                  <c:v>887.0</c:v>
                </c:pt>
                <c:pt idx="12">
                  <c:v>672.0</c:v>
                </c:pt>
                <c:pt idx="13">
                  <c:v>714.0</c:v>
                </c:pt>
                <c:pt idx="14">
                  <c:v>721.0</c:v>
                </c:pt>
                <c:pt idx="15">
                  <c:v>927.0</c:v>
                </c:pt>
                <c:pt idx="16">
                  <c:v>886.0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118672"/>
        <c:axId val="-2133099280"/>
      </c:lineChart>
      <c:catAx>
        <c:axId val="-213311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3099280"/>
        <c:crosses val="autoZero"/>
        <c:auto val="1"/>
        <c:lblAlgn val="ctr"/>
        <c:lblOffset val="100"/>
        <c:noMultiLvlLbl val="0"/>
      </c:catAx>
      <c:valAx>
        <c:axId val="-213309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118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5CBCD-EC2D-5340-A6C7-13BE586DDA44}" type="doc">
      <dgm:prSet loTypeId="urn:microsoft.com/office/officeart/2005/8/layout/orgChart1" loCatId="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08B1E9-1840-0E4B-974B-4F093970E2AA}">
      <dgm:prSet phldrT="[Text]" custT="1"/>
      <dgm:spPr/>
      <dgm:t>
        <a:bodyPr/>
        <a:lstStyle/>
        <a:p>
          <a:r>
            <a:rPr lang="en-US" sz="900" dirty="0" smtClean="0"/>
            <a:t>CISE Office of the Assistant Director</a:t>
          </a:r>
          <a:br>
            <a:rPr lang="en-US" sz="900" dirty="0" smtClean="0"/>
          </a:br>
          <a:r>
            <a:rPr lang="en-US" sz="900" dirty="0" smtClean="0"/>
            <a:t>AD: James Kurose</a:t>
          </a:r>
          <a:br>
            <a:rPr lang="en-US" sz="900" dirty="0" smtClean="0"/>
          </a:br>
          <a:r>
            <a:rPr lang="en-US" sz="900" dirty="0" smtClean="0"/>
            <a:t>DAD: Erwin P. </a:t>
          </a:r>
          <a:r>
            <a:rPr lang="en-US" sz="900" dirty="0" err="1" smtClean="0"/>
            <a:t>Gianchandani</a:t>
          </a:r>
          <a:endParaRPr lang="en-US" sz="900" dirty="0"/>
        </a:p>
      </dgm:t>
    </dgm:pt>
    <dgm:pt modelId="{DCFA333A-6742-1549-84DB-567DC4D5575C}" type="parTrans" cxnId="{E414B836-B64E-8C46-B90C-3249B4FF6167}">
      <dgm:prSet/>
      <dgm:spPr/>
      <dgm:t>
        <a:bodyPr/>
        <a:lstStyle/>
        <a:p>
          <a:endParaRPr lang="en-US" sz="2000"/>
        </a:p>
      </dgm:t>
    </dgm:pt>
    <dgm:pt modelId="{51AD16BA-3178-3245-91B3-C2D781F86844}" type="sibTrans" cxnId="{E414B836-B64E-8C46-B90C-3249B4FF6167}">
      <dgm:prSet/>
      <dgm:spPr/>
      <dgm:t>
        <a:bodyPr/>
        <a:lstStyle/>
        <a:p>
          <a:endParaRPr lang="en-US" sz="2000"/>
        </a:p>
      </dgm:t>
    </dgm:pt>
    <dgm:pt modelId="{DE9B4F5B-5AEB-EA49-BE40-C757780CFEF0}">
      <dgm:prSet phldrT="[Text]" custT="1"/>
      <dgm:spPr/>
      <dgm:t>
        <a:bodyPr/>
        <a:lstStyle/>
        <a:p>
          <a:r>
            <a:rPr lang="en-US" sz="900" dirty="0" smtClean="0"/>
            <a:t>Advanced Cyberinfrastructure (ACI)</a:t>
          </a:r>
          <a:br>
            <a:rPr lang="en-US" sz="900" dirty="0" smtClean="0"/>
          </a:br>
          <a:r>
            <a:rPr lang="en-US" sz="900" dirty="0" smtClean="0"/>
            <a:t>DD: Irene </a:t>
          </a:r>
          <a:r>
            <a:rPr lang="en-US" sz="900" dirty="0" err="1" smtClean="0"/>
            <a:t>Qualters</a:t>
          </a:r>
          <a:endParaRPr lang="en-US" sz="900" dirty="0" smtClean="0"/>
        </a:p>
        <a:p>
          <a:r>
            <a:rPr lang="en-US" sz="900" dirty="0" smtClean="0"/>
            <a:t>DDD: Amy Friedlander</a:t>
          </a:r>
          <a:endParaRPr lang="en-US" sz="900" dirty="0"/>
        </a:p>
      </dgm:t>
    </dgm:pt>
    <dgm:pt modelId="{9E9E3E79-8111-A449-B21F-DCE165356465}" type="parTrans" cxnId="{73C00CAD-8060-8F46-B1CC-C7A37047DA83}">
      <dgm:prSet/>
      <dgm:spPr/>
      <dgm:t>
        <a:bodyPr/>
        <a:lstStyle/>
        <a:p>
          <a:endParaRPr lang="en-US" sz="2000"/>
        </a:p>
      </dgm:t>
    </dgm:pt>
    <dgm:pt modelId="{F86C90FF-B659-9347-952C-46FE9BF07D0D}" type="sibTrans" cxnId="{73C00CAD-8060-8F46-B1CC-C7A37047DA83}">
      <dgm:prSet/>
      <dgm:spPr/>
      <dgm:t>
        <a:bodyPr/>
        <a:lstStyle/>
        <a:p>
          <a:endParaRPr lang="en-US" sz="2000"/>
        </a:p>
      </dgm:t>
    </dgm:pt>
    <dgm:pt modelId="{A3866AB1-CB17-8640-9BCB-FAC2234D4E47}">
      <dgm:prSet phldrT="[Text]" custT="1"/>
      <dgm:spPr/>
      <dgm:t>
        <a:bodyPr/>
        <a:lstStyle/>
        <a:p>
          <a:r>
            <a:rPr lang="en-US" sz="900" dirty="0" smtClean="0"/>
            <a:t>Data</a:t>
          </a:r>
          <a:endParaRPr lang="en-US" sz="900" dirty="0"/>
        </a:p>
      </dgm:t>
    </dgm:pt>
    <dgm:pt modelId="{D46AD575-13E8-214C-BA92-A30842CC2917}" type="parTrans" cxnId="{87A55279-7A41-5045-BFE3-48A75D0B0253}">
      <dgm:prSet/>
      <dgm:spPr/>
      <dgm:t>
        <a:bodyPr/>
        <a:lstStyle/>
        <a:p>
          <a:endParaRPr lang="en-US" sz="2000"/>
        </a:p>
      </dgm:t>
    </dgm:pt>
    <dgm:pt modelId="{5EBC85E3-959B-4C44-ACBE-526451BF3DFB}" type="sibTrans" cxnId="{87A55279-7A41-5045-BFE3-48A75D0B0253}">
      <dgm:prSet/>
      <dgm:spPr/>
      <dgm:t>
        <a:bodyPr/>
        <a:lstStyle/>
        <a:p>
          <a:endParaRPr lang="en-US" sz="2000"/>
        </a:p>
      </dgm:t>
    </dgm:pt>
    <dgm:pt modelId="{72D3B00C-E1DA-5049-9377-122B7A698919}">
      <dgm:prSet phldrT="[Text]" custT="1"/>
      <dgm:spPr/>
      <dgm:t>
        <a:bodyPr/>
        <a:lstStyle/>
        <a:p>
          <a:r>
            <a:rPr lang="en-US" sz="900" dirty="0" smtClean="0"/>
            <a:t>Computing and Communications Foundations (CCF)</a:t>
          </a:r>
          <a:br>
            <a:rPr lang="en-US" sz="900" dirty="0" smtClean="0"/>
          </a:br>
          <a:r>
            <a:rPr lang="en-US" sz="900" dirty="0" smtClean="0"/>
            <a:t>DD: Rao </a:t>
          </a:r>
          <a:r>
            <a:rPr lang="en-US" sz="900" dirty="0" err="1" smtClean="0"/>
            <a:t>Kosajaru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DDD:</a:t>
          </a:r>
          <a:endParaRPr lang="en-US" sz="900" dirty="0"/>
        </a:p>
      </dgm:t>
    </dgm:pt>
    <dgm:pt modelId="{0DCF5ADE-046C-FE4E-BF5D-E9DD4A9FC280}" type="parTrans" cxnId="{2DD5CFE5-326C-B04A-ADA4-890681CCED66}">
      <dgm:prSet/>
      <dgm:spPr/>
      <dgm:t>
        <a:bodyPr/>
        <a:lstStyle/>
        <a:p>
          <a:endParaRPr lang="en-US" sz="2000"/>
        </a:p>
      </dgm:t>
    </dgm:pt>
    <dgm:pt modelId="{6C5A1C70-C6E5-8747-ABE0-3323E31C40C2}" type="sibTrans" cxnId="{2DD5CFE5-326C-B04A-ADA4-890681CCED66}">
      <dgm:prSet/>
      <dgm:spPr/>
      <dgm:t>
        <a:bodyPr/>
        <a:lstStyle/>
        <a:p>
          <a:endParaRPr lang="en-US" sz="2000"/>
        </a:p>
      </dgm:t>
    </dgm:pt>
    <dgm:pt modelId="{8A9EF3E8-22D7-E84C-97BE-468EAF1E764C}">
      <dgm:prSet phldrT="[Text]" custT="1"/>
      <dgm:spPr/>
      <dgm:t>
        <a:bodyPr/>
        <a:lstStyle/>
        <a:p>
          <a:r>
            <a:rPr lang="en-US" sz="900" dirty="0" smtClean="0"/>
            <a:t>High Performance Computing</a:t>
          </a:r>
          <a:endParaRPr lang="en-US" sz="900" dirty="0"/>
        </a:p>
      </dgm:t>
    </dgm:pt>
    <dgm:pt modelId="{222627C1-4699-274A-BC8B-8409EDA9EEFE}" type="parTrans" cxnId="{A7263652-1222-FF4E-9F35-4B7F9167DBF3}">
      <dgm:prSet/>
      <dgm:spPr/>
      <dgm:t>
        <a:bodyPr/>
        <a:lstStyle/>
        <a:p>
          <a:endParaRPr lang="en-US" sz="2000"/>
        </a:p>
      </dgm:t>
    </dgm:pt>
    <dgm:pt modelId="{8960EE66-7F58-EB48-8878-12D7CD16E566}" type="sibTrans" cxnId="{A7263652-1222-FF4E-9F35-4B7F9167DBF3}">
      <dgm:prSet/>
      <dgm:spPr/>
      <dgm:t>
        <a:bodyPr/>
        <a:lstStyle/>
        <a:p>
          <a:endParaRPr lang="en-US" sz="2000"/>
        </a:p>
      </dgm:t>
    </dgm:pt>
    <dgm:pt modelId="{90BFAA26-88EE-594B-9240-6921771B0909}">
      <dgm:prSet phldrT="[Text]" custT="1"/>
      <dgm:spPr/>
      <dgm:t>
        <a:bodyPr/>
        <a:lstStyle/>
        <a:p>
          <a:r>
            <a:rPr lang="en-US" sz="900" dirty="0" smtClean="0"/>
            <a:t>Networking / </a:t>
          </a:r>
          <a:r>
            <a:rPr lang="en-US" sz="900" dirty="0" err="1" smtClean="0"/>
            <a:t>Cybersecurity</a:t>
          </a:r>
          <a:endParaRPr lang="en-US" sz="900" dirty="0"/>
        </a:p>
      </dgm:t>
    </dgm:pt>
    <dgm:pt modelId="{B21058D1-CE64-3B41-992D-475F4D4888B4}" type="parTrans" cxnId="{B84DCC8F-1F57-0243-A84C-190F104B4524}">
      <dgm:prSet/>
      <dgm:spPr/>
      <dgm:t>
        <a:bodyPr/>
        <a:lstStyle/>
        <a:p>
          <a:endParaRPr lang="en-US" sz="2000"/>
        </a:p>
      </dgm:t>
    </dgm:pt>
    <dgm:pt modelId="{1F7BAB88-72CB-ED44-BF98-6D56B97F1DB2}" type="sibTrans" cxnId="{B84DCC8F-1F57-0243-A84C-190F104B4524}">
      <dgm:prSet/>
      <dgm:spPr/>
      <dgm:t>
        <a:bodyPr/>
        <a:lstStyle/>
        <a:p>
          <a:endParaRPr lang="en-US" sz="2000"/>
        </a:p>
      </dgm:t>
    </dgm:pt>
    <dgm:pt modelId="{3F33703E-AC05-9249-8254-1EF13FDBC648}">
      <dgm:prSet phldrT="[Text]" custT="1"/>
      <dgm:spPr/>
      <dgm:t>
        <a:bodyPr/>
        <a:lstStyle/>
        <a:p>
          <a:r>
            <a:rPr lang="en-US" sz="900" dirty="0" smtClean="0"/>
            <a:t>Software</a:t>
          </a:r>
          <a:endParaRPr lang="en-US" sz="900" dirty="0"/>
        </a:p>
      </dgm:t>
    </dgm:pt>
    <dgm:pt modelId="{D7DB7778-4A61-404B-8BA3-B1ED41879BE7}" type="parTrans" cxnId="{DF8CEA52-A492-8347-9FD4-3E7E6C75B5BC}">
      <dgm:prSet/>
      <dgm:spPr/>
      <dgm:t>
        <a:bodyPr/>
        <a:lstStyle/>
        <a:p>
          <a:endParaRPr lang="en-US" sz="2000"/>
        </a:p>
      </dgm:t>
    </dgm:pt>
    <dgm:pt modelId="{5F435498-0341-B24F-BBD5-8D409222DBA6}" type="sibTrans" cxnId="{DF8CEA52-A492-8347-9FD4-3E7E6C75B5BC}">
      <dgm:prSet/>
      <dgm:spPr/>
      <dgm:t>
        <a:bodyPr/>
        <a:lstStyle/>
        <a:p>
          <a:endParaRPr lang="en-US" sz="2000"/>
        </a:p>
      </dgm:t>
    </dgm:pt>
    <dgm:pt modelId="{03776117-837B-9F46-AEDC-EE5DCB288A91}">
      <dgm:prSet phldrT="[Text]" custT="1"/>
      <dgm:spPr/>
      <dgm:t>
        <a:bodyPr/>
        <a:lstStyle/>
        <a:p>
          <a:r>
            <a:rPr lang="en-US" sz="900" dirty="0" smtClean="0"/>
            <a:t>Communications and Information Foundations</a:t>
          </a:r>
          <a:endParaRPr lang="en-US" sz="900" dirty="0"/>
        </a:p>
      </dgm:t>
    </dgm:pt>
    <dgm:pt modelId="{528BCF23-33D2-7243-AC00-12BBD7080767}" type="parTrans" cxnId="{94299383-72BE-A442-8A17-4073164C997F}">
      <dgm:prSet/>
      <dgm:spPr/>
      <dgm:t>
        <a:bodyPr/>
        <a:lstStyle/>
        <a:p>
          <a:endParaRPr lang="en-US" sz="2000"/>
        </a:p>
      </dgm:t>
    </dgm:pt>
    <dgm:pt modelId="{62D81FFC-B36D-8146-92CE-3AAC06EE2B6E}" type="sibTrans" cxnId="{94299383-72BE-A442-8A17-4073164C997F}">
      <dgm:prSet/>
      <dgm:spPr/>
      <dgm:t>
        <a:bodyPr/>
        <a:lstStyle/>
        <a:p>
          <a:endParaRPr lang="en-US" sz="2000"/>
        </a:p>
      </dgm:t>
    </dgm:pt>
    <dgm:pt modelId="{082F9321-639F-6144-A0DE-56A1BD88D086}">
      <dgm:prSet phldrT="[Text]" custT="1"/>
      <dgm:spPr/>
      <dgm:t>
        <a:bodyPr/>
        <a:lstStyle/>
        <a:p>
          <a:r>
            <a:rPr lang="en-US" sz="900" dirty="0" smtClean="0"/>
            <a:t>Software and Hardware Foundations</a:t>
          </a:r>
          <a:endParaRPr lang="en-US" sz="900" dirty="0"/>
        </a:p>
      </dgm:t>
    </dgm:pt>
    <dgm:pt modelId="{0152C257-06F3-B749-AB48-2350A9800EE5}" type="parTrans" cxnId="{900D2A01-3DD0-7F41-B140-25BCF26E044E}">
      <dgm:prSet/>
      <dgm:spPr/>
      <dgm:t>
        <a:bodyPr/>
        <a:lstStyle/>
        <a:p>
          <a:endParaRPr lang="en-US" sz="2000"/>
        </a:p>
      </dgm:t>
    </dgm:pt>
    <dgm:pt modelId="{9ECEC32D-4D21-7841-BFC3-FF7D61D56B99}" type="sibTrans" cxnId="{900D2A01-3DD0-7F41-B140-25BCF26E044E}">
      <dgm:prSet/>
      <dgm:spPr/>
      <dgm:t>
        <a:bodyPr/>
        <a:lstStyle/>
        <a:p>
          <a:endParaRPr lang="en-US" sz="2000"/>
        </a:p>
      </dgm:t>
    </dgm:pt>
    <dgm:pt modelId="{232339BE-1543-1B46-9978-E89D77C1422F}">
      <dgm:prSet phldrT="[Text]" custT="1"/>
      <dgm:spPr/>
      <dgm:t>
        <a:bodyPr/>
        <a:lstStyle/>
        <a:p>
          <a:r>
            <a:rPr lang="en-US" sz="900" dirty="0" smtClean="0"/>
            <a:t>Computer and Network Systems (CNS)</a:t>
          </a:r>
          <a:br>
            <a:rPr lang="en-US" sz="900" dirty="0" smtClean="0"/>
          </a:br>
          <a:r>
            <a:rPr lang="en-US" sz="900" dirty="0" smtClean="0"/>
            <a:t> DD: Ken</a:t>
          </a:r>
          <a:r>
            <a:rPr lang="en-US" sz="900" baseline="0" dirty="0" smtClean="0"/>
            <a:t> Calvert</a:t>
          </a:r>
          <a:r>
            <a:rPr lang="en-US" sz="900" dirty="0" smtClean="0"/>
            <a:t> </a:t>
          </a:r>
          <a:br>
            <a:rPr lang="en-US" sz="900" dirty="0" smtClean="0"/>
          </a:br>
          <a:r>
            <a:rPr lang="en-US" sz="900" dirty="0" smtClean="0"/>
            <a:t>DDD:</a:t>
          </a:r>
          <a:r>
            <a:rPr lang="en-US" sz="900" baseline="0" dirty="0" smtClean="0"/>
            <a:t> </a:t>
          </a:r>
          <a:endParaRPr lang="en-US" sz="900" dirty="0"/>
        </a:p>
      </dgm:t>
    </dgm:pt>
    <dgm:pt modelId="{65ED307B-8152-5143-83CB-9337B6C8B100}" type="parTrans" cxnId="{3B49FF0F-C632-D440-8EC4-1F57419B255D}">
      <dgm:prSet/>
      <dgm:spPr/>
      <dgm:t>
        <a:bodyPr/>
        <a:lstStyle/>
        <a:p>
          <a:endParaRPr lang="en-US" sz="2000"/>
        </a:p>
      </dgm:t>
    </dgm:pt>
    <dgm:pt modelId="{49EF4BDF-7E08-0E4C-9F62-413629169BFE}" type="sibTrans" cxnId="{3B49FF0F-C632-D440-8EC4-1F57419B255D}">
      <dgm:prSet/>
      <dgm:spPr/>
      <dgm:t>
        <a:bodyPr/>
        <a:lstStyle/>
        <a:p>
          <a:endParaRPr lang="en-US" sz="2000"/>
        </a:p>
      </dgm:t>
    </dgm:pt>
    <dgm:pt modelId="{8F8E980F-1C9D-A64F-A88B-E91EE7688195}">
      <dgm:prSet phldrT="[Text]" custT="1"/>
      <dgm:spPr/>
      <dgm:t>
        <a:bodyPr/>
        <a:lstStyle/>
        <a:p>
          <a:r>
            <a:rPr lang="en-US" sz="900" dirty="0" smtClean="0"/>
            <a:t>Computer Systems Research</a:t>
          </a:r>
          <a:endParaRPr lang="en-US" sz="900" dirty="0"/>
        </a:p>
      </dgm:t>
    </dgm:pt>
    <dgm:pt modelId="{89409E56-E6DD-2A4B-93F0-EAEA8A1A4B22}" type="parTrans" cxnId="{33C9E5EB-D5B9-5241-8FB5-5AE625DAE906}">
      <dgm:prSet/>
      <dgm:spPr/>
      <dgm:t>
        <a:bodyPr/>
        <a:lstStyle/>
        <a:p>
          <a:endParaRPr lang="en-US" sz="2000"/>
        </a:p>
      </dgm:t>
    </dgm:pt>
    <dgm:pt modelId="{E11F3E38-37CE-C341-828A-1A0BBEA0D6E9}" type="sibTrans" cxnId="{33C9E5EB-D5B9-5241-8FB5-5AE625DAE906}">
      <dgm:prSet/>
      <dgm:spPr/>
      <dgm:t>
        <a:bodyPr/>
        <a:lstStyle/>
        <a:p>
          <a:endParaRPr lang="en-US" sz="2000"/>
        </a:p>
      </dgm:t>
    </dgm:pt>
    <dgm:pt modelId="{6D4C7C9C-59A6-8147-B8A9-B9558130B5D4}">
      <dgm:prSet phldrT="[Text]" custT="1"/>
      <dgm:spPr/>
      <dgm:t>
        <a:bodyPr/>
        <a:lstStyle/>
        <a:p>
          <a:r>
            <a:rPr lang="en-US" sz="900" dirty="0" smtClean="0"/>
            <a:t>Networking and Technology Systems</a:t>
          </a:r>
          <a:endParaRPr lang="en-US" sz="900" dirty="0"/>
        </a:p>
      </dgm:t>
    </dgm:pt>
    <dgm:pt modelId="{C8CAA059-0711-9C43-91A1-22036ADB7EC0}" type="parTrans" cxnId="{43262F0F-CF41-EA42-967F-BD0B3BDA87EE}">
      <dgm:prSet/>
      <dgm:spPr/>
      <dgm:t>
        <a:bodyPr/>
        <a:lstStyle/>
        <a:p>
          <a:endParaRPr lang="en-US" sz="2000"/>
        </a:p>
      </dgm:t>
    </dgm:pt>
    <dgm:pt modelId="{E023D256-AD05-4A48-96B5-A653666D5B6C}" type="sibTrans" cxnId="{43262F0F-CF41-EA42-967F-BD0B3BDA87EE}">
      <dgm:prSet/>
      <dgm:spPr/>
      <dgm:t>
        <a:bodyPr/>
        <a:lstStyle/>
        <a:p>
          <a:endParaRPr lang="en-US" sz="2000"/>
        </a:p>
      </dgm:t>
    </dgm:pt>
    <dgm:pt modelId="{4ED63F66-6CBE-104E-82DA-1E195D53D8D8}">
      <dgm:prSet phldrT="[Text]" custT="1"/>
      <dgm:spPr/>
      <dgm:t>
        <a:bodyPr/>
        <a:lstStyle/>
        <a:p>
          <a:r>
            <a:rPr lang="en-US" sz="900" dirty="0" smtClean="0"/>
            <a:t>Information Integration and Informatics</a:t>
          </a:r>
          <a:endParaRPr lang="en-US" sz="900" dirty="0"/>
        </a:p>
      </dgm:t>
    </dgm:pt>
    <dgm:pt modelId="{2B74808F-D8E7-3C4B-8A30-E89B45926071}" type="parTrans" cxnId="{94A1277E-7208-9A4B-A8C0-20F22962B4BC}">
      <dgm:prSet/>
      <dgm:spPr/>
      <dgm:t>
        <a:bodyPr/>
        <a:lstStyle/>
        <a:p>
          <a:endParaRPr lang="en-US" sz="2000"/>
        </a:p>
      </dgm:t>
    </dgm:pt>
    <dgm:pt modelId="{CEB0EDCC-639E-FC42-8A0A-D6A6E8D01B40}" type="sibTrans" cxnId="{94A1277E-7208-9A4B-A8C0-20F22962B4BC}">
      <dgm:prSet/>
      <dgm:spPr/>
      <dgm:t>
        <a:bodyPr/>
        <a:lstStyle/>
        <a:p>
          <a:endParaRPr lang="en-US" sz="2000"/>
        </a:p>
      </dgm:t>
    </dgm:pt>
    <dgm:pt modelId="{216287C2-21A1-B949-8E4A-C5DE7F5C3335}">
      <dgm:prSet phldrT="[Text]" custT="1"/>
      <dgm:spPr/>
      <dgm:t>
        <a:bodyPr/>
        <a:lstStyle/>
        <a:p>
          <a:r>
            <a:rPr lang="en-US" sz="900" dirty="0" smtClean="0"/>
            <a:t>Robust Intelligence</a:t>
          </a:r>
          <a:endParaRPr lang="en-US" sz="900" dirty="0"/>
        </a:p>
      </dgm:t>
    </dgm:pt>
    <dgm:pt modelId="{E2E887AA-99FB-B34A-BA94-6DF3AC69D4B1}" type="parTrans" cxnId="{40ACB4D9-0E08-3C42-9940-0D0810346661}">
      <dgm:prSet/>
      <dgm:spPr/>
      <dgm:t>
        <a:bodyPr/>
        <a:lstStyle/>
        <a:p>
          <a:endParaRPr lang="en-US" sz="2000"/>
        </a:p>
      </dgm:t>
    </dgm:pt>
    <dgm:pt modelId="{9C2AB9AA-B368-B847-B54D-79695105F6AD}" type="sibTrans" cxnId="{40ACB4D9-0E08-3C42-9940-0D0810346661}">
      <dgm:prSet/>
      <dgm:spPr/>
      <dgm:t>
        <a:bodyPr/>
        <a:lstStyle/>
        <a:p>
          <a:endParaRPr lang="en-US" sz="2000"/>
        </a:p>
      </dgm:t>
    </dgm:pt>
    <dgm:pt modelId="{F16B836F-D651-1A40-B388-999AA6F5470A}">
      <dgm:prSet phldrT="[Text]" custT="1"/>
      <dgm:spPr/>
      <dgm:t>
        <a:bodyPr/>
        <a:lstStyle/>
        <a:p>
          <a:r>
            <a:rPr lang="en-US" sz="900" dirty="0" smtClean="0"/>
            <a:t>Information and Intelligent Systems (IIS)</a:t>
          </a:r>
          <a:br>
            <a:rPr lang="en-US" sz="900" dirty="0" smtClean="0"/>
          </a:br>
          <a:r>
            <a:rPr lang="en-US" sz="900" dirty="0" smtClean="0"/>
            <a:t>DD: Lynne E. Parker</a:t>
          </a:r>
          <a:br>
            <a:rPr lang="en-US" sz="900" dirty="0" smtClean="0"/>
          </a:br>
          <a:r>
            <a:rPr lang="en-US" sz="900" dirty="0" smtClean="0"/>
            <a:t>Acting DDD: James </a:t>
          </a:r>
          <a:r>
            <a:rPr lang="en-US" sz="900" dirty="0" err="1" smtClean="0"/>
            <a:t>Donlon</a:t>
          </a:r>
          <a:endParaRPr lang="en-US" sz="900" dirty="0"/>
        </a:p>
      </dgm:t>
    </dgm:pt>
    <dgm:pt modelId="{8C1DE44E-1216-6F47-8904-C1C3ABF2709F}" type="sibTrans" cxnId="{255BC62D-3B69-3948-AED0-4B792DFA55EC}">
      <dgm:prSet/>
      <dgm:spPr/>
      <dgm:t>
        <a:bodyPr/>
        <a:lstStyle/>
        <a:p>
          <a:endParaRPr lang="en-US" sz="2000"/>
        </a:p>
      </dgm:t>
    </dgm:pt>
    <dgm:pt modelId="{7A006761-23B4-B442-9CC3-5F1E640F3F3F}" type="parTrans" cxnId="{255BC62D-3B69-3948-AED0-4B792DFA55EC}">
      <dgm:prSet/>
      <dgm:spPr/>
      <dgm:t>
        <a:bodyPr/>
        <a:lstStyle/>
        <a:p>
          <a:endParaRPr lang="en-US" sz="2000"/>
        </a:p>
      </dgm:t>
    </dgm:pt>
    <dgm:pt modelId="{D0F6595E-15E6-8D41-9749-F38A12E3BFE4}">
      <dgm:prSet phldrT="[Text]" custT="1"/>
      <dgm:spPr/>
      <dgm:t>
        <a:bodyPr/>
        <a:lstStyle/>
        <a:p>
          <a:r>
            <a:rPr lang="en-US" sz="900" dirty="0" smtClean="0"/>
            <a:t>Cyber Human Systems</a:t>
          </a:r>
          <a:endParaRPr lang="en-US" sz="900" dirty="0"/>
        </a:p>
      </dgm:t>
    </dgm:pt>
    <dgm:pt modelId="{C5E12867-09C6-E444-B12B-1C6D5AE489F7}" type="parTrans" cxnId="{ED614ED4-E513-CD4E-8596-29478FE9B184}">
      <dgm:prSet/>
      <dgm:spPr/>
      <dgm:t>
        <a:bodyPr/>
        <a:lstStyle/>
        <a:p>
          <a:endParaRPr lang="en-US" sz="2000"/>
        </a:p>
      </dgm:t>
    </dgm:pt>
    <dgm:pt modelId="{04A6BCD7-B2FB-4B4E-940F-361F7E3D68F1}" type="sibTrans" cxnId="{ED614ED4-E513-CD4E-8596-29478FE9B184}">
      <dgm:prSet/>
      <dgm:spPr/>
      <dgm:t>
        <a:bodyPr/>
        <a:lstStyle/>
        <a:p>
          <a:endParaRPr lang="en-US" sz="2000"/>
        </a:p>
      </dgm:t>
    </dgm:pt>
    <dgm:pt modelId="{881ECFF0-2330-1948-A9D3-BFA55A21478C}">
      <dgm:prSet phldrT="[Text]" custT="1"/>
      <dgm:spPr/>
      <dgm:t>
        <a:bodyPr/>
        <a:lstStyle/>
        <a:p>
          <a:r>
            <a:rPr lang="en-US" sz="900" dirty="0" smtClean="0"/>
            <a:t>Algorithmic Foundations</a:t>
          </a:r>
          <a:endParaRPr lang="en-US" sz="900" dirty="0"/>
        </a:p>
      </dgm:t>
    </dgm:pt>
    <dgm:pt modelId="{FA1B4D4D-8978-B04F-9C32-CAD54EABF00D}" type="parTrans" cxnId="{6B40C63C-810E-2F45-919D-680CD2182CE2}">
      <dgm:prSet/>
      <dgm:spPr/>
      <dgm:t>
        <a:bodyPr/>
        <a:lstStyle/>
        <a:p>
          <a:endParaRPr lang="en-US" sz="2000"/>
        </a:p>
      </dgm:t>
    </dgm:pt>
    <dgm:pt modelId="{A1D173A3-51CA-294F-9AEA-2CEA7E516BF2}" type="sibTrans" cxnId="{6B40C63C-810E-2F45-919D-680CD2182CE2}">
      <dgm:prSet/>
      <dgm:spPr/>
      <dgm:t>
        <a:bodyPr/>
        <a:lstStyle/>
        <a:p>
          <a:endParaRPr lang="en-US" sz="2000"/>
        </a:p>
      </dgm:t>
    </dgm:pt>
    <dgm:pt modelId="{BC356FB2-B3A6-2045-BC67-3BF75EBB186A}" type="pres">
      <dgm:prSet presAssocID="{B085CBCD-EC2D-5340-A6C7-13BE586DDA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5776A1-1469-5B41-81D2-F29420829ADF}" type="pres">
      <dgm:prSet presAssocID="{D708B1E9-1840-0E4B-974B-4F093970E2AA}" presName="hierRoot1" presStyleCnt="0">
        <dgm:presLayoutVars>
          <dgm:hierBranch val="init"/>
        </dgm:presLayoutVars>
      </dgm:prSet>
      <dgm:spPr/>
    </dgm:pt>
    <dgm:pt modelId="{6CFBFB4A-14C1-464C-81DF-5BCF7F227AD5}" type="pres">
      <dgm:prSet presAssocID="{D708B1E9-1840-0E4B-974B-4F093970E2AA}" presName="rootComposite1" presStyleCnt="0"/>
      <dgm:spPr/>
    </dgm:pt>
    <dgm:pt modelId="{262DD76D-4F3E-A542-8279-48375562B07F}" type="pres">
      <dgm:prSet presAssocID="{D708B1E9-1840-0E4B-974B-4F093970E2A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4F5917-A40D-DA49-A3F7-757849B1272D}" type="pres">
      <dgm:prSet presAssocID="{D708B1E9-1840-0E4B-974B-4F093970E2A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9CDCD58-0E3A-A04B-8F59-3CDDAD21DF62}" type="pres">
      <dgm:prSet presAssocID="{D708B1E9-1840-0E4B-974B-4F093970E2AA}" presName="hierChild2" presStyleCnt="0"/>
      <dgm:spPr/>
    </dgm:pt>
    <dgm:pt modelId="{52CDFEED-97D0-CC44-B5C2-6966E9266618}" type="pres">
      <dgm:prSet presAssocID="{9E9E3E79-8111-A449-B21F-DCE165356465}" presName="Name37" presStyleLbl="parChTrans1D2" presStyleIdx="0" presStyleCnt="4"/>
      <dgm:spPr/>
      <dgm:t>
        <a:bodyPr/>
        <a:lstStyle/>
        <a:p>
          <a:endParaRPr lang="en-US"/>
        </a:p>
      </dgm:t>
    </dgm:pt>
    <dgm:pt modelId="{DD726FF6-F47E-DD47-9E30-7F20A3F30BDD}" type="pres">
      <dgm:prSet presAssocID="{DE9B4F5B-5AEB-EA49-BE40-C757780CFEF0}" presName="hierRoot2" presStyleCnt="0">
        <dgm:presLayoutVars>
          <dgm:hierBranch val="init"/>
        </dgm:presLayoutVars>
      </dgm:prSet>
      <dgm:spPr/>
    </dgm:pt>
    <dgm:pt modelId="{E45A06B7-6696-3D40-BECE-A763C4BD33F9}" type="pres">
      <dgm:prSet presAssocID="{DE9B4F5B-5AEB-EA49-BE40-C757780CFEF0}" presName="rootComposite" presStyleCnt="0"/>
      <dgm:spPr/>
    </dgm:pt>
    <dgm:pt modelId="{CF2D7CCB-38F1-7248-8B85-1024982DE8E1}" type="pres">
      <dgm:prSet presAssocID="{DE9B4F5B-5AEB-EA49-BE40-C757780CFEF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9BEC3-11C1-1247-B8BF-68E3884E411C}" type="pres">
      <dgm:prSet presAssocID="{DE9B4F5B-5AEB-EA49-BE40-C757780CFEF0}" presName="rootConnector" presStyleLbl="node2" presStyleIdx="0" presStyleCnt="4"/>
      <dgm:spPr/>
      <dgm:t>
        <a:bodyPr/>
        <a:lstStyle/>
        <a:p>
          <a:endParaRPr lang="en-US"/>
        </a:p>
      </dgm:t>
    </dgm:pt>
    <dgm:pt modelId="{43AD9277-F696-8740-BBD5-415EB84308B2}" type="pres">
      <dgm:prSet presAssocID="{DE9B4F5B-5AEB-EA49-BE40-C757780CFEF0}" presName="hierChild4" presStyleCnt="0"/>
      <dgm:spPr/>
    </dgm:pt>
    <dgm:pt modelId="{D6F17BF0-47E7-CE46-9445-610DF34F32CE}" type="pres">
      <dgm:prSet presAssocID="{D46AD575-13E8-214C-BA92-A30842CC2917}" presName="Name37" presStyleLbl="parChTrans1D3" presStyleIdx="0" presStyleCnt="12"/>
      <dgm:spPr/>
      <dgm:t>
        <a:bodyPr/>
        <a:lstStyle/>
        <a:p>
          <a:endParaRPr lang="en-US"/>
        </a:p>
      </dgm:t>
    </dgm:pt>
    <dgm:pt modelId="{94169339-9ABD-4940-8B60-5515C4EA9153}" type="pres">
      <dgm:prSet presAssocID="{A3866AB1-CB17-8640-9BCB-FAC2234D4E47}" presName="hierRoot2" presStyleCnt="0">
        <dgm:presLayoutVars>
          <dgm:hierBranch val="init"/>
        </dgm:presLayoutVars>
      </dgm:prSet>
      <dgm:spPr/>
    </dgm:pt>
    <dgm:pt modelId="{E8FF2110-D7B4-7D4F-BC08-5F8D53B1F049}" type="pres">
      <dgm:prSet presAssocID="{A3866AB1-CB17-8640-9BCB-FAC2234D4E47}" presName="rootComposite" presStyleCnt="0"/>
      <dgm:spPr/>
    </dgm:pt>
    <dgm:pt modelId="{78931FE8-C36B-A84F-A57A-D03CE1CC1119}" type="pres">
      <dgm:prSet presAssocID="{A3866AB1-CB17-8640-9BCB-FAC2234D4E47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1B22F6-A585-954D-9E12-44867E27ABB0}" type="pres">
      <dgm:prSet presAssocID="{A3866AB1-CB17-8640-9BCB-FAC2234D4E47}" presName="rootConnector" presStyleLbl="node3" presStyleIdx="0" presStyleCnt="12"/>
      <dgm:spPr/>
      <dgm:t>
        <a:bodyPr/>
        <a:lstStyle/>
        <a:p>
          <a:endParaRPr lang="en-US"/>
        </a:p>
      </dgm:t>
    </dgm:pt>
    <dgm:pt modelId="{A7842F7B-2581-F24F-872F-C0CE361C3D5A}" type="pres">
      <dgm:prSet presAssocID="{A3866AB1-CB17-8640-9BCB-FAC2234D4E47}" presName="hierChild4" presStyleCnt="0"/>
      <dgm:spPr/>
    </dgm:pt>
    <dgm:pt modelId="{9F2BF6D8-5FDC-9C4F-B56E-74B566ABE151}" type="pres">
      <dgm:prSet presAssocID="{A3866AB1-CB17-8640-9BCB-FAC2234D4E47}" presName="hierChild5" presStyleCnt="0"/>
      <dgm:spPr/>
    </dgm:pt>
    <dgm:pt modelId="{2725BC10-F5AA-184C-8EF8-AC22AF117993}" type="pres">
      <dgm:prSet presAssocID="{222627C1-4699-274A-BC8B-8409EDA9EEFE}" presName="Name37" presStyleLbl="parChTrans1D3" presStyleIdx="1" presStyleCnt="12"/>
      <dgm:spPr/>
      <dgm:t>
        <a:bodyPr/>
        <a:lstStyle/>
        <a:p>
          <a:endParaRPr lang="en-US"/>
        </a:p>
      </dgm:t>
    </dgm:pt>
    <dgm:pt modelId="{A4489551-2D97-F74A-A169-AC3C2163543A}" type="pres">
      <dgm:prSet presAssocID="{8A9EF3E8-22D7-E84C-97BE-468EAF1E764C}" presName="hierRoot2" presStyleCnt="0">
        <dgm:presLayoutVars>
          <dgm:hierBranch val="init"/>
        </dgm:presLayoutVars>
      </dgm:prSet>
      <dgm:spPr/>
    </dgm:pt>
    <dgm:pt modelId="{47FBBCC4-3421-E646-AB71-1365FDCFBAE5}" type="pres">
      <dgm:prSet presAssocID="{8A9EF3E8-22D7-E84C-97BE-468EAF1E764C}" presName="rootComposite" presStyleCnt="0"/>
      <dgm:spPr/>
    </dgm:pt>
    <dgm:pt modelId="{57A11D3C-F06D-F849-9962-CB14444E4DCA}" type="pres">
      <dgm:prSet presAssocID="{8A9EF3E8-22D7-E84C-97BE-468EAF1E764C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90E3ED-B0AD-7B46-961F-574CD650FDAA}" type="pres">
      <dgm:prSet presAssocID="{8A9EF3E8-22D7-E84C-97BE-468EAF1E764C}" presName="rootConnector" presStyleLbl="node3" presStyleIdx="1" presStyleCnt="12"/>
      <dgm:spPr/>
      <dgm:t>
        <a:bodyPr/>
        <a:lstStyle/>
        <a:p>
          <a:endParaRPr lang="en-US"/>
        </a:p>
      </dgm:t>
    </dgm:pt>
    <dgm:pt modelId="{BB35586A-167A-4942-8A18-F21F8C815630}" type="pres">
      <dgm:prSet presAssocID="{8A9EF3E8-22D7-E84C-97BE-468EAF1E764C}" presName="hierChild4" presStyleCnt="0"/>
      <dgm:spPr/>
    </dgm:pt>
    <dgm:pt modelId="{25072A2F-7829-4446-A632-AEA4077E1DF9}" type="pres">
      <dgm:prSet presAssocID="{8A9EF3E8-22D7-E84C-97BE-468EAF1E764C}" presName="hierChild5" presStyleCnt="0"/>
      <dgm:spPr/>
    </dgm:pt>
    <dgm:pt modelId="{BD662FDD-6479-8D4E-82AC-F379CF71DC7C}" type="pres">
      <dgm:prSet presAssocID="{B21058D1-CE64-3B41-992D-475F4D4888B4}" presName="Name37" presStyleLbl="parChTrans1D3" presStyleIdx="2" presStyleCnt="12"/>
      <dgm:spPr/>
      <dgm:t>
        <a:bodyPr/>
        <a:lstStyle/>
        <a:p>
          <a:endParaRPr lang="en-US"/>
        </a:p>
      </dgm:t>
    </dgm:pt>
    <dgm:pt modelId="{65E2A6DF-297E-CF43-B30A-971826D28677}" type="pres">
      <dgm:prSet presAssocID="{90BFAA26-88EE-594B-9240-6921771B0909}" presName="hierRoot2" presStyleCnt="0">
        <dgm:presLayoutVars>
          <dgm:hierBranch val="init"/>
        </dgm:presLayoutVars>
      </dgm:prSet>
      <dgm:spPr/>
    </dgm:pt>
    <dgm:pt modelId="{B61ED2F3-2C69-D948-A553-9CA11635157A}" type="pres">
      <dgm:prSet presAssocID="{90BFAA26-88EE-594B-9240-6921771B0909}" presName="rootComposite" presStyleCnt="0"/>
      <dgm:spPr/>
    </dgm:pt>
    <dgm:pt modelId="{6A3C2766-49A4-0648-B72B-6F474AE61EF5}" type="pres">
      <dgm:prSet presAssocID="{90BFAA26-88EE-594B-9240-6921771B0909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D44150-F209-9F41-80AD-CA0E9065C652}" type="pres">
      <dgm:prSet presAssocID="{90BFAA26-88EE-594B-9240-6921771B0909}" presName="rootConnector" presStyleLbl="node3" presStyleIdx="2" presStyleCnt="12"/>
      <dgm:spPr/>
      <dgm:t>
        <a:bodyPr/>
        <a:lstStyle/>
        <a:p>
          <a:endParaRPr lang="en-US"/>
        </a:p>
      </dgm:t>
    </dgm:pt>
    <dgm:pt modelId="{2FA6FD09-E358-A146-878D-3AE5BA2CD302}" type="pres">
      <dgm:prSet presAssocID="{90BFAA26-88EE-594B-9240-6921771B0909}" presName="hierChild4" presStyleCnt="0"/>
      <dgm:spPr/>
    </dgm:pt>
    <dgm:pt modelId="{0C05DDD4-A1B4-5E40-80E0-727517F7F56E}" type="pres">
      <dgm:prSet presAssocID="{90BFAA26-88EE-594B-9240-6921771B0909}" presName="hierChild5" presStyleCnt="0"/>
      <dgm:spPr/>
    </dgm:pt>
    <dgm:pt modelId="{560D5656-D4AA-524A-85DD-A0D2666F4DA3}" type="pres">
      <dgm:prSet presAssocID="{D7DB7778-4A61-404B-8BA3-B1ED41879BE7}" presName="Name37" presStyleLbl="parChTrans1D3" presStyleIdx="3" presStyleCnt="12"/>
      <dgm:spPr/>
      <dgm:t>
        <a:bodyPr/>
        <a:lstStyle/>
        <a:p>
          <a:endParaRPr lang="en-US"/>
        </a:p>
      </dgm:t>
    </dgm:pt>
    <dgm:pt modelId="{41213804-4CD2-2642-B9FC-E6A80F638B71}" type="pres">
      <dgm:prSet presAssocID="{3F33703E-AC05-9249-8254-1EF13FDBC648}" presName="hierRoot2" presStyleCnt="0">
        <dgm:presLayoutVars>
          <dgm:hierBranch val="init"/>
        </dgm:presLayoutVars>
      </dgm:prSet>
      <dgm:spPr/>
    </dgm:pt>
    <dgm:pt modelId="{4A47D5B3-488D-5549-9AFB-298C5B9C03DE}" type="pres">
      <dgm:prSet presAssocID="{3F33703E-AC05-9249-8254-1EF13FDBC648}" presName="rootComposite" presStyleCnt="0"/>
      <dgm:spPr/>
    </dgm:pt>
    <dgm:pt modelId="{63721B59-CC07-CC41-AFE0-1E6E2CA24DAE}" type="pres">
      <dgm:prSet presAssocID="{3F33703E-AC05-9249-8254-1EF13FDBC648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5CADC-0C8D-544A-96BF-819F714F33F4}" type="pres">
      <dgm:prSet presAssocID="{3F33703E-AC05-9249-8254-1EF13FDBC648}" presName="rootConnector" presStyleLbl="node3" presStyleIdx="3" presStyleCnt="12"/>
      <dgm:spPr/>
      <dgm:t>
        <a:bodyPr/>
        <a:lstStyle/>
        <a:p>
          <a:endParaRPr lang="en-US"/>
        </a:p>
      </dgm:t>
    </dgm:pt>
    <dgm:pt modelId="{B5ADC07C-228E-1B45-8823-902D205B585F}" type="pres">
      <dgm:prSet presAssocID="{3F33703E-AC05-9249-8254-1EF13FDBC648}" presName="hierChild4" presStyleCnt="0"/>
      <dgm:spPr/>
    </dgm:pt>
    <dgm:pt modelId="{792CBEE1-3BCE-8A4B-B4C3-A9734A2B4F13}" type="pres">
      <dgm:prSet presAssocID="{3F33703E-AC05-9249-8254-1EF13FDBC648}" presName="hierChild5" presStyleCnt="0"/>
      <dgm:spPr/>
    </dgm:pt>
    <dgm:pt modelId="{E422B6F2-EC81-414B-B702-7354C0CDB21E}" type="pres">
      <dgm:prSet presAssocID="{DE9B4F5B-5AEB-EA49-BE40-C757780CFEF0}" presName="hierChild5" presStyleCnt="0"/>
      <dgm:spPr/>
    </dgm:pt>
    <dgm:pt modelId="{D71383DF-86F5-FC43-B4B1-B1811913D70A}" type="pres">
      <dgm:prSet presAssocID="{0DCF5ADE-046C-FE4E-BF5D-E9DD4A9FC28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15C9B8D-09F8-9242-AB77-0B561C5338EA}" type="pres">
      <dgm:prSet presAssocID="{72D3B00C-E1DA-5049-9377-122B7A698919}" presName="hierRoot2" presStyleCnt="0">
        <dgm:presLayoutVars>
          <dgm:hierBranch val="init"/>
        </dgm:presLayoutVars>
      </dgm:prSet>
      <dgm:spPr/>
    </dgm:pt>
    <dgm:pt modelId="{87792DEE-DC03-FA41-AC6D-A35F120CFA9D}" type="pres">
      <dgm:prSet presAssocID="{72D3B00C-E1DA-5049-9377-122B7A698919}" presName="rootComposite" presStyleCnt="0"/>
      <dgm:spPr/>
    </dgm:pt>
    <dgm:pt modelId="{79501A00-690F-7548-8B70-6AF61451E381}" type="pres">
      <dgm:prSet presAssocID="{72D3B00C-E1DA-5049-9377-122B7A69891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60C6E-38EB-104F-84D6-53A2607D119D}" type="pres">
      <dgm:prSet presAssocID="{72D3B00C-E1DA-5049-9377-122B7A698919}" presName="rootConnector" presStyleLbl="node2" presStyleIdx="1" presStyleCnt="4"/>
      <dgm:spPr/>
      <dgm:t>
        <a:bodyPr/>
        <a:lstStyle/>
        <a:p>
          <a:endParaRPr lang="en-US"/>
        </a:p>
      </dgm:t>
    </dgm:pt>
    <dgm:pt modelId="{15320C72-7059-E049-AE61-61D1ACA681EC}" type="pres">
      <dgm:prSet presAssocID="{72D3B00C-E1DA-5049-9377-122B7A698919}" presName="hierChild4" presStyleCnt="0"/>
      <dgm:spPr/>
    </dgm:pt>
    <dgm:pt modelId="{9BFAF2F9-737C-5249-A7E9-8061A9646FB6}" type="pres">
      <dgm:prSet presAssocID="{FA1B4D4D-8978-B04F-9C32-CAD54EABF00D}" presName="Name37" presStyleLbl="parChTrans1D3" presStyleIdx="4" presStyleCnt="12"/>
      <dgm:spPr/>
      <dgm:t>
        <a:bodyPr/>
        <a:lstStyle/>
        <a:p>
          <a:endParaRPr lang="en-US"/>
        </a:p>
      </dgm:t>
    </dgm:pt>
    <dgm:pt modelId="{3E096D85-CCBD-D040-B2E7-4E5D5226D32E}" type="pres">
      <dgm:prSet presAssocID="{881ECFF0-2330-1948-A9D3-BFA55A21478C}" presName="hierRoot2" presStyleCnt="0">
        <dgm:presLayoutVars>
          <dgm:hierBranch val="init"/>
        </dgm:presLayoutVars>
      </dgm:prSet>
      <dgm:spPr/>
    </dgm:pt>
    <dgm:pt modelId="{D3B9EC47-6762-484A-B40D-5939ED3CE98B}" type="pres">
      <dgm:prSet presAssocID="{881ECFF0-2330-1948-A9D3-BFA55A21478C}" presName="rootComposite" presStyleCnt="0"/>
      <dgm:spPr/>
    </dgm:pt>
    <dgm:pt modelId="{6C7AB58D-237C-BA4A-8E85-6D4511AA7AF2}" type="pres">
      <dgm:prSet presAssocID="{881ECFF0-2330-1948-A9D3-BFA55A21478C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CD60A-63A1-8B4A-A141-B657D75BF76E}" type="pres">
      <dgm:prSet presAssocID="{881ECFF0-2330-1948-A9D3-BFA55A21478C}" presName="rootConnector" presStyleLbl="node3" presStyleIdx="4" presStyleCnt="12"/>
      <dgm:spPr/>
      <dgm:t>
        <a:bodyPr/>
        <a:lstStyle/>
        <a:p>
          <a:endParaRPr lang="en-US"/>
        </a:p>
      </dgm:t>
    </dgm:pt>
    <dgm:pt modelId="{03622ACC-6ADD-464A-9E14-1DB970422D94}" type="pres">
      <dgm:prSet presAssocID="{881ECFF0-2330-1948-A9D3-BFA55A21478C}" presName="hierChild4" presStyleCnt="0"/>
      <dgm:spPr/>
    </dgm:pt>
    <dgm:pt modelId="{1CA82B69-FC04-4A48-AA78-53AB7856A44D}" type="pres">
      <dgm:prSet presAssocID="{881ECFF0-2330-1948-A9D3-BFA55A21478C}" presName="hierChild5" presStyleCnt="0"/>
      <dgm:spPr/>
    </dgm:pt>
    <dgm:pt modelId="{B5EE0A45-28F2-4748-8838-E8ED205419DD}" type="pres">
      <dgm:prSet presAssocID="{528BCF23-33D2-7243-AC00-12BBD7080767}" presName="Name37" presStyleLbl="parChTrans1D3" presStyleIdx="5" presStyleCnt="12"/>
      <dgm:spPr/>
      <dgm:t>
        <a:bodyPr/>
        <a:lstStyle/>
        <a:p>
          <a:endParaRPr lang="en-US"/>
        </a:p>
      </dgm:t>
    </dgm:pt>
    <dgm:pt modelId="{B1AAC73B-0840-6248-BC1D-0659122FA16C}" type="pres">
      <dgm:prSet presAssocID="{03776117-837B-9F46-AEDC-EE5DCB288A91}" presName="hierRoot2" presStyleCnt="0">
        <dgm:presLayoutVars>
          <dgm:hierBranch val="init"/>
        </dgm:presLayoutVars>
      </dgm:prSet>
      <dgm:spPr/>
    </dgm:pt>
    <dgm:pt modelId="{E6EA0242-1F63-4840-AF8A-7DD1A7A98BBC}" type="pres">
      <dgm:prSet presAssocID="{03776117-837B-9F46-AEDC-EE5DCB288A91}" presName="rootComposite" presStyleCnt="0"/>
      <dgm:spPr/>
    </dgm:pt>
    <dgm:pt modelId="{0274DEE0-8B6A-7A42-9333-62D99ABD4BFC}" type="pres">
      <dgm:prSet presAssocID="{03776117-837B-9F46-AEDC-EE5DCB288A91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793F0B-B841-8D41-9593-78F19E236BB6}" type="pres">
      <dgm:prSet presAssocID="{03776117-837B-9F46-AEDC-EE5DCB288A91}" presName="rootConnector" presStyleLbl="node3" presStyleIdx="5" presStyleCnt="12"/>
      <dgm:spPr/>
      <dgm:t>
        <a:bodyPr/>
        <a:lstStyle/>
        <a:p>
          <a:endParaRPr lang="en-US"/>
        </a:p>
      </dgm:t>
    </dgm:pt>
    <dgm:pt modelId="{B4230EBC-6515-FC4F-B960-06358E8432FA}" type="pres">
      <dgm:prSet presAssocID="{03776117-837B-9F46-AEDC-EE5DCB288A91}" presName="hierChild4" presStyleCnt="0"/>
      <dgm:spPr/>
    </dgm:pt>
    <dgm:pt modelId="{65C40277-7EFC-BF4A-AA69-ADC67E609450}" type="pres">
      <dgm:prSet presAssocID="{03776117-837B-9F46-AEDC-EE5DCB288A91}" presName="hierChild5" presStyleCnt="0"/>
      <dgm:spPr/>
    </dgm:pt>
    <dgm:pt modelId="{51C4277E-D479-C64D-BFE7-F2F347CEA78F}" type="pres">
      <dgm:prSet presAssocID="{0152C257-06F3-B749-AB48-2350A9800EE5}" presName="Name37" presStyleLbl="parChTrans1D3" presStyleIdx="6" presStyleCnt="12"/>
      <dgm:spPr/>
      <dgm:t>
        <a:bodyPr/>
        <a:lstStyle/>
        <a:p>
          <a:endParaRPr lang="en-US"/>
        </a:p>
      </dgm:t>
    </dgm:pt>
    <dgm:pt modelId="{6A5FF85B-06DF-6943-90E4-73477DEF33A4}" type="pres">
      <dgm:prSet presAssocID="{082F9321-639F-6144-A0DE-56A1BD88D086}" presName="hierRoot2" presStyleCnt="0">
        <dgm:presLayoutVars>
          <dgm:hierBranch val="init"/>
        </dgm:presLayoutVars>
      </dgm:prSet>
      <dgm:spPr/>
    </dgm:pt>
    <dgm:pt modelId="{F5190502-B462-8E41-B78D-35D31561119F}" type="pres">
      <dgm:prSet presAssocID="{082F9321-639F-6144-A0DE-56A1BD88D086}" presName="rootComposite" presStyleCnt="0"/>
      <dgm:spPr/>
    </dgm:pt>
    <dgm:pt modelId="{6A1F5675-1A49-2646-A609-C04C8E857926}" type="pres">
      <dgm:prSet presAssocID="{082F9321-639F-6144-A0DE-56A1BD88D086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FC405-8780-A942-A120-FD960D0171B0}" type="pres">
      <dgm:prSet presAssocID="{082F9321-639F-6144-A0DE-56A1BD88D086}" presName="rootConnector" presStyleLbl="node3" presStyleIdx="6" presStyleCnt="12"/>
      <dgm:spPr/>
      <dgm:t>
        <a:bodyPr/>
        <a:lstStyle/>
        <a:p>
          <a:endParaRPr lang="en-US"/>
        </a:p>
      </dgm:t>
    </dgm:pt>
    <dgm:pt modelId="{25A9C311-FCEE-3B41-AF55-F59B2261A0A1}" type="pres">
      <dgm:prSet presAssocID="{082F9321-639F-6144-A0DE-56A1BD88D086}" presName="hierChild4" presStyleCnt="0"/>
      <dgm:spPr/>
    </dgm:pt>
    <dgm:pt modelId="{EADD56E0-3611-324D-B82B-59B8527C262A}" type="pres">
      <dgm:prSet presAssocID="{082F9321-639F-6144-A0DE-56A1BD88D086}" presName="hierChild5" presStyleCnt="0"/>
      <dgm:spPr/>
    </dgm:pt>
    <dgm:pt modelId="{F76FA40D-521B-3F46-ADF3-5B5F58EB4297}" type="pres">
      <dgm:prSet presAssocID="{72D3B00C-E1DA-5049-9377-122B7A698919}" presName="hierChild5" presStyleCnt="0"/>
      <dgm:spPr/>
    </dgm:pt>
    <dgm:pt modelId="{72E22862-805A-E44B-A37B-D762FCF1CCE9}" type="pres">
      <dgm:prSet presAssocID="{65ED307B-8152-5143-83CB-9337B6C8B10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DAC0FF6-85D2-DF4D-97D0-97F88EF73506}" type="pres">
      <dgm:prSet presAssocID="{232339BE-1543-1B46-9978-E89D77C1422F}" presName="hierRoot2" presStyleCnt="0">
        <dgm:presLayoutVars>
          <dgm:hierBranch val="init"/>
        </dgm:presLayoutVars>
      </dgm:prSet>
      <dgm:spPr/>
    </dgm:pt>
    <dgm:pt modelId="{8E3AC8AF-29C6-3142-B81F-36C83DF335A0}" type="pres">
      <dgm:prSet presAssocID="{232339BE-1543-1B46-9978-E89D77C1422F}" presName="rootComposite" presStyleCnt="0"/>
      <dgm:spPr/>
    </dgm:pt>
    <dgm:pt modelId="{3FCE5B22-7DC1-A14D-89C4-12D0AB02BFDF}" type="pres">
      <dgm:prSet presAssocID="{232339BE-1543-1B46-9978-E89D77C1422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0959-3E41-9144-8E5E-8813D59638AC}" type="pres">
      <dgm:prSet presAssocID="{232339BE-1543-1B46-9978-E89D77C1422F}" presName="rootConnector" presStyleLbl="node2" presStyleIdx="2" presStyleCnt="4"/>
      <dgm:spPr/>
      <dgm:t>
        <a:bodyPr/>
        <a:lstStyle/>
        <a:p>
          <a:endParaRPr lang="en-US"/>
        </a:p>
      </dgm:t>
    </dgm:pt>
    <dgm:pt modelId="{92397C70-926C-8042-B3D3-7988F4813C35}" type="pres">
      <dgm:prSet presAssocID="{232339BE-1543-1B46-9978-E89D77C1422F}" presName="hierChild4" presStyleCnt="0"/>
      <dgm:spPr/>
    </dgm:pt>
    <dgm:pt modelId="{6610FCD0-2CA3-794D-82ED-97ABA5DC4587}" type="pres">
      <dgm:prSet presAssocID="{89409E56-E6DD-2A4B-93F0-EAEA8A1A4B22}" presName="Name37" presStyleLbl="parChTrans1D3" presStyleIdx="7" presStyleCnt="12"/>
      <dgm:spPr/>
      <dgm:t>
        <a:bodyPr/>
        <a:lstStyle/>
        <a:p>
          <a:endParaRPr lang="en-US"/>
        </a:p>
      </dgm:t>
    </dgm:pt>
    <dgm:pt modelId="{FE8E20C9-A6C8-1849-8822-8F74429BC14A}" type="pres">
      <dgm:prSet presAssocID="{8F8E980F-1C9D-A64F-A88B-E91EE7688195}" presName="hierRoot2" presStyleCnt="0">
        <dgm:presLayoutVars>
          <dgm:hierBranch val="init"/>
        </dgm:presLayoutVars>
      </dgm:prSet>
      <dgm:spPr/>
    </dgm:pt>
    <dgm:pt modelId="{CEC3A1A5-4404-E74D-BA63-AB6D81A919D2}" type="pres">
      <dgm:prSet presAssocID="{8F8E980F-1C9D-A64F-A88B-E91EE7688195}" presName="rootComposite" presStyleCnt="0"/>
      <dgm:spPr/>
    </dgm:pt>
    <dgm:pt modelId="{CCA46DD4-8057-B045-B1BD-E95D4B33FB8F}" type="pres">
      <dgm:prSet presAssocID="{8F8E980F-1C9D-A64F-A88B-E91EE7688195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BAB9F4-A354-0246-93F9-9FDBC8C03E0C}" type="pres">
      <dgm:prSet presAssocID="{8F8E980F-1C9D-A64F-A88B-E91EE7688195}" presName="rootConnector" presStyleLbl="node3" presStyleIdx="7" presStyleCnt="12"/>
      <dgm:spPr/>
      <dgm:t>
        <a:bodyPr/>
        <a:lstStyle/>
        <a:p>
          <a:endParaRPr lang="en-US"/>
        </a:p>
      </dgm:t>
    </dgm:pt>
    <dgm:pt modelId="{7151319A-0EB5-FA45-8C74-392980DFB286}" type="pres">
      <dgm:prSet presAssocID="{8F8E980F-1C9D-A64F-A88B-E91EE7688195}" presName="hierChild4" presStyleCnt="0"/>
      <dgm:spPr/>
    </dgm:pt>
    <dgm:pt modelId="{508FAAA3-7233-104B-B163-F6CDCE1BF5A3}" type="pres">
      <dgm:prSet presAssocID="{8F8E980F-1C9D-A64F-A88B-E91EE7688195}" presName="hierChild5" presStyleCnt="0"/>
      <dgm:spPr/>
    </dgm:pt>
    <dgm:pt modelId="{865A9C8E-2CED-7E4C-AEBF-BBDCC6D84A41}" type="pres">
      <dgm:prSet presAssocID="{C8CAA059-0711-9C43-91A1-22036ADB7EC0}" presName="Name37" presStyleLbl="parChTrans1D3" presStyleIdx="8" presStyleCnt="12"/>
      <dgm:spPr/>
      <dgm:t>
        <a:bodyPr/>
        <a:lstStyle/>
        <a:p>
          <a:endParaRPr lang="en-US"/>
        </a:p>
      </dgm:t>
    </dgm:pt>
    <dgm:pt modelId="{D35F9C54-36A5-B84B-B392-6EE915350AC5}" type="pres">
      <dgm:prSet presAssocID="{6D4C7C9C-59A6-8147-B8A9-B9558130B5D4}" presName="hierRoot2" presStyleCnt="0">
        <dgm:presLayoutVars>
          <dgm:hierBranch val="init"/>
        </dgm:presLayoutVars>
      </dgm:prSet>
      <dgm:spPr/>
    </dgm:pt>
    <dgm:pt modelId="{414D7E81-E326-3346-8F60-CA25D512BB06}" type="pres">
      <dgm:prSet presAssocID="{6D4C7C9C-59A6-8147-B8A9-B9558130B5D4}" presName="rootComposite" presStyleCnt="0"/>
      <dgm:spPr/>
    </dgm:pt>
    <dgm:pt modelId="{55B378D1-4EA3-1845-8224-C5A9072C90EE}" type="pres">
      <dgm:prSet presAssocID="{6D4C7C9C-59A6-8147-B8A9-B9558130B5D4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249147-5EFC-4E45-A518-75D10D1E2A4C}" type="pres">
      <dgm:prSet presAssocID="{6D4C7C9C-59A6-8147-B8A9-B9558130B5D4}" presName="rootConnector" presStyleLbl="node3" presStyleIdx="8" presStyleCnt="12"/>
      <dgm:spPr/>
      <dgm:t>
        <a:bodyPr/>
        <a:lstStyle/>
        <a:p>
          <a:endParaRPr lang="en-US"/>
        </a:p>
      </dgm:t>
    </dgm:pt>
    <dgm:pt modelId="{97F3D896-7ED4-D74E-BE8A-6F2D9EB47727}" type="pres">
      <dgm:prSet presAssocID="{6D4C7C9C-59A6-8147-B8A9-B9558130B5D4}" presName="hierChild4" presStyleCnt="0"/>
      <dgm:spPr/>
    </dgm:pt>
    <dgm:pt modelId="{2AC8C9C1-8BEE-104E-81D8-221DB357BB01}" type="pres">
      <dgm:prSet presAssocID="{6D4C7C9C-59A6-8147-B8A9-B9558130B5D4}" presName="hierChild5" presStyleCnt="0"/>
      <dgm:spPr/>
    </dgm:pt>
    <dgm:pt modelId="{FE6CCE75-653B-894E-96D8-0E63D2DFDD58}" type="pres">
      <dgm:prSet presAssocID="{232339BE-1543-1B46-9978-E89D77C1422F}" presName="hierChild5" presStyleCnt="0"/>
      <dgm:spPr/>
    </dgm:pt>
    <dgm:pt modelId="{1E05079D-F480-FE4A-8A06-A18C454E080A}" type="pres">
      <dgm:prSet presAssocID="{7A006761-23B4-B442-9CC3-5F1E640F3F3F}" presName="Name37" presStyleLbl="parChTrans1D2" presStyleIdx="3" presStyleCnt="4"/>
      <dgm:spPr/>
      <dgm:t>
        <a:bodyPr/>
        <a:lstStyle/>
        <a:p>
          <a:endParaRPr lang="en-US"/>
        </a:p>
      </dgm:t>
    </dgm:pt>
    <dgm:pt modelId="{79A2CC87-F780-9343-9DCB-9CB18E185B66}" type="pres">
      <dgm:prSet presAssocID="{F16B836F-D651-1A40-B388-999AA6F5470A}" presName="hierRoot2" presStyleCnt="0">
        <dgm:presLayoutVars>
          <dgm:hierBranch val="init"/>
        </dgm:presLayoutVars>
      </dgm:prSet>
      <dgm:spPr/>
    </dgm:pt>
    <dgm:pt modelId="{9E9F431C-2F7A-C940-98E9-04D8C06DF104}" type="pres">
      <dgm:prSet presAssocID="{F16B836F-D651-1A40-B388-999AA6F5470A}" presName="rootComposite" presStyleCnt="0"/>
      <dgm:spPr/>
    </dgm:pt>
    <dgm:pt modelId="{5ED49AB4-CC59-674E-BB7B-59527DFBCF7C}" type="pres">
      <dgm:prSet presAssocID="{F16B836F-D651-1A40-B388-999AA6F5470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BFC8B-43C4-7542-8258-6F283623918E}" type="pres">
      <dgm:prSet presAssocID="{F16B836F-D651-1A40-B388-999AA6F5470A}" presName="rootConnector" presStyleLbl="node2" presStyleIdx="3" presStyleCnt="4"/>
      <dgm:spPr/>
      <dgm:t>
        <a:bodyPr/>
        <a:lstStyle/>
        <a:p>
          <a:endParaRPr lang="en-US"/>
        </a:p>
      </dgm:t>
    </dgm:pt>
    <dgm:pt modelId="{B90346D0-039A-8F47-B791-490C14AAD5B0}" type="pres">
      <dgm:prSet presAssocID="{F16B836F-D651-1A40-B388-999AA6F5470A}" presName="hierChild4" presStyleCnt="0"/>
      <dgm:spPr/>
    </dgm:pt>
    <dgm:pt modelId="{3DA80ADD-4423-4E4B-B322-C9C1F0EC04CD}" type="pres">
      <dgm:prSet presAssocID="{C5E12867-09C6-E444-B12B-1C6D5AE489F7}" presName="Name37" presStyleLbl="parChTrans1D3" presStyleIdx="9" presStyleCnt="12"/>
      <dgm:spPr/>
      <dgm:t>
        <a:bodyPr/>
        <a:lstStyle/>
        <a:p>
          <a:endParaRPr lang="en-US"/>
        </a:p>
      </dgm:t>
    </dgm:pt>
    <dgm:pt modelId="{68A2E9F0-6B72-4F4B-8E74-0453A31F5C63}" type="pres">
      <dgm:prSet presAssocID="{D0F6595E-15E6-8D41-9749-F38A12E3BFE4}" presName="hierRoot2" presStyleCnt="0">
        <dgm:presLayoutVars>
          <dgm:hierBranch val="init"/>
        </dgm:presLayoutVars>
      </dgm:prSet>
      <dgm:spPr/>
    </dgm:pt>
    <dgm:pt modelId="{695C295A-19E4-2741-A02D-ACBEF7E7541D}" type="pres">
      <dgm:prSet presAssocID="{D0F6595E-15E6-8D41-9749-F38A12E3BFE4}" presName="rootComposite" presStyleCnt="0"/>
      <dgm:spPr/>
    </dgm:pt>
    <dgm:pt modelId="{2A3079DC-9775-4A44-8D39-46B04A3ECA28}" type="pres">
      <dgm:prSet presAssocID="{D0F6595E-15E6-8D41-9749-F38A12E3BFE4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A10B15-3CBF-2B45-BC90-1B667317B0C4}" type="pres">
      <dgm:prSet presAssocID="{D0F6595E-15E6-8D41-9749-F38A12E3BFE4}" presName="rootConnector" presStyleLbl="node3" presStyleIdx="9" presStyleCnt="12"/>
      <dgm:spPr/>
      <dgm:t>
        <a:bodyPr/>
        <a:lstStyle/>
        <a:p>
          <a:endParaRPr lang="en-US"/>
        </a:p>
      </dgm:t>
    </dgm:pt>
    <dgm:pt modelId="{2815FC54-6BD5-6244-8E31-9224790FB4C2}" type="pres">
      <dgm:prSet presAssocID="{D0F6595E-15E6-8D41-9749-F38A12E3BFE4}" presName="hierChild4" presStyleCnt="0"/>
      <dgm:spPr/>
    </dgm:pt>
    <dgm:pt modelId="{384ABEB2-7B28-6A41-BD64-AC08AC198A96}" type="pres">
      <dgm:prSet presAssocID="{D0F6595E-15E6-8D41-9749-F38A12E3BFE4}" presName="hierChild5" presStyleCnt="0"/>
      <dgm:spPr/>
    </dgm:pt>
    <dgm:pt modelId="{802255A1-F0BD-A948-89AE-6F23C9C53F8E}" type="pres">
      <dgm:prSet presAssocID="{2B74808F-D8E7-3C4B-8A30-E89B45926071}" presName="Name37" presStyleLbl="parChTrans1D3" presStyleIdx="10" presStyleCnt="12"/>
      <dgm:spPr/>
      <dgm:t>
        <a:bodyPr/>
        <a:lstStyle/>
        <a:p>
          <a:endParaRPr lang="en-US"/>
        </a:p>
      </dgm:t>
    </dgm:pt>
    <dgm:pt modelId="{06CA8232-A128-F84B-B56F-79B8E6832A88}" type="pres">
      <dgm:prSet presAssocID="{4ED63F66-6CBE-104E-82DA-1E195D53D8D8}" presName="hierRoot2" presStyleCnt="0">
        <dgm:presLayoutVars>
          <dgm:hierBranch val="init"/>
        </dgm:presLayoutVars>
      </dgm:prSet>
      <dgm:spPr/>
    </dgm:pt>
    <dgm:pt modelId="{0E0C771F-1D3C-164D-A4FE-46E7E8D917F0}" type="pres">
      <dgm:prSet presAssocID="{4ED63F66-6CBE-104E-82DA-1E195D53D8D8}" presName="rootComposite" presStyleCnt="0"/>
      <dgm:spPr/>
    </dgm:pt>
    <dgm:pt modelId="{B334012A-C3BF-104C-BB1D-8F6F7AC95668}" type="pres">
      <dgm:prSet presAssocID="{4ED63F66-6CBE-104E-82DA-1E195D53D8D8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F4AB2B-C312-8146-A411-2484D346E5D9}" type="pres">
      <dgm:prSet presAssocID="{4ED63F66-6CBE-104E-82DA-1E195D53D8D8}" presName="rootConnector" presStyleLbl="node3" presStyleIdx="10" presStyleCnt="12"/>
      <dgm:spPr/>
      <dgm:t>
        <a:bodyPr/>
        <a:lstStyle/>
        <a:p>
          <a:endParaRPr lang="en-US"/>
        </a:p>
      </dgm:t>
    </dgm:pt>
    <dgm:pt modelId="{B79C2D69-0EA5-1542-B6B6-7F914FAB73EB}" type="pres">
      <dgm:prSet presAssocID="{4ED63F66-6CBE-104E-82DA-1E195D53D8D8}" presName="hierChild4" presStyleCnt="0"/>
      <dgm:spPr/>
    </dgm:pt>
    <dgm:pt modelId="{6DC17C7C-8527-D740-9680-9C1C8D494850}" type="pres">
      <dgm:prSet presAssocID="{4ED63F66-6CBE-104E-82DA-1E195D53D8D8}" presName="hierChild5" presStyleCnt="0"/>
      <dgm:spPr/>
    </dgm:pt>
    <dgm:pt modelId="{DFB31760-8980-CA46-AD1A-7911561324D1}" type="pres">
      <dgm:prSet presAssocID="{E2E887AA-99FB-B34A-BA94-6DF3AC69D4B1}" presName="Name37" presStyleLbl="parChTrans1D3" presStyleIdx="11" presStyleCnt="12"/>
      <dgm:spPr/>
      <dgm:t>
        <a:bodyPr/>
        <a:lstStyle/>
        <a:p>
          <a:endParaRPr lang="en-US"/>
        </a:p>
      </dgm:t>
    </dgm:pt>
    <dgm:pt modelId="{CFE56B1D-300C-D140-BA55-43A641DCA1CA}" type="pres">
      <dgm:prSet presAssocID="{216287C2-21A1-B949-8E4A-C5DE7F5C3335}" presName="hierRoot2" presStyleCnt="0">
        <dgm:presLayoutVars>
          <dgm:hierBranch val="init"/>
        </dgm:presLayoutVars>
      </dgm:prSet>
      <dgm:spPr/>
    </dgm:pt>
    <dgm:pt modelId="{3A9304F3-22B8-F24E-BCC6-689483AEC1D8}" type="pres">
      <dgm:prSet presAssocID="{216287C2-21A1-B949-8E4A-C5DE7F5C3335}" presName="rootComposite" presStyleCnt="0"/>
      <dgm:spPr/>
    </dgm:pt>
    <dgm:pt modelId="{6C11DFC9-ECAF-4D40-AC78-B0DD58BBAF8E}" type="pres">
      <dgm:prSet presAssocID="{216287C2-21A1-B949-8E4A-C5DE7F5C3335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A380B-704C-7E4C-8650-18BDB6B06233}" type="pres">
      <dgm:prSet presAssocID="{216287C2-21A1-B949-8E4A-C5DE7F5C3335}" presName="rootConnector" presStyleLbl="node3" presStyleIdx="11" presStyleCnt="12"/>
      <dgm:spPr/>
      <dgm:t>
        <a:bodyPr/>
        <a:lstStyle/>
        <a:p>
          <a:endParaRPr lang="en-US"/>
        </a:p>
      </dgm:t>
    </dgm:pt>
    <dgm:pt modelId="{5CF90433-E36E-7E43-A1D3-1470B427B096}" type="pres">
      <dgm:prSet presAssocID="{216287C2-21A1-B949-8E4A-C5DE7F5C3335}" presName="hierChild4" presStyleCnt="0"/>
      <dgm:spPr/>
    </dgm:pt>
    <dgm:pt modelId="{4601DA91-279A-DB47-A1AD-59ADDAC6C1AC}" type="pres">
      <dgm:prSet presAssocID="{216287C2-21A1-B949-8E4A-C5DE7F5C3335}" presName="hierChild5" presStyleCnt="0"/>
      <dgm:spPr/>
    </dgm:pt>
    <dgm:pt modelId="{20DA6E8C-C760-B14E-8FA9-3E5CFB56E6F8}" type="pres">
      <dgm:prSet presAssocID="{F16B836F-D651-1A40-B388-999AA6F5470A}" presName="hierChild5" presStyleCnt="0"/>
      <dgm:spPr/>
    </dgm:pt>
    <dgm:pt modelId="{8305B74D-7319-D24C-A5D5-16EC1AB54427}" type="pres">
      <dgm:prSet presAssocID="{D708B1E9-1840-0E4B-974B-4F093970E2AA}" presName="hierChild3" presStyleCnt="0"/>
      <dgm:spPr/>
    </dgm:pt>
  </dgm:ptLst>
  <dgm:cxnLst>
    <dgm:cxn modelId="{B676C246-C400-BE4B-AB23-F8F546339771}" type="presOf" srcId="{F16B836F-D651-1A40-B388-999AA6F5470A}" destId="{5ED49AB4-CC59-674E-BB7B-59527DFBCF7C}" srcOrd="0" destOrd="0" presId="urn:microsoft.com/office/officeart/2005/8/layout/orgChart1"/>
    <dgm:cxn modelId="{87A55279-7A41-5045-BFE3-48A75D0B0253}" srcId="{DE9B4F5B-5AEB-EA49-BE40-C757780CFEF0}" destId="{A3866AB1-CB17-8640-9BCB-FAC2234D4E47}" srcOrd="0" destOrd="0" parTransId="{D46AD575-13E8-214C-BA92-A30842CC2917}" sibTransId="{5EBC85E3-959B-4C44-ACBE-526451BF3DFB}"/>
    <dgm:cxn modelId="{5EF957C1-4F56-FE40-9F27-7DFC6D43D738}" type="presOf" srcId="{03776117-837B-9F46-AEDC-EE5DCB288A91}" destId="{0274DEE0-8B6A-7A42-9333-62D99ABD4BFC}" srcOrd="0" destOrd="0" presId="urn:microsoft.com/office/officeart/2005/8/layout/orgChart1"/>
    <dgm:cxn modelId="{BE5955C2-F7F3-BE4D-BE3A-EC169B76FB9C}" type="presOf" srcId="{D708B1E9-1840-0E4B-974B-4F093970E2AA}" destId="{262DD76D-4F3E-A542-8279-48375562B07F}" srcOrd="0" destOrd="0" presId="urn:microsoft.com/office/officeart/2005/8/layout/orgChart1"/>
    <dgm:cxn modelId="{BB207DB2-6AE2-A641-B7DA-B77D05BB19E8}" type="presOf" srcId="{A3866AB1-CB17-8640-9BCB-FAC2234D4E47}" destId="{78931FE8-C36B-A84F-A57A-D03CE1CC1119}" srcOrd="0" destOrd="0" presId="urn:microsoft.com/office/officeart/2005/8/layout/orgChart1"/>
    <dgm:cxn modelId="{94299383-72BE-A442-8A17-4073164C997F}" srcId="{72D3B00C-E1DA-5049-9377-122B7A698919}" destId="{03776117-837B-9F46-AEDC-EE5DCB288A91}" srcOrd="1" destOrd="0" parTransId="{528BCF23-33D2-7243-AC00-12BBD7080767}" sibTransId="{62D81FFC-B36D-8146-92CE-3AAC06EE2B6E}"/>
    <dgm:cxn modelId="{94A1277E-7208-9A4B-A8C0-20F22962B4BC}" srcId="{F16B836F-D651-1A40-B388-999AA6F5470A}" destId="{4ED63F66-6CBE-104E-82DA-1E195D53D8D8}" srcOrd="1" destOrd="0" parTransId="{2B74808F-D8E7-3C4B-8A30-E89B45926071}" sibTransId="{CEB0EDCC-639E-FC42-8A0A-D6A6E8D01B40}"/>
    <dgm:cxn modelId="{C8013BEA-A755-8642-BDF9-9881D6EC43B0}" type="presOf" srcId="{65ED307B-8152-5143-83CB-9337B6C8B100}" destId="{72E22862-805A-E44B-A37B-D762FCF1CCE9}" srcOrd="0" destOrd="0" presId="urn:microsoft.com/office/officeart/2005/8/layout/orgChart1"/>
    <dgm:cxn modelId="{9CC52325-9EC5-514E-9DCD-1BE70C505234}" type="presOf" srcId="{8F8E980F-1C9D-A64F-A88B-E91EE7688195}" destId="{CCA46DD4-8057-B045-B1BD-E95D4B33FB8F}" srcOrd="0" destOrd="0" presId="urn:microsoft.com/office/officeart/2005/8/layout/orgChart1"/>
    <dgm:cxn modelId="{A43F1649-472C-1F46-BDBA-AA56BEC9CE79}" type="presOf" srcId="{8A9EF3E8-22D7-E84C-97BE-468EAF1E764C}" destId="{1E90E3ED-B0AD-7B46-961F-574CD650FDAA}" srcOrd="1" destOrd="0" presId="urn:microsoft.com/office/officeart/2005/8/layout/orgChart1"/>
    <dgm:cxn modelId="{39AB7DE0-0C40-2E4E-B3B1-11E787768A1D}" type="presOf" srcId="{082F9321-639F-6144-A0DE-56A1BD88D086}" destId="{6A1F5675-1A49-2646-A609-C04C8E857926}" srcOrd="0" destOrd="0" presId="urn:microsoft.com/office/officeart/2005/8/layout/orgChart1"/>
    <dgm:cxn modelId="{3B623404-F002-A24C-8FCE-AFDDC403BE0A}" type="presOf" srcId="{E2E887AA-99FB-B34A-BA94-6DF3AC69D4B1}" destId="{DFB31760-8980-CA46-AD1A-7911561324D1}" srcOrd="0" destOrd="0" presId="urn:microsoft.com/office/officeart/2005/8/layout/orgChart1"/>
    <dgm:cxn modelId="{33C9E5EB-D5B9-5241-8FB5-5AE625DAE906}" srcId="{232339BE-1543-1B46-9978-E89D77C1422F}" destId="{8F8E980F-1C9D-A64F-A88B-E91EE7688195}" srcOrd="0" destOrd="0" parTransId="{89409E56-E6DD-2A4B-93F0-EAEA8A1A4B22}" sibTransId="{E11F3E38-37CE-C341-828A-1A0BBEA0D6E9}"/>
    <dgm:cxn modelId="{3B49FF0F-C632-D440-8EC4-1F57419B255D}" srcId="{D708B1E9-1840-0E4B-974B-4F093970E2AA}" destId="{232339BE-1543-1B46-9978-E89D77C1422F}" srcOrd="2" destOrd="0" parTransId="{65ED307B-8152-5143-83CB-9337B6C8B100}" sibTransId="{49EF4BDF-7E08-0E4C-9F62-413629169BFE}"/>
    <dgm:cxn modelId="{A717AEAB-DE90-974A-B177-C6C98B0C7BD7}" type="presOf" srcId="{881ECFF0-2330-1948-A9D3-BFA55A21478C}" destId="{E1ECD60A-63A1-8B4A-A141-B657D75BF76E}" srcOrd="1" destOrd="0" presId="urn:microsoft.com/office/officeart/2005/8/layout/orgChart1"/>
    <dgm:cxn modelId="{40ACB4D9-0E08-3C42-9940-0D0810346661}" srcId="{F16B836F-D651-1A40-B388-999AA6F5470A}" destId="{216287C2-21A1-B949-8E4A-C5DE7F5C3335}" srcOrd="2" destOrd="0" parTransId="{E2E887AA-99FB-B34A-BA94-6DF3AC69D4B1}" sibTransId="{9C2AB9AA-B368-B847-B54D-79695105F6AD}"/>
    <dgm:cxn modelId="{ED614ED4-E513-CD4E-8596-29478FE9B184}" srcId="{F16B836F-D651-1A40-B388-999AA6F5470A}" destId="{D0F6595E-15E6-8D41-9749-F38A12E3BFE4}" srcOrd="0" destOrd="0" parTransId="{C5E12867-09C6-E444-B12B-1C6D5AE489F7}" sibTransId="{04A6BCD7-B2FB-4B4E-940F-361F7E3D68F1}"/>
    <dgm:cxn modelId="{97EE94FF-5656-4B47-B4DF-95953CDEC6CC}" type="presOf" srcId="{0DCF5ADE-046C-FE4E-BF5D-E9DD4A9FC280}" destId="{D71383DF-86F5-FC43-B4B1-B1811913D70A}" srcOrd="0" destOrd="0" presId="urn:microsoft.com/office/officeart/2005/8/layout/orgChart1"/>
    <dgm:cxn modelId="{0B1E8E20-46B4-9346-8712-16BB1CBA632D}" type="presOf" srcId="{D0F6595E-15E6-8D41-9749-F38A12E3BFE4}" destId="{F7A10B15-3CBF-2B45-BC90-1B667317B0C4}" srcOrd="1" destOrd="0" presId="urn:microsoft.com/office/officeart/2005/8/layout/orgChart1"/>
    <dgm:cxn modelId="{38CD8509-A174-A74A-BB63-178E10965FB3}" type="presOf" srcId="{D0F6595E-15E6-8D41-9749-F38A12E3BFE4}" destId="{2A3079DC-9775-4A44-8D39-46B04A3ECA28}" srcOrd="0" destOrd="0" presId="urn:microsoft.com/office/officeart/2005/8/layout/orgChart1"/>
    <dgm:cxn modelId="{404D1AA6-46E9-9A49-9B01-53EE7236B231}" type="presOf" srcId="{D7DB7778-4A61-404B-8BA3-B1ED41879BE7}" destId="{560D5656-D4AA-524A-85DD-A0D2666F4DA3}" srcOrd="0" destOrd="0" presId="urn:microsoft.com/office/officeart/2005/8/layout/orgChart1"/>
    <dgm:cxn modelId="{03E8B7C8-5D92-D646-BC26-E8ED3FC5DB71}" type="presOf" srcId="{C8CAA059-0711-9C43-91A1-22036ADB7EC0}" destId="{865A9C8E-2CED-7E4C-AEBF-BBDCC6D84A41}" srcOrd="0" destOrd="0" presId="urn:microsoft.com/office/officeart/2005/8/layout/orgChart1"/>
    <dgm:cxn modelId="{A7263652-1222-FF4E-9F35-4B7F9167DBF3}" srcId="{DE9B4F5B-5AEB-EA49-BE40-C757780CFEF0}" destId="{8A9EF3E8-22D7-E84C-97BE-468EAF1E764C}" srcOrd="1" destOrd="0" parTransId="{222627C1-4699-274A-BC8B-8409EDA9EEFE}" sibTransId="{8960EE66-7F58-EB48-8878-12D7CD16E566}"/>
    <dgm:cxn modelId="{98B36EB5-8647-CA46-8772-EBEBD8497103}" type="presOf" srcId="{B21058D1-CE64-3B41-992D-475F4D4888B4}" destId="{BD662FDD-6479-8D4E-82AC-F379CF71DC7C}" srcOrd="0" destOrd="0" presId="urn:microsoft.com/office/officeart/2005/8/layout/orgChart1"/>
    <dgm:cxn modelId="{C90C6DE6-A21B-154B-9D6C-A1EEBE6DD57C}" type="presOf" srcId="{D46AD575-13E8-214C-BA92-A30842CC2917}" destId="{D6F17BF0-47E7-CE46-9445-610DF34F32CE}" srcOrd="0" destOrd="0" presId="urn:microsoft.com/office/officeart/2005/8/layout/orgChart1"/>
    <dgm:cxn modelId="{BCE91AEE-7663-9942-B831-47B6BC3947E4}" type="presOf" srcId="{72D3B00C-E1DA-5049-9377-122B7A698919}" destId="{79501A00-690F-7548-8B70-6AF61451E381}" srcOrd="0" destOrd="0" presId="urn:microsoft.com/office/officeart/2005/8/layout/orgChart1"/>
    <dgm:cxn modelId="{47227B4F-E368-254A-9325-64FC2955D90D}" type="presOf" srcId="{03776117-837B-9F46-AEDC-EE5DCB288A91}" destId="{0A793F0B-B841-8D41-9593-78F19E236BB6}" srcOrd="1" destOrd="0" presId="urn:microsoft.com/office/officeart/2005/8/layout/orgChart1"/>
    <dgm:cxn modelId="{8F1E195C-06E4-1E4C-80F4-69C6927BC235}" type="presOf" srcId="{72D3B00C-E1DA-5049-9377-122B7A698919}" destId="{A7E60C6E-38EB-104F-84D6-53A2607D119D}" srcOrd="1" destOrd="0" presId="urn:microsoft.com/office/officeart/2005/8/layout/orgChart1"/>
    <dgm:cxn modelId="{6B40C63C-810E-2F45-919D-680CD2182CE2}" srcId="{72D3B00C-E1DA-5049-9377-122B7A698919}" destId="{881ECFF0-2330-1948-A9D3-BFA55A21478C}" srcOrd="0" destOrd="0" parTransId="{FA1B4D4D-8978-B04F-9C32-CAD54EABF00D}" sibTransId="{A1D173A3-51CA-294F-9AEA-2CEA7E516BF2}"/>
    <dgm:cxn modelId="{2ACE09AF-7FFD-E34C-8F30-B5D0DCED5BDC}" type="presOf" srcId="{222627C1-4699-274A-BC8B-8409EDA9EEFE}" destId="{2725BC10-F5AA-184C-8EF8-AC22AF117993}" srcOrd="0" destOrd="0" presId="urn:microsoft.com/office/officeart/2005/8/layout/orgChart1"/>
    <dgm:cxn modelId="{7D2723B5-8604-F34E-92CF-73096CF39A22}" type="presOf" srcId="{4ED63F66-6CBE-104E-82DA-1E195D53D8D8}" destId="{04F4AB2B-C312-8146-A411-2484D346E5D9}" srcOrd="1" destOrd="0" presId="urn:microsoft.com/office/officeart/2005/8/layout/orgChart1"/>
    <dgm:cxn modelId="{CF46F5C2-BF8A-924A-927C-E4D2894CA0A7}" type="presOf" srcId="{F16B836F-D651-1A40-B388-999AA6F5470A}" destId="{477BFC8B-43C4-7542-8258-6F283623918E}" srcOrd="1" destOrd="0" presId="urn:microsoft.com/office/officeart/2005/8/layout/orgChart1"/>
    <dgm:cxn modelId="{255BC62D-3B69-3948-AED0-4B792DFA55EC}" srcId="{D708B1E9-1840-0E4B-974B-4F093970E2AA}" destId="{F16B836F-D651-1A40-B388-999AA6F5470A}" srcOrd="3" destOrd="0" parTransId="{7A006761-23B4-B442-9CC3-5F1E640F3F3F}" sibTransId="{8C1DE44E-1216-6F47-8904-C1C3ABF2709F}"/>
    <dgm:cxn modelId="{CF81132F-4C57-CB47-AA97-E1FA532F05F0}" type="presOf" srcId="{89409E56-E6DD-2A4B-93F0-EAEA8A1A4B22}" destId="{6610FCD0-2CA3-794D-82ED-97ABA5DC4587}" srcOrd="0" destOrd="0" presId="urn:microsoft.com/office/officeart/2005/8/layout/orgChart1"/>
    <dgm:cxn modelId="{D8383C3B-B37C-8E40-9115-D649DD997052}" type="presOf" srcId="{3F33703E-AC05-9249-8254-1EF13FDBC648}" destId="{2885CADC-0C8D-544A-96BF-819F714F33F4}" srcOrd="1" destOrd="0" presId="urn:microsoft.com/office/officeart/2005/8/layout/orgChart1"/>
    <dgm:cxn modelId="{6267AA68-DF9F-5F43-A62C-DFA1C5D9123B}" type="presOf" srcId="{B085CBCD-EC2D-5340-A6C7-13BE586DDA44}" destId="{BC356FB2-B3A6-2045-BC67-3BF75EBB186A}" srcOrd="0" destOrd="0" presId="urn:microsoft.com/office/officeart/2005/8/layout/orgChart1"/>
    <dgm:cxn modelId="{73349DBF-6FE7-E248-9D05-5498037FEB7E}" type="presOf" srcId="{216287C2-21A1-B949-8E4A-C5DE7F5C3335}" destId="{59FA380B-704C-7E4C-8650-18BDB6B06233}" srcOrd="1" destOrd="0" presId="urn:microsoft.com/office/officeart/2005/8/layout/orgChart1"/>
    <dgm:cxn modelId="{DF293F08-7806-0544-A3A0-723DF515C255}" type="presOf" srcId="{FA1B4D4D-8978-B04F-9C32-CAD54EABF00D}" destId="{9BFAF2F9-737C-5249-A7E9-8061A9646FB6}" srcOrd="0" destOrd="0" presId="urn:microsoft.com/office/officeart/2005/8/layout/orgChart1"/>
    <dgm:cxn modelId="{0514E623-1A89-FE4F-8AED-C2F6D4F22012}" type="presOf" srcId="{DE9B4F5B-5AEB-EA49-BE40-C757780CFEF0}" destId="{ADB9BEC3-11C1-1247-B8BF-68E3884E411C}" srcOrd="1" destOrd="0" presId="urn:microsoft.com/office/officeart/2005/8/layout/orgChart1"/>
    <dgm:cxn modelId="{9B7B10DA-8F8A-094F-843C-CB547918DDDA}" type="presOf" srcId="{90BFAA26-88EE-594B-9240-6921771B0909}" destId="{81D44150-F209-9F41-80AD-CA0E9065C652}" srcOrd="1" destOrd="0" presId="urn:microsoft.com/office/officeart/2005/8/layout/orgChart1"/>
    <dgm:cxn modelId="{900D2A01-3DD0-7F41-B140-25BCF26E044E}" srcId="{72D3B00C-E1DA-5049-9377-122B7A698919}" destId="{082F9321-639F-6144-A0DE-56A1BD88D086}" srcOrd="2" destOrd="0" parTransId="{0152C257-06F3-B749-AB48-2350A9800EE5}" sibTransId="{9ECEC32D-4D21-7841-BFC3-FF7D61D56B99}"/>
    <dgm:cxn modelId="{DF8CEA52-A492-8347-9FD4-3E7E6C75B5BC}" srcId="{DE9B4F5B-5AEB-EA49-BE40-C757780CFEF0}" destId="{3F33703E-AC05-9249-8254-1EF13FDBC648}" srcOrd="3" destOrd="0" parTransId="{D7DB7778-4A61-404B-8BA3-B1ED41879BE7}" sibTransId="{5F435498-0341-B24F-BBD5-8D409222DBA6}"/>
    <dgm:cxn modelId="{A1032345-FC15-6F45-8C93-592E838FC51E}" type="presOf" srcId="{232339BE-1543-1B46-9978-E89D77C1422F}" destId="{3FCE5B22-7DC1-A14D-89C4-12D0AB02BFDF}" srcOrd="0" destOrd="0" presId="urn:microsoft.com/office/officeart/2005/8/layout/orgChart1"/>
    <dgm:cxn modelId="{2DD5CFE5-326C-B04A-ADA4-890681CCED66}" srcId="{D708B1E9-1840-0E4B-974B-4F093970E2AA}" destId="{72D3B00C-E1DA-5049-9377-122B7A698919}" srcOrd="1" destOrd="0" parTransId="{0DCF5ADE-046C-FE4E-BF5D-E9DD4A9FC280}" sibTransId="{6C5A1C70-C6E5-8747-ABE0-3323E31C40C2}"/>
    <dgm:cxn modelId="{73C00CAD-8060-8F46-B1CC-C7A37047DA83}" srcId="{D708B1E9-1840-0E4B-974B-4F093970E2AA}" destId="{DE9B4F5B-5AEB-EA49-BE40-C757780CFEF0}" srcOrd="0" destOrd="0" parTransId="{9E9E3E79-8111-A449-B21F-DCE165356465}" sibTransId="{F86C90FF-B659-9347-952C-46FE9BF07D0D}"/>
    <dgm:cxn modelId="{D9E4291F-EFDD-9548-98BD-AD2F15A80DBE}" type="presOf" srcId="{6D4C7C9C-59A6-8147-B8A9-B9558130B5D4}" destId="{55B378D1-4EA3-1845-8224-C5A9072C90EE}" srcOrd="0" destOrd="0" presId="urn:microsoft.com/office/officeart/2005/8/layout/orgChart1"/>
    <dgm:cxn modelId="{C8A4E488-4433-E143-A847-A0C2C58D73B3}" type="presOf" srcId="{082F9321-639F-6144-A0DE-56A1BD88D086}" destId="{95CFC405-8780-A942-A120-FD960D0171B0}" srcOrd="1" destOrd="0" presId="urn:microsoft.com/office/officeart/2005/8/layout/orgChart1"/>
    <dgm:cxn modelId="{0EE2B28B-65A2-F24E-B610-70BAE20DF28C}" type="presOf" srcId="{D708B1E9-1840-0E4B-974B-4F093970E2AA}" destId="{344F5917-A40D-DA49-A3F7-757849B1272D}" srcOrd="1" destOrd="0" presId="urn:microsoft.com/office/officeart/2005/8/layout/orgChart1"/>
    <dgm:cxn modelId="{0D12BDC9-3A74-DB47-824B-8058F7447CDA}" type="presOf" srcId="{216287C2-21A1-B949-8E4A-C5DE7F5C3335}" destId="{6C11DFC9-ECAF-4D40-AC78-B0DD58BBAF8E}" srcOrd="0" destOrd="0" presId="urn:microsoft.com/office/officeart/2005/8/layout/orgChart1"/>
    <dgm:cxn modelId="{D872E8AF-1397-E94B-9F89-9D5F843D4E4C}" type="presOf" srcId="{232339BE-1543-1B46-9978-E89D77C1422F}" destId="{8BB10959-3E41-9144-8E5E-8813D59638AC}" srcOrd="1" destOrd="0" presId="urn:microsoft.com/office/officeart/2005/8/layout/orgChart1"/>
    <dgm:cxn modelId="{C063A211-BCE4-1642-BD09-7A2C6BB2BF0C}" type="presOf" srcId="{C5E12867-09C6-E444-B12B-1C6D5AE489F7}" destId="{3DA80ADD-4423-4E4B-B322-C9C1F0EC04CD}" srcOrd="0" destOrd="0" presId="urn:microsoft.com/office/officeart/2005/8/layout/orgChart1"/>
    <dgm:cxn modelId="{A10C94A9-9658-E34E-8081-17D47F751C47}" type="presOf" srcId="{2B74808F-D8E7-3C4B-8A30-E89B45926071}" destId="{802255A1-F0BD-A948-89AE-6F23C9C53F8E}" srcOrd="0" destOrd="0" presId="urn:microsoft.com/office/officeart/2005/8/layout/orgChart1"/>
    <dgm:cxn modelId="{C2F4EA0B-E6F4-D84D-A34C-8A837BAD4B67}" type="presOf" srcId="{881ECFF0-2330-1948-A9D3-BFA55A21478C}" destId="{6C7AB58D-237C-BA4A-8E85-6D4511AA7AF2}" srcOrd="0" destOrd="0" presId="urn:microsoft.com/office/officeart/2005/8/layout/orgChart1"/>
    <dgm:cxn modelId="{43262F0F-CF41-EA42-967F-BD0B3BDA87EE}" srcId="{232339BE-1543-1B46-9978-E89D77C1422F}" destId="{6D4C7C9C-59A6-8147-B8A9-B9558130B5D4}" srcOrd="1" destOrd="0" parTransId="{C8CAA059-0711-9C43-91A1-22036ADB7EC0}" sibTransId="{E023D256-AD05-4A48-96B5-A653666D5B6C}"/>
    <dgm:cxn modelId="{979A4F10-23B7-7545-ABD0-C8D5FA8AEE26}" type="presOf" srcId="{4ED63F66-6CBE-104E-82DA-1E195D53D8D8}" destId="{B334012A-C3BF-104C-BB1D-8F6F7AC95668}" srcOrd="0" destOrd="0" presId="urn:microsoft.com/office/officeart/2005/8/layout/orgChart1"/>
    <dgm:cxn modelId="{9B875EEC-B4C1-2547-964B-6CB8D82F7CCD}" type="presOf" srcId="{9E9E3E79-8111-A449-B21F-DCE165356465}" destId="{52CDFEED-97D0-CC44-B5C2-6966E9266618}" srcOrd="0" destOrd="0" presId="urn:microsoft.com/office/officeart/2005/8/layout/orgChart1"/>
    <dgm:cxn modelId="{AC9DA11F-9172-154A-AB6D-5E0D5E479B20}" type="presOf" srcId="{DE9B4F5B-5AEB-EA49-BE40-C757780CFEF0}" destId="{CF2D7CCB-38F1-7248-8B85-1024982DE8E1}" srcOrd="0" destOrd="0" presId="urn:microsoft.com/office/officeart/2005/8/layout/orgChart1"/>
    <dgm:cxn modelId="{8132E7C0-DBC5-6244-AF3E-275E6BB24E13}" type="presOf" srcId="{6D4C7C9C-59A6-8147-B8A9-B9558130B5D4}" destId="{6A249147-5EFC-4E45-A518-75D10D1E2A4C}" srcOrd="1" destOrd="0" presId="urn:microsoft.com/office/officeart/2005/8/layout/orgChart1"/>
    <dgm:cxn modelId="{6B445412-234B-BD40-A6EB-DAA749F054DB}" type="presOf" srcId="{8A9EF3E8-22D7-E84C-97BE-468EAF1E764C}" destId="{57A11D3C-F06D-F849-9962-CB14444E4DCA}" srcOrd="0" destOrd="0" presId="urn:microsoft.com/office/officeart/2005/8/layout/orgChart1"/>
    <dgm:cxn modelId="{E414B836-B64E-8C46-B90C-3249B4FF6167}" srcId="{B085CBCD-EC2D-5340-A6C7-13BE586DDA44}" destId="{D708B1E9-1840-0E4B-974B-4F093970E2AA}" srcOrd="0" destOrd="0" parTransId="{DCFA333A-6742-1549-84DB-567DC4D5575C}" sibTransId="{51AD16BA-3178-3245-91B3-C2D781F86844}"/>
    <dgm:cxn modelId="{B84DCC8F-1F57-0243-A84C-190F104B4524}" srcId="{DE9B4F5B-5AEB-EA49-BE40-C757780CFEF0}" destId="{90BFAA26-88EE-594B-9240-6921771B0909}" srcOrd="2" destOrd="0" parTransId="{B21058D1-CE64-3B41-992D-475F4D4888B4}" sibTransId="{1F7BAB88-72CB-ED44-BF98-6D56B97F1DB2}"/>
    <dgm:cxn modelId="{D43F21EA-FCD0-8349-8985-DD69B0DA5D5B}" type="presOf" srcId="{90BFAA26-88EE-594B-9240-6921771B0909}" destId="{6A3C2766-49A4-0648-B72B-6F474AE61EF5}" srcOrd="0" destOrd="0" presId="urn:microsoft.com/office/officeart/2005/8/layout/orgChart1"/>
    <dgm:cxn modelId="{B8915D0E-FAE8-7E4F-AB7F-7A66679CEB81}" type="presOf" srcId="{7A006761-23B4-B442-9CC3-5F1E640F3F3F}" destId="{1E05079D-F480-FE4A-8A06-A18C454E080A}" srcOrd="0" destOrd="0" presId="urn:microsoft.com/office/officeart/2005/8/layout/orgChart1"/>
    <dgm:cxn modelId="{A174F918-60FC-D945-95E2-2982F8C8A309}" type="presOf" srcId="{528BCF23-33D2-7243-AC00-12BBD7080767}" destId="{B5EE0A45-28F2-4748-8838-E8ED205419DD}" srcOrd="0" destOrd="0" presId="urn:microsoft.com/office/officeart/2005/8/layout/orgChart1"/>
    <dgm:cxn modelId="{0F128A54-365D-AF44-9478-327613D7D3EB}" type="presOf" srcId="{0152C257-06F3-B749-AB48-2350A9800EE5}" destId="{51C4277E-D479-C64D-BFE7-F2F347CEA78F}" srcOrd="0" destOrd="0" presId="urn:microsoft.com/office/officeart/2005/8/layout/orgChart1"/>
    <dgm:cxn modelId="{D554D84E-3264-7146-859A-8861DA776E88}" type="presOf" srcId="{A3866AB1-CB17-8640-9BCB-FAC2234D4E47}" destId="{511B22F6-A585-954D-9E12-44867E27ABB0}" srcOrd="1" destOrd="0" presId="urn:microsoft.com/office/officeart/2005/8/layout/orgChart1"/>
    <dgm:cxn modelId="{EFD76BB0-CC6B-DE4E-9712-91BFC55CD883}" type="presOf" srcId="{8F8E980F-1C9D-A64F-A88B-E91EE7688195}" destId="{4EBAB9F4-A354-0246-93F9-9FDBC8C03E0C}" srcOrd="1" destOrd="0" presId="urn:microsoft.com/office/officeart/2005/8/layout/orgChart1"/>
    <dgm:cxn modelId="{523471BA-8976-B243-BD67-207430BA24EF}" type="presOf" srcId="{3F33703E-AC05-9249-8254-1EF13FDBC648}" destId="{63721B59-CC07-CC41-AFE0-1E6E2CA24DAE}" srcOrd="0" destOrd="0" presId="urn:microsoft.com/office/officeart/2005/8/layout/orgChart1"/>
    <dgm:cxn modelId="{1182EAF1-FC23-2248-95DC-AA4FEFA925B6}" type="presParOf" srcId="{BC356FB2-B3A6-2045-BC67-3BF75EBB186A}" destId="{CA5776A1-1469-5B41-81D2-F29420829ADF}" srcOrd="0" destOrd="0" presId="urn:microsoft.com/office/officeart/2005/8/layout/orgChart1"/>
    <dgm:cxn modelId="{D3A3A4B2-19F6-A94C-B744-77800C47EEA3}" type="presParOf" srcId="{CA5776A1-1469-5B41-81D2-F29420829ADF}" destId="{6CFBFB4A-14C1-464C-81DF-5BCF7F227AD5}" srcOrd="0" destOrd="0" presId="urn:microsoft.com/office/officeart/2005/8/layout/orgChart1"/>
    <dgm:cxn modelId="{D1533FEA-E8FF-2644-9124-A8CDB1F7BA0E}" type="presParOf" srcId="{6CFBFB4A-14C1-464C-81DF-5BCF7F227AD5}" destId="{262DD76D-4F3E-A542-8279-48375562B07F}" srcOrd="0" destOrd="0" presId="urn:microsoft.com/office/officeart/2005/8/layout/orgChart1"/>
    <dgm:cxn modelId="{C9F7F1AF-4C0F-D848-8820-760C8DA2488C}" type="presParOf" srcId="{6CFBFB4A-14C1-464C-81DF-5BCF7F227AD5}" destId="{344F5917-A40D-DA49-A3F7-757849B1272D}" srcOrd="1" destOrd="0" presId="urn:microsoft.com/office/officeart/2005/8/layout/orgChart1"/>
    <dgm:cxn modelId="{C8990E25-695E-9246-8260-9BD3F45044DF}" type="presParOf" srcId="{CA5776A1-1469-5B41-81D2-F29420829ADF}" destId="{B9CDCD58-0E3A-A04B-8F59-3CDDAD21DF62}" srcOrd="1" destOrd="0" presId="urn:microsoft.com/office/officeart/2005/8/layout/orgChart1"/>
    <dgm:cxn modelId="{045C67BC-1FF6-7C46-A3A0-EBBFC2B48EAC}" type="presParOf" srcId="{B9CDCD58-0E3A-A04B-8F59-3CDDAD21DF62}" destId="{52CDFEED-97D0-CC44-B5C2-6966E9266618}" srcOrd="0" destOrd="0" presId="urn:microsoft.com/office/officeart/2005/8/layout/orgChart1"/>
    <dgm:cxn modelId="{FA8ECC15-F3D1-464C-A915-246391652AD5}" type="presParOf" srcId="{B9CDCD58-0E3A-A04B-8F59-3CDDAD21DF62}" destId="{DD726FF6-F47E-DD47-9E30-7F20A3F30BDD}" srcOrd="1" destOrd="0" presId="urn:microsoft.com/office/officeart/2005/8/layout/orgChart1"/>
    <dgm:cxn modelId="{09F3DD63-A0F5-C442-ADFA-C4D16F1ACA8D}" type="presParOf" srcId="{DD726FF6-F47E-DD47-9E30-7F20A3F30BDD}" destId="{E45A06B7-6696-3D40-BECE-A763C4BD33F9}" srcOrd="0" destOrd="0" presId="urn:microsoft.com/office/officeart/2005/8/layout/orgChart1"/>
    <dgm:cxn modelId="{25204109-C27B-F948-9400-2E33C416A4B3}" type="presParOf" srcId="{E45A06B7-6696-3D40-BECE-A763C4BD33F9}" destId="{CF2D7CCB-38F1-7248-8B85-1024982DE8E1}" srcOrd="0" destOrd="0" presId="urn:microsoft.com/office/officeart/2005/8/layout/orgChart1"/>
    <dgm:cxn modelId="{2A027678-8257-6F43-8908-83A82A8CDC0F}" type="presParOf" srcId="{E45A06B7-6696-3D40-BECE-A763C4BD33F9}" destId="{ADB9BEC3-11C1-1247-B8BF-68E3884E411C}" srcOrd="1" destOrd="0" presId="urn:microsoft.com/office/officeart/2005/8/layout/orgChart1"/>
    <dgm:cxn modelId="{C082C6E0-D395-E24F-8F4C-681AF1A02FC2}" type="presParOf" srcId="{DD726FF6-F47E-DD47-9E30-7F20A3F30BDD}" destId="{43AD9277-F696-8740-BBD5-415EB84308B2}" srcOrd="1" destOrd="0" presId="urn:microsoft.com/office/officeart/2005/8/layout/orgChart1"/>
    <dgm:cxn modelId="{03440B25-F986-0D47-8F76-FBF6BAC71586}" type="presParOf" srcId="{43AD9277-F696-8740-BBD5-415EB84308B2}" destId="{D6F17BF0-47E7-CE46-9445-610DF34F32CE}" srcOrd="0" destOrd="0" presId="urn:microsoft.com/office/officeart/2005/8/layout/orgChart1"/>
    <dgm:cxn modelId="{9BCD452F-4AB0-F140-AAD1-13F2EFB8469B}" type="presParOf" srcId="{43AD9277-F696-8740-BBD5-415EB84308B2}" destId="{94169339-9ABD-4940-8B60-5515C4EA9153}" srcOrd="1" destOrd="0" presId="urn:microsoft.com/office/officeart/2005/8/layout/orgChart1"/>
    <dgm:cxn modelId="{999B96B0-78FE-3840-AC71-0B93AF84EA14}" type="presParOf" srcId="{94169339-9ABD-4940-8B60-5515C4EA9153}" destId="{E8FF2110-D7B4-7D4F-BC08-5F8D53B1F049}" srcOrd="0" destOrd="0" presId="urn:microsoft.com/office/officeart/2005/8/layout/orgChart1"/>
    <dgm:cxn modelId="{C40E817B-9D72-6740-AED3-E5BED824638C}" type="presParOf" srcId="{E8FF2110-D7B4-7D4F-BC08-5F8D53B1F049}" destId="{78931FE8-C36B-A84F-A57A-D03CE1CC1119}" srcOrd="0" destOrd="0" presId="urn:microsoft.com/office/officeart/2005/8/layout/orgChart1"/>
    <dgm:cxn modelId="{CAE34920-81B2-AE40-B84C-D5583F7C0021}" type="presParOf" srcId="{E8FF2110-D7B4-7D4F-BC08-5F8D53B1F049}" destId="{511B22F6-A585-954D-9E12-44867E27ABB0}" srcOrd="1" destOrd="0" presId="urn:microsoft.com/office/officeart/2005/8/layout/orgChart1"/>
    <dgm:cxn modelId="{187B2A74-A992-8743-B25C-F1FBB69177D1}" type="presParOf" srcId="{94169339-9ABD-4940-8B60-5515C4EA9153}" destId="{A7842F7B-2581-F24F-872F-C0CE361C3D5A}" srcOrd="1" destOrd="0" presId="urn:microsoft.com/office/officeart/2005/8/layout/orgChart1"/>
    <dgm:cxn modelId="{A935A8AA-79E9-A641-B088-20798A613657}" type="presParOf" srcId="{94169339-9ABD-4940-8B60-5515C4EA9153}" destId="{9F2BF6D8-5FDC-9C4F-B56E-74B566ABE151}" srcOrd="2" destOrd="0" presId="urn:microsoft.com/office/officeart/2005/8/layout/orgChart1"/>
    <dgm:cxn modelId="{E9DCB488-6C8C-F34E-AFC8-44D2DF6E2F8A}" type="presParOf" srcId="{43AD9277-F696-8740-BBD5-415EB84308B2}" destId="{2725BC10-F5AA-184C-8EF8-AC22AF117993}" srcOrd="2" destOrd="0" presId="urn:microsoft.com/office/officeart/2005/8/layout/orgChart1"/>
    <dgm:cxn modelId="{3A057695-3926-9A4E-B8A7-0C160D56ACBC}" type="presParOf" srcId="{43AD9277-F696-8740-BBD5-415EB84308B2}" destId="{A4489551-2D97-F74A-A169-AC3C2163543A}" srcOrd="3" destOrd="0" presId="urn:microsoft.com/office/officeart/2005/8/layout/orgChart1"/>
    <dgm:cxn modelId="{51DC0D4A-1B75-3A4C-8DFD-1AA13CD26345}" type="presParOf" srcId="{A4489551-2D97-F74A-A169-AC3C2163543A}" destId="{47FBBCC4-3421-E646-AB71-1365FDCFBAE5}" srcOrd="0" destOrd="0" presId="urn:microsoft.com/office/officeart/2005/8/layout/orgChart1"/>
    <dgm:cxn modelId="{76DF0CFC-8882-584D-AC4D-537B814F965A}" type="presParOf" srcId="{47FBBCC4-3421-E646-AB71-1365FDCFBAE5}" destId="{57A11D3C-F06D-F849-9962-CB14444E4DCA}" srcOrd="0" destOrd="0" presId="urn:microsoft.com/office/officeart/2005/8/layout/orgChart1"/>
    <dgm:cxn modelId="{9CB186EE-A1BF-154D-8A5C-87539D80D1CB}" type="presParOf" srcId="{47FBBCC4-3421-E646-AB71-1365FDCFBAE5}" destId="{1E90E3ED-B0AD-7B46-961F-574CD650FDAA}" srcOrd="1" destOrd="0" presId="urn:microsoft.com/office/officeart/2005/8/layout/orgChart1"/>
    <dgm:cxn modelId="{A5093B35-26F2-064D-827E-77868162C9E6}" type="presParOf" srcId="{A4489551-2D97-F74A-A169-AC3C2163543A}" destId="{BB35586A-167A-4942-8A18-F21F8C815630}" srcOrd="1" destOrd="0" presId="urn:microsoft.com/office/officeart/2005/8/layout/orgChart1"/>
    <dgm:cxn modelId="{32016D41-6F52-2E44-8AD5-4B83DE1248B0}" type="presParOf" srcId="{A4489551-2D97-F74A-A169-AC3C2163543A}" destId="{25072A2F-7829-4446-A632-AEA4077E1DF9}" srcOrd="2" destOrd="0" presId="urn:microsoft.com/office/officeart/2005/8/layout/orgChart1"/>
    <dgm:cxn modelId="{1765C02D-6D9C-9D4D-BBBC-5786248D6890}" type="presParOf" srcId="{43AD9277-F696-8740-BBD5-415EB84308B2}" destId="{BD662FDD-6479-8D4E-82AC-F379CF71DC7C}" srcOrd="4" destOrd="0" presId="urn:microsoft.com/office/officeart/2005/8/layout/orgChart1"/>
    <dgm:cxn modelId="{5051FDDA-5ABD-6349-A0F2-49810FE55587}" type="presParOf" srcId="{43AD9277-F696-8740-BBD5-415EB84308B2}" destId="{65E2A6DF-297E-CF43-B30A-971826D28677}" srcOrd="5" destOrd="0" presId="urn:microsoft.com/office/officeart/2005/8/layout/orgChart1"/>
    <dgm:cxn modelId="{83846AD0-4A21-2B45-A38E-26C828375017}" type="presParOf" srcId="{65E2A6DF-297E-CF43-B30A-971826D28677}" destId="{B61ED2F3-2C69-D948-A553-9CA11635157A}" srcOrd="0" destOrd="0" presId="urn:microsoft.com/office/officeart/2005/8/layout/orgChart1"/>
    <dgm:cxn modelId="{918DA1AA-8707-FD40-85EA-1A048DF6ED6B}" type="presParOf" srcId="{B61ED2F3-2C69-D948-A553-9CA11635157A}" destId="{6A3C2766-49A4-0648-B72B-6F474AE61EF5}" srcOrd="0" destOrd="0" presId="urn:microsoft.com/office/officeart/2005/8/layout/orgChart1"/>
    <dgm:cxn modelId="{DAEBAA75-5DEB-394B-9849-8933B886D09A}" type="presParOf" srcId="{B61ED2F3-2C69-D948-A553-9CA11635157A}" destId="{81D44150-F209-9F41-80AD-CA0E9065C652}" srcOrd="1" destOrd="0" presId="urn:microsoft.com/office/officeart/2005/8/layout/orgChart1"/>
    <dgm:cxn modelId="{6FA71148-9CEE-AD4D-83FE-2CDD6ED78BBF}" type="presParOf" srcId="{65E2A6DF-297E-CF43-B30A-971826D28677}" destId="{2FA6FD09-E358-A146-878D-3AE5BA2CD302}" srcOrd="1" destOrd="0" presId="urn:microsoft.com/office/officeart/2005/8/layout/orgChart1"/>
    <dgm:cxn modelId="{74DF4816-1D0E-E14E-BC03-4DE2855D0FE3}" type="presParOf" srcId="{65E2A6DF-297E-CF43-B30A-971826D28677}" destId="{0C05DDD4-A1B4-5E40-80E0-727517F7F56E}" srcOrd="2" destOrd="0" presId="urn:microsoft.com/office/officeart/2005/8/layout/orgChart1"/>
    <dgm:cxn modelId="{2EAD5C83-6392-634D-A85E-0A91CF5DE260}" type="presParOf" srcId="{43AD9277-F696-8740-BBD5-415EB84308B2}" destId="{560D5656-D4AA-524A-85DD-A0D2666F4DA3}" srcOrd="6" destOrd="0" presId="urn:microsoft.com/office/officeart/2005/8/layout/orgChart1"/>
    <dgm:cxn modelId="{6CE8F8AE-3296-DE47-A495-4FB06444ECDE}" type="presParOf" srcId="{43AD9277-F696-8740-BBD5-415EB84308B2}" destId="{41213804-4CD2-2642-B9FC-E6A80F638B71}" srcOrd="7" destOrd="0" presId="urn:microsoft.com/office/officeart/2005/8/layout/orgChart1"/>
    <dgm:cxn modelId="{808531D4-0D3B-6F4E-95A2-30A54E8DD8A5}" type="presParOf" srcId="{41213804-4CD2-2642-B9FC-E6A80F638B71}" destId="{4A47D5B3-488D-5549-9AFB-298C5B9C03DE}" srcOrd="0" destOrd="0" presId="urn:microsoft.com/office/officeart/2005/8/layout/orgChart1"/>
    <dgm:cxn modelId="{A349060A-573B-754A-97AD-0AF4CE60A7AF}" type="presParOf" srcId="{4A47D5B3-488D-5549-9AFB-298C5B9C03DE}" destId="{63721B59-CC07-CC41-AFE0-1E6E2CA24DAE}" srcOrd="0" destOrd="0" presId="urn:microsoft.com/office/officeart/2005/8/layout/orgChart1"/>
    <dgm:cxn modelId="{32686DDC-D08D-1F4C-BA06-B43B11668808}" type="presParOf" srcId="{4A47D5B3-488D-5549-9AFB-298C5B9C03DE}" destId="{2885CADC-0C8D-544A-96BF-819F714F33F4}" srcOrd="1" destOrd="0" presId="urn:microsoft.com/office/officeart/2005/8/layout/orgChart1"/>
    <dgm:cxn modelId="{11A62599-85EB-C849-AEE9-AB3F50EBC9AB}" type="presParOf" srcId="{41213804-4CD2-2642-B9FC-E6A80F638B71}" destId="{B5ADC07C-228E-1B45-8823-902D205B585F}" srcOrd="1" destOrd="0" presId="urn:microsoft.com/office/officeart/2005/8/layout/orgChart1"/>
    <dgm:cxn modelId="{F3ED38CA-C9C8-7345-8FC3-9DF8B2E6D654}" type="presParOf" srcId="{41213804-4CD2-2642-B9FC-E6A80F638B71}" destId="{792CBEE1-3BCE-8A4B-B4C3-A9734A2B4F13}" srcOrd="2" destOrd="0" presId="urn:microsoft.com/office/officeart/2005/8/layout/orgChart1"/>
    <dgm:cxn modelId="{17199515-57E2-304C-B421-849A90D84821}" type="presParOf" srcId="{DD726FF6-F47E-DD47-9E30-7F20A3F30BDD}" destId="{E422B6F2-EC81-414B-B702-7354C0CDB21E}" srcOrd="2" destOrd="0" presId="urn:microsoft.com/office/officeart/2005/8/layout/orgChart1"/>
    <dgm:cxn modelId="{C309E2A6-BAD7-3841-9EE1-C2BAEACE0929}" type="presParOf" srcId="{B9CDCD58-0E3A-A04B-8F59-3CDDAD21DF62}" destId="{D71383DF-86F5-FC43-B4B1-B1811913D70A}" srcOrd="2" destOrd="0" presId="urn:microsoft.com/office/officeart/2005/8/layout/orgChart1"/>
    <dgm:cxn modelId="{FDA49835-E058-214D-9A66-AB813C3C54CE}" type="presParOf" srcId="{B9CDCD58-0E3A-A04B-8F59-3CDDAD21DF62}" destId="{715C9B8D-09F8-9242-AB77-0B561C5338EA}" srcOrd="3" destOrd="0" presId="urn:microsoft.com/office/officeart/2005/8/layout/orgChart1"/>
    <dgm:cxn modelId="{28B80AEE-FDEA-A34A-86C1-DB90ED1D9717}" type="presParOf" srcId="{715C9B8D-09F8-9242-AB77-0B561C5338EA}" destId="{87792DEE-DC03-FA41-AC6D-A35F120CFA9D}" srcOrd="0" destOrd="0" presId="urn:microsoft.com/office/officeart/2005/8/layout/orgChart1"/>
    <dgm:cxn modelId="{40D8BC2F-796B-D44D-B87B-ADC93C3CFFA0}" type="presParOf" srcId="{87792DEE-DC03-FA41-AC6D-A35F120CFA9D}" destId="{79501A00-690F-7548-8B70-6AF61451E381}" srcOrd="0" destOrd="0" presId="urn:microsoft.com/office/officeart/2005/8/layout/orgChart1"/>
    <dgm:cxn modelId="{34A3FE6D-A377-4240-8808-4BCA09543B40}" type="presParOf" srcId="{87792DEE-DC03-FA41-AC6D-A35F120CFA9D}" destId="{A7E60C6E-38EB-104F-84D6-53A2607D119D}" srcOrd="1" destOrd="0" presId="urn:microsoft.com/office/officeart/2005/8/layout/orgChart1"/>
    <dgm:cxn modelId="{945ECE1A-9A8A-554B-BCCC-DBFC799594AB}" type="presParOf" srcId="{715C9B8D-09F8-9242-AB77-0B561C5338EA}" destId="{15320C72-7059-E049-AE61-61D1ACA681EC}" srcOrd="1" destOrd="0" presId="urn:microsoft.com/office/officeart/2005/8/layout/orgChart1"/>
    <dgm:cxn modelId="{F877AFCE-3A90-8B4C-86A2-0F018FFDE639}" type="presParOf" srcId="{15320C72-7059-E049-AE61-61D1ACA681EC}" destId="{9BFAF2F9-737C-5249-A7E9-8061A9646FB6}" srcOrd="0" destOrd="0" presId="urn:microsoft.com/office/officeart/2005/8/layout/orgChart1"/>
    <dgm:cxn modelId="{D0C66222-6DB5-9D4A-A8CB-A35CCA14BFA8}" type="presParOf" srcId="{15320C72-7059-E049-AE61-61D1ACA681EC}" destId="{3E096D85-CCBD-D040-B2E7-4E5D5226D32E}" srcOrd="1" destOrd="0" presId="urn:microsoft.com/office/officeart/2005/8/layout/orgChart1"/>
    <dgm:cxn modelId="{F8D4B15C-2784-584B-BD58-F3163BDAD221}" type="presParOf" srcId="{3E096D85-CCBD-D040-B2E7-4E5D5226D32E}" destId="{D3B9EC47-6762-484A-B40D-5939ED3CE98B}" srcOrd="0" destOrd="0" presId="urn:microsoft.com/office/officeart/2005/8/layout/orgChart1"/>
    <dgm:cxn modelId="{BA185296-5C06-0E46-8737-F55261C049D5}" type="presParOf" srcId="{D3B9EC47-6762-484A-B40D-5939ED3CE98B}" destId="{6C7AB58D-237C-BA4A-8E85-6D4511AA7AF2}" srcOrd="0" destOrd="0" presId="urn:microsoft.com/office/officeart/2005/8/layout/orgChart1"/>
    <dgm:cxn modelId="{98C4EE25-5C8E-5D4D-B3B6-2CE8BC945B33}" type="presParOf" srcId="{D3B9EC47-6762-484A-B40D-5939ED3CE98B}" destId="{E1ECD60A-63A1-8B4A-A141-B657D75BF76E}" srcOrd="1" destOrd="0" presId="urn:microsoft.com/office/officeart/2005/8/layout/orgChart1"/>
    <dgm:cxn modelId="{BB680BB8-3D53-F542-B5C6-8E3ACC5BFD8E}" type="presParOf" srcId="{3E096D85-CCBD-D040-B2E7-4E5D5226D32E}" destId="{03622ACC-6ADD-464A-9E14-1DB970422D94}" srcOrd="1" destOrd="0" presId="urn:microsoft.com/office/officeart/2005/8/layout/orgChart1"/>
    <dgm:cxn modelId="{18A09D5F-48FB-0345-B73F-94F4BF19A296}" type="presParOf" srcId="{3E096D85-CCBD-D040-B2E7-4E5D5226D32E}" destId="{1CA82B69-FC04-4A48-AA78-53AB7856A44D}" srcOrd="2" destOrd="0" presId="urn:microsoft.com/office/officeart/2005/8/layout/orgChart1"/>
    <dgm:cxn modelId="{E0999180-25A5-1C45-B374-78E68C5CEF7A}" type="presParOf" srcId="{15320C72-7059-E049-AE61-61D1ACA681EC}" destId="{B5EE0A45-28F2-4748-8838-E8ED205419DD}" srcOrd="2" destOrd="0" presId="urn:microsoft.com/office/officeart/2005/8/layout/orgChart1"/>
    <dgm:cxn modelId="{8DB64787-A52A-EF42-AAB5-C629079ACE0A}" type="presParOf" srcId="{15320C72-7059-E049-AE61-61D1ACA681EC}" destId="{B1AAC73B-0840-6248-BC1D-0659122FA16C}" srcOrd="3" destOrd="0" presId="urn:microsoft.com/office/officeart/2005/8/layout/orgChart1"/>
    <dgm:cxn modelId="{DBF240E3-256B-544D-8150-958E886240DA}" type="presParOf" srcId="{B1AAC73B-0840-6248-BC1D-0659122FA16C}" destId="{E6EA0242-1F63-4840-AF8A-7DD1A7A98BBC}" srcOrd="0" destOrd="0" presId="urn:microsoft.com/office/officeart/2005/8/layout/orgChart1"/>
    <dgm:cxn modelId="{7D4F84B4-06E5-AC48-875F-D8547DC22177}" type="presParOf" srcId="{E6EA0242-1F63-4840-AF8A-7DD1A7A98BBC}" destId="{0274DEE0-8B6A-7A42-9333-62D99ABD4BFC}" srcOrd="0" destOrd="0" presId="urn:microsoft.com/office/officeart/2005/8/layout/orgChart1"/>
    <dgm:cxn modelId="{D6F4208D-A0BC-274D-916D-BBA035797C17}" type="presParOf" srcId="{E6EA0242-1F63-4840-AF8A-7DD1A7A98BBC}" destId="{0A793F0B-B841-8D41-9593-78F19E236BB6}" srcOrd="1" destOrd="0" presId="urn:microsoft.com/office/officeart/2005/8/layout/orgChart1"/>
    <dgm:cxn modelId="{FBCF09B0-6E45-1241-B878-99801D5466F4}" type="presParOf" srcId="{B1AAC73B-0840-6248-BC1D-0659122FA16C}" destId="{B4230EBC-6515-FC4F-B960-06358E8432FA}" srcOrd="1" destOrd="0" presId="urn:microsoft.com/office/officeart/2005/8/layout/orgChart1"/>
    <dgm:cxn modelId="{6792770C-AAA8-9D46-BDB0-05C573F66136}" type="presParOf" srcId="{B1AAC73B-0840-6248-BC1D-0659122FA16C}" destId="{65C40277-7EFC-BF4A-AA69-ADC67E609450}" srcOrd="2" destOrd="0" presId="urn:microsoft.com/office/officeart/2005/8/layout/orgChart1"/>
    <dgm:cxn modelId="{BDB0B1E6-DF04-8C46-85A1-6ECA6E2FD13B}" type="presParOf" srcId="{15320C72-7059-E049-AE61-61D1ACA681EC}" destId="{51C4277E-D479-C64D-BFE7-F2F347CEA78F}" srcOrd="4" destOrd="0" presId="urn:microsoft.com/office/officeart/2005/8/layout/orgChart1"/>
    <dgm:cxn modelId="{DAB839A0-0892-0D49-A57C-64A5D0DD27E9}" type="presParOf" srcId="{15320C72-7059-E049-AE61-61D1ACA681EC}" destId="{6A5FF85B-06DF-6943-90E4-73477DEF33A4}" srcOrd="5" destOrd="0" presId="urn:microsoft.com/office/officeart/2005/8/layout/orgChart1"/>
    <dgm:cxn modelId="{DE75432E-B2FC-CB4A-9F83-35F41FED12BC}" type="presParOf" srcId="{6A5FF85B-06DF-6943-90E4-73477DEF33A4}" destId="{F5190502-B462-8E41-B78D-35D31561119F}" srcOrd="0" destOrd="0" presId="urn:microsoft.com/office/officeart/2005/8/layout/orgChart1"/>
    <dgm:cxn modelId="{BD43967F-ABDD-5A49-95B9-5476D5E56C65}" type="presParOf" srcId="{F5190502-B462-8E41-B78D-35D31561119F}" destId="{6A1F5675-1A49-2646-A609-C04C8E857926}" srcOrd="0" destOrd="0" presId="urn:microsoft.com/office/officeart/2005/8/layout/orgChart1"/>
    <dgm:cxn modelId="{BF6963F1-41BC-E548-8881-5D758FA1351E}" type="presParOf" srcId="{F5190502-B462-8E41-B78D-35D31561119F}" destId="{95CFC405-8780-A942-A120-FD960D0171B0}" srcOrd="1" destOrd="0" presId="urn:microsoft.com/office/officeart/2005/8/layout/orgChart1"/>
    <dgm:cxn modelId="{F840C784-A4D8-6548-BF61-4CEC407E0240}" type="presParOf" srcId="{6A5FF85B-06DF-6943-90E4-73477DEF33A4}" destId="{25A9C311-FCEE-3B41-AF55-F59B2261A0A1}" srcOrd="1" destOrd="0" presId="urn:microsoft.com/office/officeart/2005/8/layout/orgChart1"/>
    <dgm:cxn modelId="{C5D70492-1DDD-2444-9AFD-62E701CF6CA2}" type="presParOf" srcId="{6A5FF85B-06DF-6943-90E4-73477DEF33A4}" destId="{EADD56E0-3611-324D-B82B-59B8527C262A}" srcOrd="2" destOrd="0" presId="urn:microsoft.com/office/officeart/2005/8/layout/orgChart1"/>
    <dgm:cxn modelId="{BD517CC4-FE5E-6049-8673-86A14511BE6F}" type="presParOf" srcId="{715C9B8D-09F8-9242-AB77-0B561C5338EA}" destId="{F76FA40D-521B-3F46-ADF3-5B5F58EB4297}" srcOrd="2" destOrd="0" presId="urn:microsoft.com/office/officeart/2005/8/layout/orgChart1"/>
    <dgm:cxn modelId="{D9416CD8-3B93-8F46-8357-2376C8862104}" type="presParOf" srcId="{B9CDCD58-0E3A-A04B-8F59-3CDDAD21DF62}" destId="{72E22862-805A-E44B-A37B-D762FCF1CCE9}" srcOrd="4" destOrd="0" presId="urn:microsoft.com/office/officeart/2005/8/layout/orgChart1"/>
    <dgm:cxn modelId="{B4904AAD-F2E5-5140-BCD6-1CB47A220C8A}" type="presParOf" srcId="{B9CDCD58-0E3A-A04B-8F59-3CDDAD21DF62}" destId="{8DAC0FF6-85D2-DF4D-97D0-97F88EF73506}" srcOrd="5" destOrd="0" presId="urn:microsoft.com/office/officeart/2005/8/layout/orgChart1"/>
    <dgm:cxn modelId="{F15EADC2-2CB9-F947-8B80-B0D4631EDDF1}" type="presParOf" srcId="{8DAC0FF6-85D2-DF4D-97D0-97F88EF73506}" destId="{8E3AC8AF-29C6-3142-B81F-36C83DF335A0}" srcOrd="0" destOrd="0" presId="urn:microsoft.com/office/officeart/2005/8/layout/orgChart1"/>
    <dgm:cxn modelId="{FBDED127-8C70-524A-9134-25FF7A4B94CF}" type="presParOf" srcId="{8E3AC8AF-29C6-3142-B81F-36C83DF335A0}" destId="{3FCE5B22-7DC1-A14D-89C4-12D0AB02BFDF}" srcOrd="0" destOrd="0" presId="urn:microsoft.com/office/officeart/2005/8/layout/orgChart1"/>
    <dgm:cxn modelId="{C90FB29B-A2DE-B447-8963-637EFBA65F1A}" type="presParOf" srcId="{8E3AC8AF-29C6-3142-B81F-36C83DF335A0}" destId="{8BB10959-3E41-9144-8E5E-8813D59638AC}" srcOrd="1" destOrd="0" presId="urn:microsoft.com/office/officeart/2005/8/layout/orgChart1"/>
    <dgm:cxn modelId="{D732D976-A33D-1249-9C24-31EA69E42424}" type="presParOf" srcId="{8DAC0FF6-85D2-DF4D-97D0-97F88EF73506}" destId="{92397C70-926C-8042-B3D3-7988F4813C35}" srcOrd="1" destOrd="0" presId="urn:microsoft.com/office/officeart/2005/8/layout/orgChart1"/>
    <dgm:cxn modelId="{DBE48A8F-B88B-114B-B39E-2F3A9B650A73}" type="presParOf" srcId="{92397C70-926C-8042-B3D3-7988F4813C35}" destId="{6610FCD0-2CA3-794D-82ED-97ABA5DC4587}" srcOrd="0" destOrd="0" presId="urn:microsoft.com/office/officeart/2005/8/layout/orgChart1"/>
    <dgm:cxn modelId="{1866B7EA-E52C-7A4A-803F-937BBEAF8423}" type="presParOf" srcId="{92397C70-926C-8042-B3D3-7988F4813C35}" destId="{FE8E20C9-A6C8-1849-8822-8F74429BC14A}" srcOrd="1" destOrd="0" presId="urn:microsoft.com/office/officeart/2005/8/layout/orgChart1"/>
    <dgm:cxn modelId="{FEBEBA1A-7F4E-7F47-BEFA-270EBCE311F6}" type="presParOf" srcId="{FE8E20C9-A6C8-1849-8822-8F74429BC14A}" destId="{CEC3A1A5-4404-E74D-BA63-AB6D81A919D2}" srcOrd="0" destOrd="0" presId="urn:microsoft.com/office/officeart/2005/8/layout/orgChart1"/>
    <dgm:cxn modelId="{ECA62EAF-E7EC-1542-8F3F-6350A849DBD7}" type="presParOf" srcId="{CEC3A1A5-4404-E74D-BA63-AB6D81A919D2}" destId="{CCA46DD4-8057-B045-B1BD-E95D4B33FB8F}" srcOrd="0" destOrd="0" presId="urn:microsoft.com/office/officeart/2005/8/layout/orgChart1"/>
    <dgm:cxn modelId="{C772014D-0FED-894B-8117-B852D90A31C5}" type="presParOf" srcId="{CEC3A1A5-4404-E74D-BA63-AB6D81A919D2}" destId="{4EBAB9F4-A354-0246-93F9-9FDBC8C03E0C}" srcOrd="1" destOrd="0" presId="urn:microsoft.com/office/officeart/2005/8/layout/orgChart1"/>
    <dgm:cxn modelId="{DFD6C244-9EDD-FA42-B54C-36A6CC4A37CA}" type="presParOf" srcId="{FE8E20C9-A6C8-1849-8822-8F74429BC14A}" destId="{7151319A-0EB5-FA45-8C74-392980DFB286}" srcOrd="1" destOrd="0" presId="urn:microsoft.com/office/officeart/2005/8/layout/orgChart1"/>
    <dgm:cxn modelId="{087FDD90-1000-6141-AC81-2310826617A3}" type="presParOf" srcId="{FE8E20C9-A6C8-1849-8822-8F74429BC14A}" destId="{508FAAA3-7233-104B-B163-F6CDCE1BF5A3}" srcOrd="2" destOrd="0" presId="urn:microsoft.com/office/officeart/2005/8/layout/orgChart1"/>
    <dgm:cxn modelId="{C6C6881D-808E-8440-9089-3F05B0E3E90E}" type="presParOf" srcId="{92397C70-926C-8042-B3D3-7988F4813C35}" destId="{865A9C8E-2CED-7E4C-AEBF-BBDCC6D84A41}" srcOrd="2" destOrd="0" presId="urn:microsoft.com/office/officeart/2005/8/layout/orgChart1"/>
    <dgm:cxn modelId="{EF00786A-5ED0-9143-8832-EDD8E5682558}" type="presParOf" srcId="{92397C70-926C-8042-B3D3-7988F4813C35}" destId="{D35F9C54-36A5-B84B-B392-6EE915350AC5}" srcOrd="3" destOrd="0" presId="urn:microsoft.com/office/officeart/2005/8/layout/orgChart1"/>
    <dgm:cxn modelId="{2E0B74B5-D367-354C-85C6-F725B79982C6}" type="presParOf" srcId="{D35F9C54-36A5-B84B-B392-6EE915350AC5}" destId="{414D7E81-E326-3346-8F60-CA25D512BB06}" srcOrd="0" destOrd="0" presId="urn:microsoft.com/office/officeart/2005/8/layout/orgChart1"/>
    <dgm:cxn modelId="{308C46D5-CBCF-F94C-9E7C-65BE07B24D2E}" type="presParOf" srcId="{414D7E81-E326-3346-8F60-CA25D512BB06}" destId="{55B378D1-4EA3-1845-8224-C5A9072C90EE}" srcOrd="0" destOrd="0" presId="urn:microsoft.com/office/officeart/2005/8/layout/orgChart1"/>
    <dgm:cxn modelId="{FCE79DB1-A268-AE4D-9E81-A21AF50725B1}" type="presParOf" srcId="{414D7E81-E326-3346-8F60-CA25D512BB06}" destId="{6A249147-5EFC-4E45-A518-75D10D1E2A4C}" srcOrd="1" destOrd="0" presId="urn:microsoft.com/office/officeart/2005/8/layout/orgChart1"/>
    <dgm:cxn modelId="{810DE65C-78F6-2B40-B544-EAF81EEE039F}" type="presParOf" srcId="{D35F9C54-36A5-B84B-B392-6EE915350AC5}" destId="{97F3D896-7ED4-D74E-BE8A-6F2D9EB47727}" srcOrd="1" destOrd="0" presId="urn:microsoft.com/office/officeart/2005/8/layout/orgChart1"/>
    <dgm:cxn modelId="{D35986E7-C1DF-2140-A55F-FDAC4AAC6785}" type="presParOf" srcId="{D35F9C54-36A5-B84B-B392-6EE915350AC5}" destId="{2AC8C9C1-8BEE-104E-81D8-221DB357BB01}" srcOrd="2" destOrd="0" presId="urn:microsoft.com/office/officeart/2005/8/layout/orgChart1"/>
    <dgm:cxn modelId="{28A1430D-EC94-544B-8955-C67D9563C8CE}" type="presParOf" srcId="{8DAC0FF6-85D2-DF4D-97D0-97F88EF73506}" destId="{FE6CCE75-653B-894E-96D8-0E63D2DFDD58}" srcOrd="2" destOrd="0" presId="urn:microsoft.com/office/officeart/2005/8/layout/orgChart1"/>
    <dgm:cxn modelId="{78C418F4-3BCE-5049-8124-9D8883C16644}" type="presParOf" srcId="{B9CDCD58-0E3A-A04B-8F59-3CDDAD21DF62}" destId="{1E05079D-F480-FE4A-8A06-A18C454E080A}" srcOrd="6" destOrd="0" presId="urn:microsoft.com/office/officeart/2005/8/layout/orgChart1"/>
    <dgm:cxn modelId="{DDEA9965-A2D9-EF4C-8654-5D803F4BF047}" type="presParOf" srcId="{B9CDCD58-0E3A-A04B-8F59-3CDDAD21DF62}" destId="{79A2CC87-F780-9343-9DCB-9CB18E185B66}" srcOrd="7" destOrd="0" presId="urn:microsoft.com/office/officeart/2005/8/layout/orgChart1"/>
    <dgm:cxn modelId="{C8298D23-AC9E-E247-A1F5-75FAD9861D6E}" type="presParOf" srcId="{79A2CC87-F780-9343-9DCB-9CB18E185B66}" destId="{9E9F431C-2F7A-C940-98E9-04D8C06DF104}" srcOrd="0" destOrd="0" presId="urn:microsoft.com/office/officeart/2005/8/layout/orgChart1"/>
    <dgm:cxn modelId="{BEF6C755-F8B4-8D42-86A1-A1A85BB8306C}" type="presParOf" srcId="{9E9F431C-2F7A-C940-98E9-04D8C06DF104}" destId="{5ED49AB4-CC59-674E-BB7B-59527DFBCF7C}" srcOrd="0" destOrd="0" presId="urn:microsoft.com/office/officeart/2005/8/layout/orgChart1"/>
    <dgm:cxn modelId="{38B7A46B-6D93-5642-93BD-1AB36B9BC387}" type="presParOf" srcId="{9E9F431C-2F7A-C940-98E9-04D8C06DF104}" destId="{477BFC8B-43C4-7542-8258-6F283623918E}" srcOrd="1" destOrd="0" presId="urn:microsoft.com/office/officeart/2005/8/layout/orgChart1"/>
    <dgm:cxn modelId="{01F5A90C-C3C1-3F40-90F8-F6B189F15A6D}" type="presParOf" srcId="{79A2CC87-F780-9343-9DCB-9CB18E185B66}" destId="{B90346D0-039A-8F47-B791-490C14AAD5B0}" srcOrd="1" destOrd="0" presId="urn:microsoft.com/office/officeart/2005/8/layout/orgChart1"/>
    <dgm:cxn modelId="{4FEC311C-2C3A-3F4E-A652-4C9546808CAA}" type="presParOf" srcId="{B90346D0-039A-8F47-B791-490C14AAD5B0}" destId="{3DA80ADD-4423-4E4B-B322-C9C1F0EC04CD}" srcOrd="0" destOrd="0" presId="urn:microsoft.com/office/officeart/2005/8/layout/orgChart1"/>
    <dgm:cxn modelId="{515D53F0-E2EA-CD4A-800C-1A3C33BD9D17}" type="presParOf" srcId="{B90346D0-039A-8F47-B791-490C14AAD5B0}" destId="{68A2E9F0-6B72-4F4B-8E74-0453A31F5C63}" srcOrd="1" destOrd="0" presId="urn:microsoft.com/office/officeart/2005/8/layout/orgChart1"/>
    <dgm:cxn modelId="{F29EB60B-B64C-3442-9AE8-CF21BD0DE78C}" type="presParOf" srcId="{68A2E9F0-6B72-4F4B-8E74-0453A31F5C63}" destId="{695C295A-19E4-2741-A02D-ACBEF7E7541D}" srcOrd="0" destOrd="0" presId="urn:microsoft.com/office/officeart/2005/8/layout/orgChart1"/>
    <dgm:cxn modelId="{0273CA1E-45B0-A840-A335-282874F132DE}" type="presParOf" srcId="{695C295A-19E4-2741-A02D-ACBEF7E7541D}" destId="{2A3079DC-9775-4A44-8D39-46B04A3ECA28}" srcOrd="0" destOrd="0" presId="urn:microsoft.com/office/officeart/2005/8/layout/orgChart1"/>
    <dgm:cxn modelId="{E4D50320-89F2-7D46-B172-744491515FE5}" type="presParOf" srcId="{695C295A-19E4-2741-A02D-ACBEF7E7541D}" destId="{F7A10B15-3CBF-2B45-BC90-1B667317B0C4}" srcOrd="1" destOrd="0" presId="urn:microsoft.com/office/officeart/2005/8/layout/orgChart1"/>
    <dgm:cxn modelId="{18DD5673-0723-FE46-ABFB-FFAD91E5C0B6}" type="presParOf" srcId="{68A2E9F0-6B72-4F4B-8E74-0453A31F5C63}" destId="{2815FC54-6BD5-6244-8E31-9224790FB4C2}" srcOrd="1" destOrd="0" presId="urn:microsoft.com/office/officeart/2005/8/layout/orgChart1"/>
    <dgm:cxn modelId="{A7F2DC2E-189D-BF4C-91B5-3FAE2C016379}" type="presParOf" srcId="{68A2E9F0-6B72-4F4B-8E74-0453A31F5C63}" destId="{384ABEB2-7B28-6A41-BD64-AC08AC198A96}" srcOrd="2" destOrd="0" presId="urn:microsoft.com/office/officeart/2005/8/layout/orgChart1"/>
    <dgm:cxn modelId="{A93F91BE-E201-CA46-A418-BA2411A9D0F2}" type="presParOf" srcId="{B90346D0-039A-8F47-B791-490C14AAD5B0}" destId="{802255A1-F0BD-A948-89AE-6F23C9C53F8E}" srcOrd="2" destOrd="0" presId="urn:microsoft.com/office/officeart/2005/8/layout/orgChart1"/>
    <dgm:cxn modelId="{FB293119-016C-2F4D-8424-F6CCDB44B3A3}" type="presParOf" srcId="{B90346D0-039A-8F47-B791-490C14AAD5B0}" destId="{06CA8232-A128-F84B-B56F-79B8E6832A88}" srcOrd="3" destOrd="0" presId="urn:microsoft.com/office/officeart/2005/8/layout/orgChart1"/>
    <dgm:cxn modelId="{30016FD2-E93A-AF42-97AF-7C2B9290979E}" type="presParOf" srcId="{06CA8232-A128-F84B-B56F-79B8E6832A88}" destId="{0E0C771F-1D3C-164D-A4FE-46E7E8D917F0}" srcOrd="0" destOrd="0" presId="urn:microsoft.com/office/officeart/2005/8/layout/orgChart1"/>
    <dgm:cxn modelId="{AA834AD7-411A-F345-A247-E366CF79EA08}" type="presParOf" srcId="{0E0C771F-1D3C-164D-A4FE-46E7E8D917F0}" destId="{B334012A-C3BF-104C-BB1D-8F6F7AC95668}" srcOrd="0" destOrd="0" presId="urn:microsoft.com/office/officeart/2005/8/layout/orgChart1"/>
    <dgm:cxn modelId="{CDC51C89-80A8-2C47-831A-7DE26C8583B1}" type="presParOf" srcId="{0E0C771F-1D3C-164D-A4FE-46E7E8D917F0}" destId="{04F4AB2B-C312-8146-A411-2484D346E5D9}" srcOrd="1" destOrd="0" presId="urn:microsoft.com/office/officeart/2005/8/layout/orgChart1"/>
    <dgm:cxn modelId="{F214BD01-55C3-A040-91C6-D9939C09205A}" type="presParOf" srcId="{06CA8232-A128-F84B-B56F-79B8E6832A88}" destId="{B79C2D69-0EA5-1542-B6B6-7F914FAB73EB}" srcOrd="1" destOrd="0" presId="urn:microsoft.com/office/officeart/2005/8/layout/orgChart1"/>
    <dgm:cxn modelId="{ED519CB8-2BB0-8749-867F-28DE354173B4}" type="presParOf" srcId="{06CA8232-A128-F84B-B56F-79B8E6832A88}" destId="{6DC17C7C-8527-D740-9680-9C1C8D494850}" srcOrd="2" destOrd="0" presId="urn:microsoft.com/office/officeart/2005/8/layout/orgChart1"/>
    <dgm:cxn modelId="{5C0DDE7B-1964-4C43-92BD-B6A7AF9A0601}" type="presParOf" srcId="{B90346D0-039A-8F47-B791-490C14AAD5B0}" destId="{DFB31760-8980-CA46-AD1A-7911561324D1}" srcOrd="4" destOrd="0" presId="urn:microsoft.com/office/officeart/2005/8/layout/orgChart1"/>
    <dgm:cxn modelId="{CC9F62D4-D96A-D641-8F15-DA3025C921FC}" type="presParOf" srcId="{B90346D0-039A-8F47-B791-490C14AAD5B0}" destId="{CFE56B1D-300C-D140-BA55-43A641DCA1CA}" srcOrd="5" destOrd="0" presId="urn:microsoft.com/office/officeart/2005/8/layout/orgChart1"/>
    <dgm:cxn modelId="{708A235C-37D7-5A46-8B50-8B973AEB123F}" type="presParOf" srcId="{CFE56B1D-300C-D140-BA55-43A641DCA1CA}" destId="{3A9304F3-22B8-F24E-BCC6-689483AEC1D8}" srcOrd="0" destOrd="0" presId="urn:microsoft.com/office/officeart/2005/8/layout/orgChart1"/>
    <dgm:cxn modelId="{A8F9BE84-FB10-5649-893E-6BB983363FFB}" type="presParOf" srcId="{3A9304F3-22B8-F24E-BCC6-689483AEC1D8}" destId="{6C11DFC9-ECAF-4D40-AC78-B0DD58BBAF8E}" srcOrd="0" destOrd="0" presId="urn:microsoft.com/office/officeart/2005/8/layout/orgChart1"/>
    <dgm:cxn modelId="{F45A06B7-5791-1044-A589-C2E9869A5346}" type="presParOf" srcId="{3A9304F3-22B8-F24E-BCC6-689483AEC1D8}" destId="{59FA380B-704C-7E4C-8650-18BDB6B06233}" srcOrd="1" destOrd="0" presId="urn:microsoft.com/office/officeart/2005/8/layout/orgChart1"/>
    <dgm:cxn modelId="{FDA91F21-AE91-314A-9D02-1A8ECEC5916D}" type="presParOf" srcId="{CFE56B1D-300C-D140-BA55-43A641DCA1CA}" destId="{5CF90433-E36E-7E43-A1D3-1470B427B096}" srcOrd="1" destOrd="0" presId="urn:microsoft.com/office/officeart/2005/8/layout/orgChart1"/>
    <dgm:cxn modelId="{F35040AB-B277-2C42-8330-3AAC9F2302B0}" type="presParOf" srcId="{CFE56B1D-300C-D140-BA55-43A641DCA1CA}" destId="{4601DA91-279A-DB47-A1AD-59ADDAC6C1AC}" srcOrd="2" destOrd="0" presId="urn:microsoft.com/office/officeart/2005/8/layout/orgChart1"/>
    <dgm:cxn modelId="{1920094F-A5AC-0C41-A6A8-E82CA74E8651}" type="presParOf" srcId="{79A2CC87-F780-9343-9DCB-9CB18E185B66}" destId="{20DA6E8C-C760-B14E-8FA9-3E5CFB56E6F8}" srcOrd="2" destOrd="0" presId="urn:microsoft.com/office/officeart/2005/8/layout/orgChart1"/>
    <dgm:cxn modelId="{3D4BB3F0-BD40-C545-B8C8-7BB73B53FCCC}" type="presParOf" srcId="{CA5776A1-1469-5B41-81D2-F29420829ADF}" destId="{8305B74D-7319-D24C-A5D5-16EC1AB544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31760-8980-CA46-AD1A-7911561324D1}">
      <dsp:nvSpPr>
        <dsp:cNvPr id="0" name=""/>
        <dsp:cNvSpPr/>
      </dsp:nvSpPr>
      <dsp:spPr>
        <a:xfrm>
          <a:off x="6043109" y="1521816"/>
          <a:ext cx="188319" cy="2360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275"/>
              </a:lnTo>
              <a:lnTo>
                <a:pt x="188319" y="236027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255A1-F0BD-A948-89AE-6F23C9C53F8E}">
      <dsp:nvSpPr>
        <dsp:cNvPr id="0" name=""/>
        <dsp:cNvSpPr/>
      </dsp:nvSpPr>
      <dsp:spPr>
        <a:xfrm>
          <a:off x="6043109" y="1521816"/>
          <a:ext cx="188319" cy="1468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894"/>
              </a:lnTo>
              <a:lnTo>
                <a:pt x="188319" y="14688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80ADD-4423-4E4B-B322-C9C1F0EC04CD}">
      <dsp:nvSpPr>
        <dsp:cNvPr id="0" name=""/>
        <dsp:cNvSpPr/>
      </dsp:nvSpPr>
      <dsp:spPr>
        <a:xfrm>
          <a:off x="6043109" y="1521816"/>
          <a:ext cx="188319" cy="577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514"/>
              </a:lnTo>
              <a:lnTo>
                <a:pt x="188319" y="5775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5079D-F480-FE4A-8A06-A18C454E080A}">
      <dsp:nvSpPr>
        <dsp:cNvPr id="0" name=""/>
        <dsp:cNvSpPr/>
      </dsp:nvSpPr>
      <dsp:spPr>
        <a:xfrm>
          <a:off x="4266625" y="630435"/>
          <a:ext cx="2278669" cy="26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823"/>
              </a:lnTo>
              <a:lnTo>
                <a:pt x="2278669" y="131823"/>
              </a:lnTo>
              <a:lnTo>
                <a:pt x="2278669" y="2636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A9C8E-2CED-7E4C-AEBF-BBDCC6D84A41}">
      <dsp:nvSpPr>
        <dsp:cNvPr id="0" name=""/>
        <dsp:cNvSpPr/>
      </dsp:nvSpPr>
      <dsp:spPr>
        <a:xfrm>
          <a:off x="4523995" y="1521816"/>
          <a:ext cx="188319" cy="1468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894"/>
              </a:lnTo>
              <a:lnTo>
                <a:pt x="188319" y="14688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0FCD0-2CA3-794D-82ED-97ABA5DC4587}">
      <dsp:nvSpPr>
        <dsp:cNvPr id="0" name=""/>
        <dsp:cNvSpPr/>
      </dsp:nvSpPr>
      <dsp:spPr>
        <a:xfrm>
          <a:off x="4523995" y="1521816"/>
          <a:ext cx="188319" cy="577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514"/>
              </a:lnTo>
              <a:lnTo>
                <a:pt x="188319" y="5775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22862-805A-E44B-A37B-D762FCF1CCE9}">
      <dsp:nvSpPr>
        <dsp:cNvPr id="0" name=""/>
        <dsp:cNvSpPr/>
      </dsp:nvSpPr>
      <dsp:spPr>
        <a:xfrm>
          <a:off x="4266625" y="630435"/>
          <a:ext cx="759556" cy="26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823"/>
              </a:lnTo>
              <a:lnTo>
                <a:pt x="759556" y="131823"/>
              </a:lnTo>
              <a:lnTo>
                <a:pt x="759556" y="2636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4277E-D479-C64D-BFE7-F2F347CEA78F}">
      <dsp:nvSpPr>
        <dsp:cNvPr id="0" name=""/>
        <dsp:cNvSpPr/>
      </dsp:nvSpPr>
      <dsp:spPr>
        <a:xfrm>
          <a:off x="3004882" y="1521816"/>
          <a:ext cx="188319" cy="2360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275"/>
              </a:lnTo>
              <a:lnTo>
                <a:pt x="188319" y="236027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E0A45-28F2-4748-8838-E8ED205419DD}">
      <dsp:nvSpPr>
        <dsp:cNvPr id="0" name=""/>
        <dsp:cNvSpPr/>
      </dsp:nvSpPr>
      <dsp:spPr>
        <a:xfrm>
          <a:off x="3004882" y="1521816"/>
          <a:ext cx="188319" cy="1468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894"/>
              </a:lnTo>
              <a:lnTo>
                <a:pt x="188319" y="14688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F2F9-737C-5249-A7E9-8061A9646FB6}">
      <dsp:nvSpPr>
        <dsp:cNvPr id="0" name=""/>
        <dsp:cNvSpPr/>
      </dsp:nvSpPr>
      <dsp:spPr>
        <a:xfrm>
          <a:off x="3004882" y="1521816"/>
          <a:ext cx="188319" cy="577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514"/>
              </a:lnTo>
              <a:lnTo>
                <a:pt x="188319" y="5775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383DF-86F5-FC43-B4B1-B1811913D70A}">
      <dsp:nvSpPr>
        <dsp:cNvPr id="0" name=""/>
        <dsp:cNvSpPr/>
      </dsp:nvSpPr>
      <dsp:spPr>
        <a:xfrm>
          <a:off x="3507068" y="630435"/>
          <a:ext cx="759556" cy="263647"/>
        </a:xfrm>
        <a:custGeom>
          <a:avLst/>
          <a:gdLst/>
          <a:ahLst/>
          <a:cxnLst/>
          <a:rect l="0" t="0" r="0" b="0"/>
          <a:pathLst>
            <a:path>
              <a:moveTo>
                <a:pt x="759556" y="0"/>
              </a:moveTo>
              <a:lnTo>
                <a:pt x="759556" y="131823"/>
              </a:lnTo>
              <a:lnTo>
                <a:pt x="0" y="131823"/>
              </a:lnTo>
              <a:lnTo>
                <a:pt x="0" y="2636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D5656-D4AA-524A-85DD-A0D2666F4DA3}">
      <dsp:nvSpPr>
        <dsp:cNvPr id="0" name=""/>
        <dsp:cNvSpPr/>
      </dsp:nvSpPr>
      <dsp:spPr>
        <a:xfrm>
          <a:off x="1485769" y="1521816"/>
          <a:ext cx="188319" cy="3251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1655"/>
              </a:lnTo>
              <a:lnTo>
                <a:pt x="188319" y="325165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62FDD-6479-8D4E-82AC-F379CF71DC7C}">
      <dsp:nvSpPr>
        <dsp:cNvPr id="0" name=""/>
        <dsp:cNvSpPr/>
      </dsp:nvSpPr>
      <dsp:spPr>
        <a:xfrm>
          <a:off x="1485769" y="1521816"/>
          <a:ext cx="188319" cy="2360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275"/>
              </a:lnTo>
              <a:lnTo>
                <a:pt x="188319" y="236027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5BC10-F5AA-184C-8EF8-AC22AF117993}">
      <dsp:nvSpPr>
        <dsp:cNvPr id="0" name=""/>
        <dsp:cNvSpPr/>
      </dsp:nvSpPr>
      <dsp:spPr>
        <a:xfrm>
          <a:off x="1485769" y="1521816"/>
          <a:ext cx="188319" cy="1468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894"/>
              </a:lnTo>
              <a:lnTo>
                <a:pt x="188319" y="14688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17BF0-47E7-CE46-9445-610DF34F32CE}">
      <dsp:nvSpPr>
        <dsp:cNvPr id="0" name=""/>
        <dsp:cNvSpPr/>
      </dsp:nvSpPr>
      <dsp:spPr>
        <a:xfrm>
          <a:off x="1485769" y="1521816"/>
          <a:ext cx="188319" cy="577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514"/>
              </a:lnTo>
              <a:lnTo>
                <a:pt x="188319" y="5775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DFEED-97D0-CC44-B5C2-6966E9266618}">
      <dsp:nvSpPr>
        <dsp:cNvPr id="0" name=""/>
        <dsp:cNvSpPr/>
      </dsp:nvSpPr>
      <dsp:spPr>
        <a:xfrm>
          <a:off x="1987955" y="630435"/>
          <a:ext cx="2278669" cy="263647"/>
        </a:xfrm>
        <a:custGeom>
          <a:avLst/>
          <a:gdLst/>
          <a:ahLst/>
          <a:cxnLst/>
          <a:rect l="0" t="0" r="0" b="0"/>
          <a:pathLst>
            <a:path>
              <a:moveTo>
                <a:pt x="2278669" y="0"/>
              </a:moveTo>
              <a:lnTo>
                <a:pt x="2278669" y="131823"/>
              </a:lnTo>
              <a:lnTo>
                <a:pt x="0" y="131823"/>
              </a:lnTo>
              <a:lnTo>
                <a:pt x="0" y="2636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DD76D-4F3E-A542-8279-48375562B07F}">
      <dsp:nvSpPr>
        <dsp:cNvPr id="0" name=""/>
        <dsp:cNvSpPr/>
      </dsp:nvSpPr>
      <dsp:spPr>
        <a:xfrm>
          <a:off x="3638892" y="2702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CISE Office of the Assistant Director</a:t>
          </a:r>
          <a:br>
            <a:rPr lang="en-US" sz="900" kern="1200" dirty="0" smtClean="0"/>
          </a:br>
          <a:r>
            <a:rPr lang="en-US" sz="900" kern="1200" dirty="0" smtClean="0"/>
            <a:t>AD: James Kurose</a:t>
          </a:r>
          <a:br>
            <a:rPr lang="en-US" sz="900" kern="1200" dirty="0" smtClean="0"/>
          </a:br>
          <a:r>
            <a:rPr lang="en-US" sz="900" kern="1200" dirty="0" smtClean="0"/>
            <a:t>DAD: Erwin P. </a:t>
          </a:r>
          <a:r>
            <a:rPr lang="en-US" sz="900" kern="1200" dirty="0" err="1" smtClean="0"/>
            <a:t>Gianchandani</a:t>
          </a:r>
          <a:endParaRPr lang="en-US" sz="900" kern="1200" dirty="0"/>
        </a:p>
      </dsp:txBody>
      <dsp:txXfrm>
        <a:off x="3638892" y="2702"/>
        <a:ext cx="1255465" cy="627732"/>
      </dsp:txXfrm>
    </dsp:sp>
    <dsp:sp modelId="{CF2D7CCB-38F1-7248-8B85-1024982DE8E1}">
      <dsp:nvSpPr>
        <dsp:cNvPr id="0" name=""/>
        <dsp:cNvSpPr/>
      </dsp:nvSpPr>
      <dsp:spPr>
        <a:xfrm>
          <a:off x="1360222" y="894083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Advanced Cyberinfrastructure (ACI)</a:t>
          </a:r>
          <a:br>
            <a:rPr lang="en-US" sz="900" kern="1200" dirty="0" smtClean="0"/>
          </a:br>
          <a:r>
            <a:rPr lang="en-US" sz="900" kern="1200" dirty="0" smtClean="0"/>
            <a:t>DD: Irene </a:t>
          </a:r>
          <a:r>
            <a:rPr lang="en-US" sz="900" kern="1200" dirty="0" err="1" smtClean="0"/>
            <a:t>Qualters</a:t>
          </a: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DDD: Amy Friedlander</a:t>
          </a:r>
          <a:endParaRPr lang="en-US" sz="900" kern="1200" dirty="0"/>
        </a:p>
      </dsp:txBody>
      <dsp:txXfrm>
        <a:off x="1360222" y="894083"/>
        <a:ext cx="1255465" cy="627732"/>
      </dsp:txXfrm>
    </dsp:sp>
    <dsp:sp modelId="{78931FE8-C36B-A84F-A57A-D03CE1CC1119}">
      <dsp:nvSpPr>
        <dsp:cNvPr id="0" name=""/>
        <dsp:cNvSpPr/>
      </dsp:nvSpPr>
      <dsp:spPr>
        <a:xfrm>
          <a:off x="1674089" y="1785463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Data</a:t>
          </a:r>
          <a:endParaRPr lang="en-US" sz="900" kern="1200" dirty="0"/>
        </a:p>
      </dsp:txBody>
      <dsp:txXfrm>
        <a:off x="1674089" y="1785463"/>
        <a:ext cx="1255465" cy="627732"/>
      </dsp:txXfrm>
    </dsp:sp>
    <dsp:sp modelId="{57A11D3C-F06D-F849-9962-CB14444E4DCA}">
      <dsp:nvSpPr>
        <dsp:cNvPr id="0" name=""/>
        <dsp:cNvSpPr/>
      </dsp:nvSpPr>
      <dsp:spPr>
        <a:xfrm>
          <a:off x="1674089" y="2676844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High Performance Computing</a:t>
          </a:r>
          <a:endParaRPr lang="en-US" sz="900" kern="1200" dirty="0"/>
        </a:p>
      </dsp:txBody>
      <dsp:txXfrm>
        <a:off x="1674089" y="2676844"/>
        <a:ext cx="1255465" cy="627732"/>
      </dsp:txXfrm>
    </dsp:sp>
    <dsp:sp modelId="{6A3C2766-49A4-0648-B72B-6F474AE61EF5}">
      <dsp:nvSpPr>
        <dsp:cNvPr id="0" name=""/>
        <dsp:cNvSpPr/>
      </dsp:nvSpPr>
      <dsp:spPr>
        <a:xfrm>
          <a:off x="1674089" y="3568224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Networking / </a:t>
          </a:r>
          <a:r>
            <a:rPr lang="en-US" sz="900" kern="1200" dirty="0" err="1" smtClean="0"/>
            <a:t>Cybersecurity</a:t>
          </a:r>
          <a:endParaRPr lang="en-US" sz="900" kern="1200" dirty="0"/>
        </a:p>
      </dsp:txBody>
      <dsp:txXfrm>
        <a:off x="1674089" y="3568224"/>
        <a:ext cx="1255465" cy="627732"/>
      </dsp:txXfrm>
    </dsp:sp>
    <dsp:sp modelId="{63721B59-CC07-CC41-AFE0-1E6E2CA24DAE}">
      <dsp:nvSpPr>
        <dsp:cNvPr id="0" name=""/>
        <dsp:cNvSpPr/>
      </dsp:nvSpPr>
      <dsp:spPr>
        <a:xfrm>
          <a:off x="1674089" y="4459605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Software</a:t>
          </a:r>
          <a:endParaRPr lang="en-US" sz="900" kern="1200" dirty="0"/>
        </a:p>
      </dsp:txBody>
      <dsp:txXfrm>
        <a:off x="1674089" y="4459605"/>
        <a:ext cx="1255465" cy="627732"/>
      </dsp:txXfrm>
    </dsp:sp>
    <dsp:sp modelId="{79501A00-690F-7548-8B70-6AF61451E381}">
      <dsp:nvSpPr>
        <dsp:cNvPr id="0" name=""/>
        <dsp:cNvSpPr/>
      </dsp:nvSpPr>
      <dsp:spPr>
        <a:xfrm>
          <a:off x="2879335" y="894083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Computing and Communications Foundations (CCF)</a:t>
          </a:r>
          <a:br>
            <a:rPr lang="en-US" sz="900" kern="1200" dirty="0" smtClean="0"/>
          </a:br>
          <a:r>
            <a:rPr lang="en-US" sz="900" kern="1200" dirty="0" smtClean="0"/>
            <a:t>DD: Rao </a:t>
          </a:r>
          <a:r>
            <a:rPr lang="en-US" sz="900" kern="1200" dirty="0" err="1" smtClean="0"/>
            <a:t>Kosajaru</a:t>
          </a: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>DDD:</a:t>
          </a:r>
          <a:endParaRPr lang="en-US" sz="900" kern="1200" dirty="0"/>
        </a:p>
      </dsp:txBody>
      <dsp:txXfrm>
        <a:off x="2879335" y="894083"/>
        <a:ext cx="1255465" cy="627732"/>
      </dsp:txXfrm>
    </dsp:sp>
    <dsp:sp modelId="{6C7AB58D-237C-BA4A-8E85-6D4511AA7AF2}">
      <dsp:nvSpPr>
        <dsp:cNvPr id="0" name=""/>
        <dsp:cNvSpPr/>
      </dsp:nvSpPr>
      <dsp:spPr>
        <a:xfrm>
          <a:off x="3193202" y="1785463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Algorithmic Foundations</a:t>
          </a:r>
          <a:endParaRPr lang="en-US" sz="900" kern="1200" dirty="0"/>
        </a:p>
      </dsp:txBody>
      <dsp:txXfrm>
        <a:off x="3193202" y="1785463"/>
        <a:ext cx="1255465" cy="627732"/>
      </dsp:txXfrm>
    </dsp:sp>
    <dsp:sp modelId="{0274DEE0-8B6A-7A42-9333-62D99ABD4BFC}">
      <dsp:nvSpPr>
        <dsp:cNvPr id="0" name=""/>
        <dsp:cNvSpPr/>
      </dsp:nvSpPr>
      <dsp:spPr>
        <a:xfrm>
          <a:off x="3193202" y="2676844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Communications and Information Foundations</a:t>
          </a:r>
          <a:endParaRPr lang="en-US" sz="900" kern="1200" dirty="0"/>
        </a:p>
      </dsp:txBody>
      <dsp:txXfrm>
        <a:off x="3193202" y="2676844"/>
        <a:ext cx="1255465" cy="627732"/>
      </dsp:txXfrm>
    </dsp:sp>
    <dsp:sp modelId="{6A1F5675-1A49-2646-A609-C04C8E857926}">
      <dsp:nvSpPr>
        <dsp:cNvPr id="0" name=""/>
        <dsp:cNvSpPr/>
      </dsp:nvSpPr>
      <dsp:spPr>
        <a:xfrm>
          <a:off x="3193202" y="3568224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Software and Hardware Foundations</a:t>
          </a:r>
          <a:endParaRPr lang="en-US" sz="900" kern="1200" dirty="0"/>
        </a:p>
      </dsp:txBody>
      <dsp:txXfrm>
        <a:off x="3193202" y="3568224"/>
        <a:ext cx="1255465" cy="627732"/>
      </dsp:txXfrm>
    </dsp:sp>
    <dsp:sp modelId="{3FCE5B22-7DC1-A14D-89C4-12D0AB02BFDF}">
      <dsp:nvSpPr>
        <dsp:cNvPr id="0" name=""/>
        <dsp:cNvSpPr/>
      </dsp:nvSpPr>
      <dsp:spPr>
        <a:xfrm>
          <a:off x="4398449" y="894083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Computer and Network Systems (CNS)</a:t>
          </a:r>
          <a:br>
            <a:rPr lang="en-US" sz="900" kern="1200" dirty="0" smtClean="0"/>
          </a:br>
          <a:r>
            <a:rPr lang="en-US" sz="900" kern="1200" dirty="0" smtClean="0"/>
            <a:t> DD: Ken</a:t>
          </a:r>
          <a:r>
            <a:rPr lang="en-US" sz="900" kern="1200" baseline="0" dirty="0" smtClean="0"/>
            <a:t> Calvert</a:t>
          </a:r>
          <a:r>
            <a:rPr lang="en-US" sz="900" kern="1200" dirty="0" smtClean="0"/>
            <a:t> </a:t>
          </a:r>
          <a:br>
            <a:rPr lang="en-US" sz="900" kern="1200" dirty="0" smtClean="0"/>
          </a:br>
          <a:r>
            <a:rPr lang="en-US" sz="900" kern="1200" dirty="0" smtClean="0"/>
            <a:t>DDD:</a:t>
          </a:r>
          <a:r>
            <a:rPr lang="en-US" sz="900" kern="1200" baseline="0" dirty="0" smtClean="0"/>
            <a:t> </a:t>
          </a:r>
          <a:endParaRPr lang="en-US" sz="900" kern="1200" dirty="0"/>
        </a:p>
      </dsp:txBody>
      <dsp:txXfrm>
        <a:off x="4398449" y="894083"/>
        <a:ext cx="1255465" cy="627732"/>
      </dsp:txXfrm>
    </dsp:sp>
    <dsp:sp modelId="{CCA46DD4-8057-B045-B1BD-E95D4B33FB8F}">
      <dsp:nvSpPr>
        <dsp:cNvPr id="0" name=""/>
        <dsp:cNvSpPr/>
      </dsp:nvSpPr>
      <dsp:spPr>
        <a:xfrm>
          <a:off x="4712315" y="1785463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Computer Systems Research</a:t>
          </a:r>
          <a:endParaRPr lang="en-US" sz="900" kern="1200" dirty="0"/>
        </a:p>
      </dsp:txBody>
      <dsp:txXfrm>
        <a:off x="4712315" y="1785463"/>
        <a:ext cx="1255465" cy="627732"/>
      </dsp:txXfrm>
    </dsp:sp>
    <dsp:sp modelId="{55B378D1-4EA3-1845-8224-C5A9072C90EE}">
      <dsp:nvSpPr>
        <dsp:cNvPr id="0" name=""/>
        <dsp:cNvSpPr/>
      </dsp:nvSpPr>
      <dsp:spPr>
        <a:xfrm>
          <a:off x="4712315" y="2676844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Networking and Technology Systems</a:t>
          </a:r>
          <a:endParaRPr lang="en-US" sz="900" kern="1200" dirty="0"/>
        </a:p>
      </dsp:txBody>
      <dsp:txXfrm>
        <a:off x="4712315" y="2676844"/>
        <a:ext cx="1255465" cy="627732"/>
      </dsp:txXfrm>
    </dsp:sp>
    <dsp:sp modelId="{5ED49AB4-CC59-674E-BB7B-59527DFBCF7C}">
      <dsp:nvSpPr>
        <dsp:cNvPr id="0" name=""/>
        <dsp:cNvSpPr/>
      </dsp:nvSpPr>
      <dsp:spPr>
        <a:xfrm>
          <a:off x="5917562" y="894083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Information and Intelligent Systems (IIS)</a:t>
          </a:r>
          <a:br>
            <a:rPr lang="en-US" sz="900" kern="1200" dirty="0" smtClean="0"/>
          </a:br>
          <a:r>
            <a:rPr lang="en-US" sz="900" kern="1200" dirty="0" smtClean="0"/>
            <a:t>DD: Lynne E. Parker</a:t>
          </a:r>
          <a:br>
            <a:rPr lang="en-US" sz="900" kern="1200" dirty="0" smtClean="0"/>
          </a:br>
          <a:r>
            <a:rPr lang="en-US" sz="900" kern="1200" dirty="0" smtClean="0"/>
            <a:t>Acting DDD: James </a:t>
          </a:r>
          <a:r>
            <a:rPr lang="en-US" sz="900" kern="1200" dirty="0" err="1" smtClean="0"/>
            <a:t>Donlon</a:t>
          </a:r>
          <a:endParaRPr lang="en-US" sz="900" kern="1200" dirty="0"/>
        </a:p>
      </dsp:txBody>
      <dsp:txXfrm>
        <a:off x="5917562" y="894083"/>
        <a:ext cx="1255465" cy="627732"/>
      </dsp:txXfrm>
    </dsp:sp>
    <dsp:sp modelId="{2A3079DC-9775-4A44-8D39-46B04A3ECA28}">
      <dsp:nvSpPr>
        <dsp:cNvPr id="0" name=""/>
        <dsp:cNvSpPr/>
      </dsp:nvSpPr>
      <dsp:spPr>
        <a:xfrm>
          <a:off x="6231428" y="1785463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Cyber Human Systems</a:t>
          </a:r>
          <a:endParaRPr lang="en-US" sz="900" kern="1200" dirty="0"/>
        </a:p>
      </dsp:txBody>
      <dsp:txXfrm>
        <a:off x="6231428" y="1785463"/>
        <a:ext cx="1255465" cy="627732"/>
      </dsp:txXfrm>
    </dsp:sp>
    <dsp:sp modelId="{B334012A-C3BF-104C-BB1D-8F6F7AC95668}">
      <dsp:nvSpPr>
        <dsp:cNvPr id="0" name=""/>
        <dsp:cNvSpPr/>
      </dsp:nvSpPr>
      <dsp:spPr>
        <a:xfrm>
          <a:off x="6231428" y="2676844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Information Integration and Informatics</a:t>
          </a:r>
          <a:endParaRPr lang="en-US" sz="900" kern="1200" dirty="0"/>
        </a:p>
      </dsp:txBody>
      <dsp:txXfrm>
        <a:off x="6231428" y="2676844"/>
        <a:ext cx="1255465" cy="627732"/>
      </dsp:txXfrm>
    </dsp:sp>
    <dsp:sp modelId="{6C11DFC9-ECAF-4D40-AC78-B0DD58BBAF8E}">
      <dsp:nvSpPr>
        <dsp:cNvPr id="0" name=""/>
        <dsp:cNvSpPr/>
      </dsp:nvSpPr>
      <dsp:spPr>
        <a:xfrm>
          <a:off x="6231428" y="3568224"/>
          <a:ext cx="1255465" cy="627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Robust Intelligence</a:t>
          </a:r>
          <a:endParaRPr lang="en-US" sz="900" kern="1200" dirty="0"/>
        </a:p>
      </dsp:txBody>
      <dsp:txXfrm>
        <a:off x="6231428" y="3568224"/>
        <a:ext cx="1255465" cy="627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C1AD0-BD3A-084E-B7FC-F65CCA5A8831}" type="datetimeFigureOut">
              <a:rPr lang="en-US" smtClean="0"/>
              <a:t>7/16/16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41F00-4222-FC42-98D7-D3B88C16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Relationship Id="rId3" Type="http://schemas.openxmlformats.org/officeDocument/2006/relationships/hyperlink" Target="http://www.cs.umn.edu/~shekhar/ccc/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63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0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CCC is a bridge between the CS research community, the funders of that research, and the beneficiaries of that research.  We work to promote</a:t>
            </a:r>
            <a:r>
              <a:rPr lang="en-US" baseline="0" dirty="0" smtClean="0"/>
              <a:t> the health of that enterprise.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C4DB-F8E5-E042-9C8B-244D96DB2A8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7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funders and beneficiaries.  Government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C4DB-F8E5-E042-9C8B-244D96DB2A8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8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advisors on science and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C4DB-F8E5-E042-9C8B-244D96DB2A8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71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Outline visioning and other activities over course of grant (2012-2014)</a:t>
            </a:r>
          </a:p>
          <a:p>
            <a:r>
              <a:rPr lang="en-US" dirty="0" smtClean="0"/>
              <a:t> Make a point of discussing process a bit</a:t>
            </a:r>
          </a:p>
          <a:p>
            <a:r>
              <a:rPr lang="en-US" dirty="0" smtClean="0"/>
              <a:t> Point out that we reach out widely to all directorates within NSF and other agencies.</a:t>
            </a:r>
          </a:p>
          <a:p>
            <a:endParaRPr lang="en-US" dirty="0" smtClean="0"/>
          </a:p>
          <a:p>
            <a:r>
              <a:rPr lang="en-US" b="1" dirty="0" smtClean="0"/>
              <a:t>Robotics, Automation, and Computer Science</a:t>
            </a:r>
          </a:p>
          <a:p>
            <a:pPr lvl="1"/>
            <a:r>
              <a:rPr lang="en-US" dirty="0" smtClean="0"/>
              <a:t>Sponsored by Robotics-VO, NSF, OSTP, and CCC</a:t>
            </a:r>
          </a:p>
          <a:p>
            <a:pPr lvl="1"/>
            <a:r>
              <a:rPr lang="en-US" dirty="0" smtClean="0"/>
              <a:t>Goal: frame concrete problems used to guide basic and applied research through the National Robotics Initiative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Point out how the </a:t>
            </a:r>
            <a:r>
              <a:rPr lang="en-US" dirty="0" err="1" smtClean="0"/>
              <a:t>processs</a:t>
            </a:r>
            <a:r>
              <a:rPr lang="en-US" dirty="0" smtClean="0"/>
              <a:t> works – we work with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92641-3A5B-482B-B92D-0E39AF16171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latin typeface="Arial" charset="0"/>
                <a:cs typeface="Arial" charset="0"/>
              </a:rPr>
              <a:t>Spatial Computing Outcomes: </a:t>
            </a:r>
            <a:r>
              <a:rPr lang="en-US" dirty="0" err="1">
                <a:latin typeface="Arial" charset="0"/>
                <a:cs typeface="Arial" charset="0"/>
              </a:rPr>
              <a:t>Shashi</a:t>
            </a:r>
            <a:r>
              <a:rPr lang="en-US" dirty="0">
                <a:latin typeface="Arial" charset="0"/>
                <a:cs typeface="Arial" charset="0"/>
              </a:rPr>
              <a:t> visited NIH/NCI and made presentations at workshops of NIST as well as USDOE/ANL as detailed at</a:t>
            </a:r>
          </a:p>
          <a:p>
            <a:r>
              <a:rPr lang="en-US" u="sng" dirty="0">
                <a:latin typeface="Arial" charset="0"/>
                <a:cs typeface="Arial" charset="0"/>
                <a:hlinkClick r:id="rId3"/>
              </a:rPr>
              <a:t>http://www.cs.umn.edu/~shekhar/ccc/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marL="0" lvl="3"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charset="0"/>
                <a:cs typeface="Arial" charset="0"/>
              </a:rPr>
              <a:t>The report (</a:t>
            </a:r>
            <a:r>
              <a:rPr lang="en-US" sz="2000" i="1" dirty="0"/>
              <a:t>From GPS and Virtual Globes to Spatial Computing – 2020: The Next Transformative Technology</a:t>
            </a:r>
            <a:r>
              <a:rPr lang="en-US" dirty="0">
                <a:latin typeface="Arial" charset="0"/>
                <a:cs typeface="Arial" charset="0"/>
              </a:rPr>
              <a:t>) was also distributed to 300+ attendees of ACM SIG-Spatial annual meeting in Nov. 2013. 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Shashi</a:t>
            </a:r>
            <a:r>
              <a:rPr lang="en-US" dirty="0">
                <a:latin typeface="Arial" charset="0"/>
                <a:cs typeface="Arial" charset="0"/>
              </a:rPr>
              <a:t> met with Dr. </a:t>
            </a:r>
            <a:r>
              <a:rPr lang="en-US" dirty="0" err="1">
                <a:latin typeface="Arial" charset="0"/>
                <a:cs typeface="Arial" charset="0"/>
              </a:rPr>
              <a:t>Rao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Kosaraju</a:t>
            </a:r>
            <a:r>
              <a:rPr lang="en-US" dirty="0">
                <a:latin typeface="Arial" charset="0"/>
                <a:cs typeface="Arial" charset="0"/>
              </a:rPr>
              <a:t>, Dr. Maria </a:t>
            </a:r>
            <a:r>
              <a:rPr lang="en-US" dirty="0" err="1">
                <a:latin typeface="Arial" charset="0"/>
                <a:cs typeface="Arial" charset="0"/>
              </a:rPr>
              <a:t>Zemankova</a:t>
            </a:r>
            <a:r>
              <a:rPr lang="en-US" dirty="0">
                <a:latin typeface="Arial" charset="0"/>
                <a:cs typeface="Arial" charset="0"/>
              </a:rPr>
              <a:t> and Dr. Erwin </a:t>
            </a:r>
            <a:r>
              <a:rPr lang="en-US" dirty="0" err="1">
                <a:latin typeface="Arial" charset="0"/>
                <a:cs typeface="Arial" charset="0"/>
              </a:rPr>
              <a:t>Gianchandani</a:t>
            </a:r>
            <a:r>
              <a:rPr lang="en-US" dirty="0">
                <a:latin typeface="Arial" charset="0"/>
                <a:cs typeface="Arial" charset="0"/>
              </a:rPr>
              <a:t> to get guidance on next steps last week.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also submitted a paper summarizing the report to Communications of the ACM. It was accepted with revisions and we submitted revised version recently.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92641-3A5B-482B-B92D-0E39AF1617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22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aging</a:t>
            </a:r>
            <a:r>
              <a:rPr lang="en-US" baseline="0" dirty="0" smtClean="0"/>
              <a:t> in place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92641-3A5B-482B-B92D-0E39AF16171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80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CCC had been working on a robotics White Paper (2007-2009) – Rodney Brooks</a:t>
            </a:r>
          </a:p>
          <a:p>
            <a:r>
              <a:rPr lang="en-US" baseline="0" dirty="0" err="1" smtClean="0"/>
              <a:t>Henrik</a:t>
            </a:r>
            <a:r>
              <a:rPr lang="en-US" baseline="0" dirty="0" smtClean="0"/>
              <a:t> Christiansen, </a:t>
            </a:r>
            <a:r>
              <a:rPr lang="en-US" baseline="0" dirty="0" err="1" smtClean="0"/>
              <a:t>Sebastien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Thrun</a:t>
            </a:r>
            <a:r>
              <a:rPr lang="en-US" baseline="0" dirty="0" smtClean="0"/>
              <a:t> and Robotics people came to CCC wanting help to get the robotics community on track (2008)</a:t>
            </a:r>
          </a:p>
          <a:p>
            <a:r>
              <a:rPr lang="en-US" baseline="0" dirty="0" smtClean="0"/>
              <a:t>Tom </a:t>
            </a:r>
            <a:r>
              <a:rPr lang="en-US" baseline="0" dirty="0" err="1" smtClean="0"/>
              <a:t>Kalil</a:t>
            </a:r>
            <a:r>
              <a:rPr lang="en-US" baseline="0" dirty="0" smtClean="0"/>
              <a:t> was looking for a focus area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Henrik</a:t>
            </a:r>
            <a:r>
              <a:rPr lang="en-US" baseline="0" dirty="0" smtClean="0"/>
              <a:t> and CMU President (Jared </a:t>
            </a:r>
            <a:r>
              <a:rPr lang="en-US" baseline="0" dirty="0" err="1" smtClean="0"/>
              <a:t>Cohon</a:t>
            </a:r>
            <a:r>
              <a:rPr lang="en-US" baseline="0" dirty="0" smtClean="0"/>
              <a:t>) were instrumental in setting up the Robotics Caucus, using the Roadmap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92641-3A5B-482B-B92D-0E39AF16171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7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2004 – Ed was on PITAC under</a:t>
            </a:r>
            <a:r>
              <a:rPr lang="en-US" baseline="0" dirty="0" smtClean="0"/>
              <a:t> President Bush – Computational Science was one of the three sections of the report and Big Data was mentioned</a:t>
            </a:r>
          </a:p>
          <a:p>
            <a:r>
              <a:rPr lang="en-US" baseline="0" dirty="0" smtClean="0"/>
              <a:t>2008 – CCC White Paper for the transition team</a:t>
            </a:r>
          </a:p>
          <a:p>
            <a:r>
              <a:rPr lang="en-US" baseline="0" dirty="0" smtClean="0"/>
              <a:t>2008 – CCC Workshops</a:t>
            </a:r>
          </a:p>
          <a:p>
            <a:r>
              <a:rPr lang="en-US" baseline="0" dirty="0" smtClean="0"/>
              <a:t>2010 – Series of White Papers, first PCAST Report</a:t>
            </a:r>
          </a:p>
          <a:p>
            <a:r>
              <a:rPr lang="en-US" baseline="0" dirty="0" smtClean="0"/>
              <a:t>2012 – Presidential Initiative</a:t>
            </a:r>
          </a:p>
          <a:p>
            <a:r>
              <a:rPr lang="en-US" baseline="0" dirty="0" smtClean="0"/>
              <a:t>2014 - Ubiquitous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92641-3A5B-482B-B92D-0E39AF16171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4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 White Paper:</a:t>
            </a:r>
          </a:p>
          <a:p>
            <a:r>
              <a:rPr lang="en-US" dirty="0" smtClean="0"/>
              <a:t>March – group forms(launched by CCC)</a:t>
            </a:r>
          </a:p>
          <a:p>
            <a:r>
              <a:rPr lang="en-US" dirty="0" smtClean="0"/>
              <a:t>April – brainstorming,</a:t>
            </a:r>
            <a:r>
              <a:rPr lang="en-US" baseline="0" dirty="0" smtClean="0"/>
              <a:t> read related documents, outline</a:t>
            </a:r>
          </a:p>
          <a:p>
            <a:r>
              <a:rPr lang="en-US" baseline="0" dirty="0" smtClean="0"/>
              <a:t>May – solicit feedback on drafts</a:t>
            </a:r>
          </a:p>
          <a:p>
            <a:r>
              <a:rPr lang="en-US" dirty="0" smtClean="0"/>
              <a:t>May 25 – release</a:t>
            </a:r>
            <a:r>
              <a:rPr lang="en-US" baseline="0" dirty="0" smtClean="0"/>
              <a:t> report</a:t>
            </a:r>
          </a:p>
          <a:p>
            <a:r>
              <a:rPr lang="en-US" baseline="0" dirty="0" smtClean="0"/>
              <a:t>February, 2013 – XPS solicitation quoting report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92641-3A5B-482B-B92D-0E39AF16171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16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SHW</a:t>
            </a:r>
            <a:r>
              <a:rPr lang="en-US" baseline="0" dirty="0" smtClean="0"/>
              <a:t> first in 2010, updated in 2013 as a joint initiative with NIH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92641-3A5B-482B-B92D-0E39AF16171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3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1F00-4222-FC42-98D7-D3B88C16E9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27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63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671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63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43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On average, 300 hits/day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Big Data is constant 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Increase in interest for posts on other agencies (NIH, DARPA)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/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We track hits, reposts, etc.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92641-3A5B-482B-B92D-0E39AF16171E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1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On average, 300 hits/day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Big Data is constant 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Increase in interest for posts on other agencies (NIH, DARPA)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/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We track hits, reposts, etc.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92641-3A5B-482B-B92D-0E39AF16171E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1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On average, 300 hits/day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Big Data is constant 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Increase in interest for posts on other agencies (NIH, DARPA)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/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We track hits, reposts, etc.</a:t>
            </a:r>
          </a:p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92641-3A5B-482B-B92D-0E39AF16171E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8EABD-D0AE-0D4F-B9FD-42DFCB1C184A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42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8EABD-D0AE-0D4F-B9FD-42DFCB1C184A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5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99"/>
            <a:ext cx="5486400" cy="4116389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04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I’d just like to take a few minutes to frame the talks this evening and help you understand how they fit into the bigger picture of what the CCC is attempting to accomplish.</a:t>
            </a:r>
          </a:p>
          <a:p>
            <a:endParaRPr lang="en-US" dirty="0" smtClean="0"/>
          </a:p>
          <a:p>
            <a:r>
              <a:rPr lang="en-US" dirty="0" smtClean="0"/>
              <a:t>Grady </a:t>
            </a:r>
            <a:r>
              <a:rPr lang="en-US" dirty="0" err="1" smtClean="0"/>
              <a:t>Booch</a:t>
            </a:r>
            <a:endParaRPr lang="en-US" dirty="0" smtClean="0"/>
          </a:p>
          <a:p>
            <a:r>
              <a:rPr lang="en-US" smtClean="0"/>
              <a:t>Peter Swire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live in a world of remarkable innovation and remarkable opportunity.</a:t>
            </a:r>
          </a:p>
          <a:p>
            <a:endParaRPr lang="en-US" dirty="0" smtClean="0"/>
          </a:p>
          <a:p>
            <a:r>
              <a:rPr lang="en-US" dirty="0" smtClean="0"/>
              <a:t>This is a slide you saw at this morning’s talk due 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Lazowska</a:t>
            </a:r>
            <a:r>
              <a:rPr lang="en-US" baseline="0" dirty="0" smtClean="0"/>
              <a:t> – it </a:t>
            </a:r>
            <a:r>
              <a:rPr lang="en-US" baseline="0" dirty="0" err="1" smtClean="0"/>
              <a:t>demosntrates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opportunites</a:t>
            </a:r>
            <a:r>
              <a:rPr lang="en-US" baseline="0" dirty="0" smtClean="0"/>
              <a:t> and challenges that today’s </a:t>
            </a:r>
            <a:r>
              <a:rPr lang="en-US" baseline="0" dirty="0" err="1" smtClean="0"/>
              <a:t>comptuing</a:t>
            </a:r>
            <a:r>
              <a:rPr lang="en-US" baseline="0" dirty="0" smtClean="0"/>
              <a:t> research poses – we’re in a world of enormous opportunity, but one that is constantly changing and evolving.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Perhaps more </a:t>
            </a:r>
            <a:r>
              <a:rPr lang="en-US" baseline="0" dirty="0" err="1" smtClean="0"/>
              <a:t>importnatly</a:t>
            </a:r>
            <a:r>
              <a:rPr lang="en-US" baseline="0" dirty="0" smtClean="0"/>
              <a:t>, to pick up a theme from peter </a:t>
            </a:r>
            <a:r>
              <a:rPr lang="en-US" baseline="0" dirty="0" err="1" smtClean="0"/>
              <a:t>swire’s</a:t>
            </a:r>
            <a:r>
              <a:rPr lang="en-US" baseline="0" dirty="0" smtClean="0"/>
              <a:t> talk, where we as computer scientists are playing an ever larger role in addressing key national priorities such as healthcare, </a:t>
            </a:r>
            <a:r>
              <a:rPr lang="en-US" baseline="0" dirty="0" err="1" smtClean="0"/>
              <a:t>transporation</a:t>
            </a:r>
            <a:r>
              <a:rPr lang="en-US" baseline="0" dirty="0" smtClean="0"/>
              <a:t>, scientific discovery, sustainability and education. Addressing these issues takes new ideas, new constellations of investigators, and new sources of funding.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AF251-02A7-C147-83B8-A715E930518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Think of CCC is a bridge between the CS research community, the funders of that research, and the beneficiaries of that research.  We work to promote</a:t>
            </a:r>
            <a:r>
              <a:rPr lang="en-US" baseline="0" dirty="0" smtClean="0"/>
              <a:t> the health of that ecosystem.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C4DB-F8E5-E042-9C8B-244D96DB2A8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7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Established in 2006 as a standing committee of the Computing Research Association </a:t>
            </a:r>
          </a:p>
          <a:p>
            <a:pPr marL="1998663" lvl="4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Funded by NSF under a Cooperative Agreement</a:t>
            </a:r>
          </a:p>
          <a:p>
            <a:pPr marL="1541463" lvl="3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Facilitates the development of a bold, multi-themed vision for computing research – and communicates this vision to stakeholders</a:t>
            </a:r>
          </a:p>
          <a:p>
            <a:pPr marL="1541463" lvl="3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Led by a broad-based Council</a:t>
            </a:r>
          </a:p>
          <a:p>
            <a:pPr marL="1084263" lvl="2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Staffed by CRA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1F00-4222-FC42-98D7-D3B88C16E9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5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Bi-weekly </a:t>
            </a:r>
            <a:r>
              <a:rPr lang="en-US" dirty="0" err="1" smtClean="0"/>
              <a:t>telecon</a:t>
            </a:r>
            <a:r>
              <a:rPr lang="en-US" dirty="0" smtClean="0"/>
              <a:t> with Executive committee.  We</a:t>
            </a:r>
            <a:r>
              <a:rPr lang="en-US" baseline="0" dirty="0" smtClean="0"/>
              <a:t> tell them what we’re working on.  They tell us what they’d like us 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C4DB-F8E5-E042-9C8B-244D96DB2A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1F00-4222-FC42-98D7-D3B88C16E9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5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Executive committee provides grooming for future leadership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92641-3A5B-482B-B92D-0E39AF1617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7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98706"/>
            <a:ext cx="9144000" cy="849661"/>
          </a:xfrm>
        </p:spPr>
        <p:txBody>
          <a:bodyPr>
            <a:noAutofit/>
          </a:bodyPr>
          <a:lstStyle>
            <a:lvl1pPr>
              <a:defRPr sz="3400" b="1" i="0" cap="all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11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pic>
        <p:nvPicPr>
          <p:cNvPr id="9" name="Picture 8" descr="bottom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7032"/>
            <a:ext cx="9144000" cy="111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08-7B29-AF40-B286-29475E83587B}" type="datetimeFigureOut">
              <a:rPr lang="en-US" smtClean="0"/>
              <a:t>7/16/16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1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CC9AE7C-85C4-6D49-9EBE-A8283FE47BEA}" type="datetimeFigureOut">
              <a:rPr lang="en-US" smtClean="0"/>
              <a:pPr/>
              <a:t>7/16/16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E581-9C5D-2741-90B8-7D58B88A1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745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4115789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>
                <a:latin typeface="Arial"/>
              </a:defRPr>
            </a:lvl1pPr>
            <a:lvl2pPr>
              <a:buClr>
                <a:srgbClr val="A6093D"/>
              </a:buClr>
              <a:defRPr sz="1800">
                <a:latin typeface="Arial"/>
              </a:defRPr>
            </a:lvl2pPr>
            <a:lvl3pPr>
              <a:buClr>
                <a:srgbClr val="A6093D"/>
              </a:buClr>
              <a:defRPr sz="1800">
                <a:latin typeface="Arial"/>
              </a:defRPr>
            </a:lvl3pPr>
            <a:lvl4pPr>
              <a:buClr>
                <a:srgbClr val="A6093D"/>
              </a:buClr>
              <a:defRPr sz="1800">
                <a:latin typeface="Arial"/>
              </a:defRPr>
            </a:lvl4pPr>
            <a:lvl5pPr>
              <a:buClr>
                <a:srgbClr val="A6093D"/>
              </a:buClr>
              <a:defRPr sz="18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6047"/>
            <a:ext cx="7772400" cy="784442"/>
          </a:xfrm>
        </p:spPr>
        <p:txBody>
          <a:bodyPr anchor="t">
            <a:normAutofit/>
          </a:bodyPr>
          <a:lstStyle>
            <a:lvl1pPr algn="ctr"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>
                <a:solidFill>
                  <a:srgbClr val="A6093D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>
                <a:latin typeface="Arial"/>
              </a:defRPr>
            </a:lvl1pPr>
            <a:lvl2pPr>
              <a:buClr>
                <a:srgbClr val="A6093D"/>
              </a:buClr>
              <a:defRPr sz="1800">
                <a:latin typeface="Arial"/>
              </a:defRPr>
            </a:lvl2pPr>
            <a:lvl3pPr>
              <a:buClr>
                <a:srgbClr val="A6093D"/>
              </a:buClr>
              <a:defRPr sz="1800">
                <a:latin typeface="Arial"/>
              </a:defRPr>
            </a:lvl3pPr>
            <a:lvl4pPr>
              <a:buClr>
                <a:srgbClr val="A6093D"/>
              </a:buClr>
              <a:defRPr sz="1800">
                <a:latin typeface="Arial"/>
              </a:defRPr>
            </a:lvl4pPr>
            <a:lvl5pPr>
              <a:buClr>
                <a:srgbClr val="A6093D"/>
              </a:buClr>
              <a:defRPr sz="18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>
                <a:solidFill>
                  <a:srgbClr val="A6093D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A6093D"/>
              </a:buCl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4115789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2400">
                <a:solidFill>
                  <a:schemeClr val="tx1"/>
                </a:solidFill>
                <a:latin typeface="Arial"/>
              </a:defRPr>
            </a:lvl1pPr>
            <a:lvl2pPr>
              <a:buClr>
                <a:srgbClr val="A6093D"/>
              </a:buClr>
              <a:defRPr sz="2000">
                <a:solidFill>
                  <a:schemeClr val="tx1"/>
                </a:solidFill>
                <a:latin typeface="Arial"/>
              </a:defRPr>
            </a:lvl2pPr>
            <a:lvl3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3pPr>
            <a:lvl4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4pPr>
            <a:lvl5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7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80330"/>
            <a:ext cx="9144000" cy="77670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5893948"/>
            <a:ext cx="2091542" cy="7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08-7B29-AF40-B286-29475E83587B}" type="datetimeFigureOut">
              <a:rPr lang="en-US" smtClean="0"/>
              <a:t>7/16/16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08-7B29-AF40-B286-29475E83587B}" type="datetimeFigureOut">
              <a:rPr lang="en-US" smtClean="0"/>
              <a:t>7/16/16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08-7B29-AF40-B286-29475E83587B}" type="datetimeFigureOut">
              <a:rPr lang="en-US" smtClean="0"/>
              <a:t>7/16/16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08-7B29-AF40-B286-29475E83587B}" type="datetimeFigureOut">
              <a:rPr lang="en-US" smtClean="0"/>
              <a:t>7/16/16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08-7B29-AF40-B286-29475E83587B}" type="datetimeFigureOut">
              <a:rPr lang="en-US" smtClean="0"/>
              <a:t>7/16/16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5E408-7B29-AF40-B286-29475E83587B}" type="datetimeFigureOut">
              <a:rPr lang="en-US" smtClean="0"/>
              <a:t>7/16/16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ccblog.org/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jpg"/><Relationship Id="rId13" Type="http://schemas.openxmlformats.org/officeDocument/2006/relationships/image" Target="../media/image24.jpg"/><Relationship Id="rId14" Type="http://schemas.openxmlformats.org/officeDocument/2006/relationships/image" Target="../media/image25.jpg"/><Relationship Id="rId15" Type="http://schemas.openxmlformats.org/officeDocument/2006/relationships/image" Target="../media/image26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jpe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gif"/><Relationship Id="rId6" Type="http://schemas.openxmlformats.org/officeDocument/2006/relationships/image" Target="../media/image51.png"/><Relationship Id="rId7" Type="http://schemas.openxmlformats.org/officeDocument/2006/relationships/image" Target="../media/image52.jpeg"/><Relationship Id="rId8" Type="http://schemas.openxmlformats.org/officeDocument/2006/relationships/image" Target="../media/image53.jpeg"/><Relationship Id="rId9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png"/><Relationship Id="rId6" Type="http://schemas.openxmlformats.org/officeDocument/2006/relationships/image" Target="../media/image5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9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emf"/><Relationship Id="rId5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July </a:t>
            </a:r>
            <a:r>
              <a:rPr lang="en-US" sz="2000" dirty="0" smtClean="0"/>
              <a:t>19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2016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the CCC and </a:t>
            </a:r>
            <a:br>
              <a:rPr lang="en-US" dirty="0" smtClean="0"/>
            </a:br>
            <a:r>
              <a:rPr lang="en-US" dirty="0" smtClean="0"/>
              <a:t>the CCC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2754050" y="1827033"/>
            <a:ext cx="3634119" cy="36341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25290" y="2319749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445186" y="3416445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24133" y="4320886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07630" y="2443965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38419" y="3598935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29693" y="4461033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23458" y="2822610"/>
            <a:ext cx="1686035" cy="16860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13809" y="3026968"/>
            <a:ext cx="1288333" cy="128833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73819" y="1885184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650" y="277609"/>
            <a:ext cx="8730619" cy="1001925"/>
          </a:xfrm>
        </p:spPr>
        <p:txBody>
          <a:bodyPr>
            <a:normAutofit/>
          </a:bodyPr>
          <a:lstStyle/>
          <a:p>
            <a:pPr defTabSz="1306513" eaLnBrk="1" hangingPunct="1"/>
            <a:r>
              <a:rPr lang="en-US" altLang="ja-JP" sz="2800" dirty="0" smtClean="0">
                <a:ea typeface="MS PGothic" pitchFamily="34" charset="-128"/>
              </a:rPr>
              <a:t>The Rapidly Expanding world of computing</a:t>
            </a:r>
            <a:endParaRPr lang="en-US" sz="2800" b="1" dirty="0" smtClean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136" y="5025829"/>
            <a:ext cx="5366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defTabSz="457200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69954" y="5507819"/>
            <a:ext cx="191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Graphic: </a:t>
            </a:r>
            <a:r>
              <a:rPr lang="en-US" dirty="0" err="1">
                <a:solidFill>
                  <a:prstClr val="black"/>
                </a:solidFill>
              </a:rPr>
              <a:t>Lazowska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0645" y="3260109"/>
            <a:ext cx="1042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6093D"/>
                </a:solidFill>
              </a:rPr>
              <a:t>CORE</a:t>
            </a:r>
          </a:p>
          <a:p>
            <a:pPr algn="ctr"/>
            <a:r>
              <a:rPr lang="en-US" sz="2400" b="1" dirty="0" smtClean="0">
                <a:solidFill>
                  <a:srgbClr val="A6093D"/>
                </a:solidFill>
              </a:rPr>
              <a:t>CSE</a:t>
            </a:r>
            <a:endParaRPr lang="en-US" sz="2400" b="1" dirty="0">
              <a:solidFill>
                <a:srgbClr val="A6093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228" y="2165636"/>
            <a:ext cx="74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Mobile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376076" y="2627390"/>
            <a:ext cx="74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HCI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5431238" y="3606703"/>
            <a:ext cx="94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Machine  Learning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4764911" y="4483162"/>
            <a:ext cx="106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Cloud </a:t>
            </a:r>
          </a:p>
          <a:p>
            <a:pPr algn="ctr"/>
            <a:r>
              <a:rPr lang="en-US" sz="1400" dirty="0" smtClean="0"/>
              <a:t>Computing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710758" y="4655774"/>
            <a:ext cx="74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Big Data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3001440" y="2527066"/>
            <a:ext cx="935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Natural Language Process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923946" y="3884992"/>
            <a:ext cx="74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Sensors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128996" y="1285948"/>
            <a:ext cx="311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schemeClr val="tx2">
                    <a:lumMod val="75000"/>
                  </a:schemeClr>
                </a:solidFill>
                <a:cs typeface="Arial"/>
              </a:rPr>
              <a:t>Medicine and Global </a:t>
            </a:r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Health</a:t>
            </a:r>
            <a:endParaRPr lang="en-US" b="1" kern="0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9469" y="1624901"/>
            <a:ext cx="151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kern="0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Energy and </a:t>
            </a:r>
          </a:p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Sustainability</a:t>
            </a:r>
            <a:endParaRPr lang="en-US" b="1" kern="0" dirty="0">
              <a:solidFill>
                <a:schemeClr val="tx2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00926" y="2480684"/>
            <a:ext cx="151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Security and</a:t>
            </a:r>
          </a:p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Privacy</a:t>
            </a:r>
            <a:endParaRPr lang="en-US" b="1" kern="0" dirty="0">
              <a:solidFill>
                <a:schemeClr val="tx2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954" y="3482397"/>
            <a:ext cx="179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Technology for</a:t>
            </a:r>
          </a:p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Development</a:t>
            </a:r>
            <a:endParaRPr lang="en-US" b="1" kern="0" dirty="0">
              <a:solidFill>
                <a:schemeClr val="tx2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78539" y="4676822"/>
            <a:ext cx="226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Interacting with the Physical World</a:t>
            </a:r>
            <a:endParaRPr lang="en-US" b="1" kern="0" dirty="0">
              <a:solidFill>
                <a:schemeClr val="tx2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76580" y="5963255"/>
            <a:ext cx="151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Accessibility</a:t>
            </a:r>
            <a:endParaRPr lang="en-US" b="1" kern="0" dirty="0">
              <a:solidFill>
                <a:schemeClr val="tx2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44512" y="5637755"/>
            <a:ext cx="151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Elder Care</a:t>
            </a:r>
            <a:endParaRPr lang="en-US" b="1" kern="0" dirty="0">
              <a:solidFill>
                <a:schemeClr val="tx2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56490" y="4655902"/>
            <a:ext cx="151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Neural </a:t>
            </a:r>
          </a:p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Engineering</a:t>
            </a:r>
            <a:endParaRPr lang="en-US" b="1" kern="0" dirty="0">
              <a:solidFill>
                <a:schemeClr val="tx2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1896" y="3926941"/>
            <a:ext cx="161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Transportation</a:t>
            </a:r>
            <a:endParaRPr lang="en-US" b="1" kern="0" dirty="0">
              <a:solidFill>
                <a:schemeClr val="tx2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82550" y="2729538"/>
            <a:ext cx="121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Scientific Discovery</a:t>
            </a:r>
            <a:endParaRPr lang="en-US" b="1" kern="0" dirty="0">
              <a:solidFill>
                <a:schemeClr val="tx2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8610" y="1872349"/>
            <a:ext cx="1557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Arial"/>
              </a:rPr>
              <a:t>Education</a:t>
            </a:r>
            <a:endParaRPr lang="en-US" b="1" kern="0" dirty="0">
              <a:solidFill>
                <a:schemeClr val="tx2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70345" y="2156836"/>
            <a:ext cx="472740" cy="3702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116865" y="3063336"/>
            <a:ext cx="700763" cy="63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72377" y="4129924"/>
            <a:ext cx="63385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420224" y="4838660"/>
            <a:ext cx="744127" cy="140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05024" y="5250956"/>
            <a:ext cx="462014" cy="408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50867" y="5486553"/>
            <a:ext cx="32265" cy="470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91701" y="5025830"/>
            <a:ext cx="764617" cy="195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76576" y="3904160"/>
            <a:ext cx="5228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290444" y="2770646"/>
            <a:ext cx="553014" cy="308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903907" y="2104443"/>
            <a:ext cx="408403" cy="2922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561368" y="1617030"/>
            <a:ext cx="0" cy="216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5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H="1">
            <a:off x="3595892" y="1725521"/>
            <a:ext cx="1279577" cy="17107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26401" y="1153415"/>
            <a:ext cx="2054031" cy="2232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339293" y="860573"/>
            <a:ext cx="2524967" cy="2539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52398" y="858930"/>
            <a:ext cx="2956447" cy="2584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51035" y="1149341"/>
            <a:ext cx="2377843" cy="23098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92995" y="3401241"/>
            <a:ext cx="5639285" cy="94875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88556" y="1727334"/>
            <a:ext cx="1340662" cy="1731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58859" y="812306"/>
            <a:ext cx="45803" cy="2627509"/>
          </a:xfrm>
          <a:prstGeom prst="line">
            <a:avLst/>
          </a:prstGeom>
          <a:ln w="825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58" y="180973"/>
            <a:ext cx="8229600" cy="1143000"/>
          </a:xfrm>
        </p:spPr>
        <p:txBody>
          <a:bodyPr/>
          <a:lstStyle/>
          <a:p>
            <a:r>
              <a:rPr lang="en-US" dirty="0"/>
              <a:t>Why Have a CCC?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5684" y="1668385"/>
            <a:ext cx="3204949" cy="3497416"/>
          </a:xfrm>
          <a:prstGeom prst="roundRect">
            <a:avLst/>
          </a:prstGeom>
          <a:solidFill>
            <a:srgbClr val="9437FF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2800" dirty="0" smtClean="0">
                <a:solidFill>
                  <a:prstClr val="white"/>
                </a:solidFill>
              </a:rPr>
              <a:t>Computing</a:t>
            </a:r>
          </a:p>
          <a:p>
            <a:pPr defTabSz="457200"/>
            <a:r>
              <a:rPr lang="en-US" sz="2800" dirty="0" smtClean="0">
                <a:solidFill>
                  <a:prstClr val="white"/>
                </a:solidFill>
              </a:rPr>
              <a:t>Research </a:t>
            </a:r>
            <a:r>
              <a:rPr lang="en-US" sz="2800" dirty="0">
                <a:solidFill>
                  <a:prstClr val="white"/>
                </a:solidFill>
              </a:rPr>
              <a:t>Community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55875" y="3413242"/>
            <a:ext cx="3549775" cy="3159008"/>
          </a:xfrm>
          <a:prstGeom prst="round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r>
              <a:rPr lang="en-US" sz="2800" dirty="0" smtClean="0">
                <a:solidFill>
                  <a:prstClr val="white"/>
                </a:solidFill>
              </a:rPr>
              <a:t>Investments in Computing Research </a:t>
            </a:r>
            <a:br>
              <a:rPr lang="en-US" sz="2800" dirty="0" smtClean="0">
                <a:solidFill>
                  <a:prstClr val="white"/>
                </a:solidFill>
              </a:rPr>
            </a:b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95892" y="2276495"/>
            <a:ext cx="1793309" cy="17718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CCC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6603479" y="1025565"/>
            <a:ext cx="2374857" cy="2591574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r>
              <a:rPr lang="en-US" sz="2800" dirty="0" smtClean="0">
                <a:solidFill>
                  <a:prstClr val="white"/>
                </a:solidFill>
              </a:rPr>
              <a:t>Research Beneficiaries</a:t>
            </a:r>
          </a:p>
          <a:p>
            <a:pPr algn="r" defTabSz="457200"/>
            <a:r>
              <a:rPr lang="en-US" sz="2800" dirty="0" smtClean="0">
                <a:solidFill>
                  <a:prstClr val="white"/>
                </a:solidFill>
              </a:rPr>
              <a:t>General Public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81486" y="5707606"/>
            <a:ext cx="2862514" cy="8892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240" y="1114809"/>
            <a:ext cx="8585359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Mission Gothic Regular"/>
                <a:cs typeface="Mission Gothic Regular"/>
              </a:rPr>
              <a:t>The </a:t>
            </a:r>
            <a:r>
              <a:rPr lang="en-US" b="1" dirty="0">
                <a:latin typeface="Mission Gothic Regular"/>
                <a:cs typeface="Mission Gothic Regular"/>
              </a:rPr>
              <a:t>mission</a:t>
            </a:r>
            <a:r>
              <a:rPr lang="en-US" dirty="0">
                <a:latin typeface="Mission Gothic Regular"/>
                <a:cs typeface="Mission Gothic Regular"/>
              </a:rPr>
              <a:t> of Computing Research Association's </a:t>
            </a:r>
            <a:r>
              <a:rPr lang="en-US" dirty="0" smtClean="0">
                <a:latin typeface="Mission Gothic Regular"/>
                <a:cs typeface="Mission Gothic Regular"/>
              </a:rPr>
              <a:t>Computing </a:t>
            </a:r>
            <a:r>
              <a:rPr lang="en-US" dirty="0">
                <a:latin typeface="Mission Gothic Regular"/>
                <a:cs typeface="Mission Gothic Regular"/>
              </a:rPr>
              <a:t>Community </a:t>
            </a:r>
            <a:r>
              <a:rPr lang="en-US" dirty="0" smtClean="0">
                <a:latin typeface="Mission Gothic Regular"/>
                <a:cs typeface="Mission Gothic Regular"/>
              </a:rPr>
              <a:t>Consortium </a:t>
            </a:r>
            <a:r>
              <a:rPr lang="en-US" dirty="0">
                <a:latin typeface="Mission Gothic Regular"/>
                <a:cs typeface="Mission Gothic Regular"/>
              </a:rPr>
              <a:t>(CCC) is </a:t>
            </a:r>
            <a:r>
              <a:rPr lang="en-US" dirty="0" smtClean="0">
                <a:latin typeface="Mission Gothic Regular"/>
                <a:cs typeface="Mission Gothic Regular"/>
              </a:rPr>
              <a:t>to </a:t>
            </a:r>
            <a:r>
              <a:rPr lang="en-US" b="1" dirty="0" smtClean="0">
                <a:latin typeface="Mission Gothic Regular"/>
                <a:cs typeface="Mission Gothic Regular"/>
              </a:rPr>
              <a:t>catalyze</a:t>
            </a:r>
            <a:r>
              <a:rPr lang="en-US" dirty="0" smtClean="0">
                <a:latin typeface="Mission Gothic Regular"/>
                <a:cs typeface="Mission Gothic Regular"/>
              </a:rPr>
              <a:t> </a:t>
            </a:r>
            <a:r>
              <a:rPr lang="en-US" dirty="0">
                <a:latin typeface="Mission Gothic Regular"/>
                <a:cs typeface="Mission Gothic Regular"/>
              </a:rPr>
              <a:t>the computing research community </a:t>
            </a:r>
            <a:r>
              <a:rPr lang="en-US" dirty="0" smtClean="0">
                <a:latin typeface="Mission Gothic Regular"/>
                <a:cs typeface="Mission Gothic Regular"/>
              </a:rPr>
              <a:t>and </a:t>
            </a:r>
            <a:r>
              <a:rPr lang="en-US" b="1" dirty="0" smtClean="0">
                <a:latin typeface="Mission Gothic Regular"/>
                <a:cs typeface="Mission Gothic Regular"/>
              </a:rPr>
              <a:t>enable </a:t>
            </a:r>
            <a:r>
              <a:rPr lang="en-US" dirty="0">
                <a:latin typeface="Mission Gothic Regular"/>
                <a:cs typeface="Mission Gothic Regular"/>
              </a:rPr>
              <a:t>the pursuit of innovative, high-impact research. </a:t>
            </a:r>
            <a:endParaRPr lang="en-US" dirty="0" smtClean="0">
              <a:latin typeface="Mission Gothic Regular"/>
              <a:cs typeface="Mission Gothic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29" y="461187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4437"/>
            <a:ext cx="8229600" cy="1143000"/>
          </a:xfrm>
        </p:spPr>
        <p:txBody>
          <a:bodyPr/>
          <a:lstStyle/>
          <a:p>
            <a:r>
              <a:rPr lang="en-US" dirty="0" smtClean="0"/>
              <a:t>Computing Community Consortium</a:t>
            </a:r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483963" y="2196704"/>
            <a:ext cx="4977898" cy="4307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b="1" dirty="0" smtClean="0">
                <a:latin typeface="Mission Gothic Regular"/>
                <a:cs typeface="Mission Gothic Regular"/>
              </a:rPr>
              <a:t>Promote Audacious Thinking:</a:t>
            </a:r>
            <a:endParaRPr lang="en-US" sz="1800" dirty="0" smtClean="0">
              <a:latin typeface="Mission Gothic Regular"/>
              <a:cs typeface="Mission Gothic Regular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dirty="0" smtClean="0">
                <a:latin typeface="Mission Gothic Regular"/>
                <a:cs typeface="Mission Gothic Regular"/>
              </a:rPr>
              <a:t>Community Initiated Visioning Workshops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dirty="0" smtClean="0">
                <a:latin typeface="Mission Gothic Regular"/>
                <a:cs typeface="Mission Gothic Regular"/>
              </a:rPr>
              <a:t>Blue Sky Ideas tracks at conferences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b="1" dirty="0" smtClean="0">
                <a:latin typeface="Mission Gothic Regular"/>
                <a:cs typeface="Mission Gothic Regular"/>
              </a:rPr>
              <a:t>Inform Science Policy: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dirty="0" smtClean="0">
                <a:latin typeface="Mission Gothic Regular"/>
                <a:cs typeface="Mission Gothic Regular"/>
              </a:rPr>
              <a:t>Outputs of visioning activities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dirty="0" smtClean="0">
                <a:latin typeface="Mission Gothic Regular"/>
                <a:cs typeface="Mission Gothic Regular"/>
              </a:rPr>
              <a:t>Task Forces – Health IT, Data Analytics</a:t>
            </a:r>
          </a:p>
          <a:p>
            <a:pPr marL="46037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Mission Gothic Regular"/>
                <a:cs typeface="Mission Gothic Regular"/>
              </a:rPr>
              <a:t>Communicate to the Community:</a:t>
            </a:r>
            <a:endParaRPr lang="en-US" sz="1800" dirty="0" smtClean="0">
              <a:solidFill>
                <a:srgbClr val="000000"/>
              </a:solidFill>
              <a:latin typeface="Mission Gothic Regular"/>
              <a:cs typeface="Mission Gothic Regular"/>
            </a:endParaRPr>
          </a:p>
          <a:p>
            <a:pPr marL="365125" lvl="1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Mission Gothic Regular"/>
                <a:cs typeface="Mission Gothic Regular"/>
              </a:rPr>
              <a:t>CCC Blog -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Mission Gothic Regular"/>
                <a:cs typeface="Mission Gothic Regular"/>
                <a:hlinkClick r:id="rId3"/>
              </a:rPr>
              <a:t>http://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Mission Gothic Regular"/>
                <a:cs typeface="Mission Gothic Regular"/>
                <a:hlinkClick r:id="rId3"/>
              </a:rPr>
              <a:t>cccblog.org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Mission Gothic Regular"/>
                <a:cs typeface="Mission Gothic Regular"/>
                <a:hlinkClick r:id="rId3"/>
              </a:rPr>
              <a:t>/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Mission Gothic Regular"/>
              <a:cs typeface="Mission Gothic Regular"/>
            </a:endParaRPr>
          </a:p>
          <a:p>
            <a:pPr marL="365125" lvl="1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Mission Gothic Regular"/>
                <a:cs typeface="Mission Gothic Regular"/>
              </a:rPr>
              <a:t>Great Innovative Ideas</a:t>
            </a:r>
          </a:p>
          <a:p>
            <a:pPr marL="365125" lvl="1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Mission Gothic Regular"/>
                <a:cs typeface="Mission Gothic Regular"/>
              </a:rPr>
              <a:t>White Papers</a:t>
            </a:r>
          </a:p>
          <a:p>
            <a:pPr marL="46037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Mission Gothic Regular"/>
                <a:cs typeface="Mission Gothic Regular"/>
              </a:rPr>
              <a:t>Promote Leadership and Service:</a:t>
            </a:r>
          </a:p>
          <a:p>
            <a:pPr marL="365125" lvl="1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Mission Gothic Regular"/>
                <a:cs typeface="Mission Gothic Regular"/>
              </a:rPr>
              <a:t>Industry – Academic Collaborations</a:t>
            </a:r>
          </a:p>
          <a:p>
            <a:pPr marL="365125" lvl="1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Mission Gothic Regular"/>
                <a:cs typeface="Mission Gothic Regular"/>
              </a:rPr>
              <a:t>Leadership in Science Policy Institute</a:t>
            </a:r>
          </a:p>
          <a:p>
            <a:pPr marL="365125" lvl="1" indent="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Mission Gothic Regular"/>
                <a:cs typeface="Mission Gothic Regular"/>
              </a:rPr>
              <a:t>Postdoc Best Practices</a:t>
            </a:r>
            <a:endParaRPr lang="en-US" sz="1800" dirty="0">
              <a:solidFill>
                <a:srgbClr val="000000"/>
              </a:solidFill>
              <a:latin typeface="Mission Gothic Regular"/>
              <a:cs typeface="Mission Gothic Regular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77" y="2289693"/>
            <a:ext cx="4062453" cy="3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Interactions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8083671"/>
              </p:ext>
            </p:extLst>
          </p:nvPr>
        </p:nvGraphicFramePr>
        <p:xfrm>
          <a:off x="-1" y="1417637"/>
          <a:ext cx="8847117" cy="509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52775" y="3533775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52775" y="6019244"/>
            <a:ext cx="277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Program Officer: Nina </a:t>
            </a:r>
            <a:r>
              <a:rPr lang="en-US" sz="1400" dirty="0" err="1" smtClean="0"/>
              <a:t>Amla</a:t>
            </a:r>
            <a:endParaRPr lang="en-US" sz="1400" dirty="0"/>
          </a:p>
        </p:txBody>
      </p:sp>
      <p:sp>
        <p:nvSpPr>
          <p:cNvPr id="3" name="Oval 2"/>
          <p:cNvSpPr/>
          <p:nvPr/>
        </p:nvSpPr>
        <p:spPr>
          <a:xfrm>
            <a:off x="5733587" y="1990725"/>
            <a:ext cx="1724117" cy="1191862"/>
          </a:xfrm>
          <a:prstGeom prst="ellipse">
            <a:avLst/>
          </a:prstGeom>
          <a:noFill/>
          <a:ln w="28575" cmpd="sng">
            <a:solidFill>
              <a:srgbClr val="AADB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88982" y="1228798"/>
            <a:ext cx="1699285" cy="980012"/>
          </a:xfrm>
          <a:prstGeom prst="ellipse">
            <a:avLst/>
          </a:prstGeom>
          <a:noFill/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to Computing Research Association (CRA)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52592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NSF cooperative agreement is with CRA</a:t>
            </a:r>
          </a:p>
          <a:p>
            <a:pPr marL="0" indent="0">
              <a:buNone/>
            </a:pPr>
            <a:endParaRPr lang="en-US" sz="1200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CCC is a standing committee of CRA</a:t>
            </a:r>
          </a:p>
          <a:p>
            <a:pPr lvl="1"/>
            <a:r>
              <a:rPr lang="en-US" dirty="0" smtClean="0">
                <a:latin typeface="+mn-lt"/>
              </a:rPr>
              <a:t>Andy </a:t>
            </a:r>
            <a:r>
              <a:rPr lang="en-US" dirty="0" err="1" smtClean="0">
                <a:latin typeface="+mn-lt"/>
              </a:rPr>
              <a:t>Bernat</a:t>
            </a:r>
            <a:r>
              <a:rPr lang="en-US" dirty="0" smtClean="0">
                <a:latin typeface="+mn-lt"/>
              </a:rPr>
              <a:t>, CRA Executive Director, is an ex officio member of the CCC Executive Committee</a:t>
            </a:r>
          </a:p>
          <a:p>
            <a:pPr lvl="1"/>
            <a:r>
              <a:rPr lang="en-US" dirty="0" smtClean="0">
                <a:latin typeface="+mn-lt"/>
              </a:rPr>
              <a:t>Beth </a:t>
            </a:r>
            <a:r>
              <a:rPr lang="en-US" dirty="0" err="1" smtClean="0">
                <a:latin typeface="+mn-lt"/>
              </a:rPr>
              <a:t>Mynatt</a:t>
            </a:r>
            <a:r>
              <a:rPr lang="en-US" dirty="0" smtClean="0">
                <a:latin typeface="+mn-lt"/>
              </a:rPr>
              <a:t>, the CCC Chair is a member of the CRA Board of Directors</a:t>
            </a:r>
          </a:p>
          <a:p>
            <a:pPr lvl="1"/>
            <a:r>
              <a:rPr lang="en-US" dirty="0" smtClean="0">
                <a:latin typeface="+mn-lt"/>
              </a:rPr>
              <a:t>Susan </a:t>
            </a:r>
            <a:r>
              <a:rPr lang="en-US" dirty="0">
                <a:latin typeface="+mn-lt"/>
              </a:rPr>
              <a:t>B. Davidson, the CRA chair must consent to CCC Council appointments (and is a former Council member)</a:t>
            </a:r>
            <a:br>
              <a:rPr lang="en-US" dirty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Greg Hager, Past Chair is an elected member of the CRA Board of Directors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CCC </a:t>
            </a:r>
            <a:r>
              <a:rPr lang="en-US" dirty="0">
                <a:latin typeface="+mn-lt"/>
              </a:rPr>
              <a:t>staff are based in CRA</a:t>
            </a: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5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CCC Organizational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8229600" cy="4115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Chair, Vice-chair</a:t>
            </a:r>
          </a:p>
          <a:p>
            <a:pPr lvl="1"/>
            <a:r>
              <a:rPr lang="en-US" sz="1800" dirty="0" smtClean="0">
                <a:latin typeface="+mn-lt"/>
              </a:rPr>
              <a:t>2 year non-staggered terms</a:t>
            </a:r>
          </a:p>
          <a:p>
            <a:pPr lvl="1"/>
            <a:r>
              <a:rPr lang="en-US" sz="1800" dirty="0" smtClean="0">
                <a:latin typeface="+mn-lt"/>
              </a:rPr>
              <a:t>Vice-chair is presumptive chair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Director, Program Associates (2)</a:t>
            </a:r>
          </a:p>
          <a:p>
            <a:pPr lvl="1"/>
            <a:r>
              <a:rPr lang="en-US" sz="1800" dirty="0" smtClean="0">
                <a:latin typeface="+mn-lt"/>
              </a:rPr>
              <a:t>Full-time paid positions</a:t>
            </a: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Executive Committee</a:t>
            </a:r>
          </a:p>
          <a:p>
            <a:pPr lvl="1"/>
            <a:r>
              <a:rPr lang="en-US" sz="1800" dirty="0" smtClean="0">
                <a:latin typeface="+mn-lt"/>
              </a:rPr>
              <a:t>Chair, Vice-chair, Director</a:t>
            </a:r>
          </a:p>
          <a:p>
            <a:pPr lvl="1"/>
            <a:r>
              <a:rPr lang="en-US" sz="1800" dirty="0" smtClean="0">
                <a:latin typeface="+mn-lt"/>
              </a:rPr>
              <a:t>3 at large drawn from Council for 1-year terms</a:t>
            </a:r>
          </a:p>
          <a:p>
            <a:pPr lvl="1"/>
            <a:r>
              <a:rPr lang="en-US" sz="1800" dirty="0" smtClean="0">
                <a:latin typeface="+mn-lt"/>
              </a:rPr>
              <a:t>CRA Executive Director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Council</a:t>
            </a:r>
          </a:p>
          <a:p>
            <a:pPr lvl="1"/>
            <a:r>
              <a:rPr lang="en-US" sz="1800" dirty="0" smtClean="0">
                <a:latin typeface="+mn-lt"/>
              </a:rPr>
              <a:t>20 members</a:t>
            </a:r>
          </a:p>
          <a:p>
            <a:pPr lvl="1"/>
            <a:r>
              <a:rPr lang="en-US" sz="1800" dirty="0" smtClean="0">
                <a:latin typeface="+mn-lt"/>
              </a:rPr>
              <a:t>3 year terms, at most 2 consecutive terms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Support</a:t>
            </a:r>
            <a:endParaRPr lang="en-US" dirty="0">
              <a:latin typeface="+mn-lt"/>
            </a:endParaRPr>
          </a:p>
          <a:p>
            <a:pPr lvl="1"/>
            <a:r>
              <a:rPr lang="en-US" sz="1800" dirty="0" smtClean="0">
                <a:latin typeface="+mn-lt"/>
              </a:rPr>
              <a:t>As needed, from CRA Staff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82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68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Does Executive Committee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486145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Each member has a major responsibility within the organization</a:t>
            </a:r>
          </a:p>
          <a:p>
            <a:r>
              <a:rPr lang="en-US" dirty="0" smtClean="0">
                <a:latin typeface="+mn-lt"/>
              </a:rPr>
              <a:t>Oversees the work of subcommittees and working groups</a:t>
            </a:r>
          </a:p>
          <a:p>
            <a:r>
              <a:rPr lang="en-US" dirty="0" smtClean="0">
                <a:latin typeface="+mn-lt"/>
              </a:rPr>
              <a:t>Guides the planning of new activities</a:t>
            </a:r>
          </a:p>
          <a:p>
            <a:r>
              <a:rPr lang="en-US" dirty="0">
                <a:latin typeface="+mn-lt"/>
              </a:rPr>
              <a:t>Oversees the execution of the Strategic </a:t>
            </a:r>
            <a:r>
              <a:rPr lang="en-US" dirty="0" smtClean="0">
                <a:latin typeface="+mn-lt"/>
              </a:rPr>
              <a:t>Plan and annual Implementation Plan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Meets biweekly by teleconference</a:t>
            </a:r>
          </a:p>
          <a:p>
            <a:r>
              <a:rPr lang="en-US" dirty="0" smtClean="0">
                <a:latin typeface="+mn-lt"/>
              </a:rPr>
              <a:t>Meets biweekly with NSF by teleconference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5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Council Members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46001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Shepherd visioning activities</a:t>
            </a:r>
          </a:p>
          <a:p>
            <a:r>
              <a:rPr lang="en-US" dirty="0" smtClean="0">
                <a:latin typeface="+mn-lt"/>
              </a:rPr>
              <a:t>Participate in topical subcommittees</a:t>
            </a:r>
          </a:p>
          <a:p>
            <a:pPr lvl="1"/>
            <a:r>
              <a:rPr lang="en-US" dirty="0" smtClean="0">
                <a:latin typeface="+mn-lt"/>
              </a:rPr>
              <a:t>Examples: Health IT, AI, Robotics, Big Data</a:t>
            </a:r>
          </a:p>
          <a:p>
            <a:r>
              <a:rPr lang="en-US" dirty="0" smtClean="0">
                <a:latin typeface="+mn-lt"/>
              </a:rPr>
              <a:t>Develop new activities</a:t>
            </a:r>
          </a:p>
          <a:p>
            <a:pPr lvl="1"/>
            <a:r>
              <a:rPr lang="en-US" dirty="0" smtClean="0">
                <a:latin typeface="+mn-lt"/>
              </a:rPr>
              <a:t>Examples: </a:t>
            </a:r>
            <a:r>
              <a:rPr lang="en-US" dirty="0" err="1" smtClean="0">
                <a:latin typeface="+mn-lt"/>
              </a:rPr>
              <a:t>CIFellows</a:t>
            </a:r>
            <a:r>
              <a:rPr lang="en-US" dirty="0" smtClean="0">
                <a:latin typeface="+mn-lt"/>
              </a:rPr>
              <a:t>, LISPI, Post-doc Best Practices</a:t>
            </a:r>
          </a:p>
          <a:p>
            <a:r>
              <a:rPr lang="en-US" dirty="0" smtClean="0">
                <a:latin typeface="+mn-lt"/>
              </a:rPr>
              <a:t>Engage with related groups (CISE AC, CSTB, ACM …)</a:t>
            </a:r>
          </a:p>
          <a:p>
            <a:r>
              <a:rPr lang="en-US" dirty="0" smtClean="0">
                <a:latin typeface="+mn-lt"/>
              </a:rPr>
              <a:t>Other requests as needed</a:t>
            </a:r>
          </a:p>
          <a:p>
            <a:pPr lvl="1"/>
            <a:r>
              <a:rPr lang="en-US" dirty="0" smtClean="0">
                <a:latin typeface="+mn-lt"/>
              </a:rPr>
              <a:t>Example: short turnaround white papers</a:t>
            </a:r>
          </a:p>
          <a:p>
            <a:pPr lvl="1"/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Bi-weekly teleconferences</a:t>
            </a:r>
          </a:p>
          <a:p>
            <a:r>
              <a:rPr lang="en-US" dirty="0">
                <a:latin typeface="+mn-lt"/>
              </a:rPr>
              <a:t>Three face-to-face meetings each year</a:t>
            </a:r>
          </a:p>
          <a:p>
            <a:pPr lvl="1"/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37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CCC Council – executive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19293" y="1413189"/>
            <a:ext cx="5986322" cy="4115789"/>
          </a:xfrm>
        </p:spPr>
        <p:txBody>
          <a:bodyPr>
            <a:normAutofit/>
          </a:bodyPr>
          <a:lstStyle/>
          <a:p>
            <a:r>
              <a:rPr lang="en-US" sz="2100" dirty="0" smtClean="0">
                <a:latin typeface="+mn-lt"/>
              </a:rPr>
              <a:t>Beth </a:t>
            </a:r>
            <a:r>
              <a:rPr lang="en-US" sz="2100" dirty="0" err="1" smtClean="0">
                <a:latin typeface="+mn-lt"/>
              </a:rPr>
              <a:t>Mynatt</a:t>
            </a:r>
            <a:r>
              <a:rPr lang="en-US" sz="2100" dirty="0" smtClean="0">
                <a:latin typeface="+mn-lt"/>
              </a:rPr>
              <a:t>, Georgia Tech (Chair)</a:t>
            </a:r>
          </a:p>
          <a:p>
            <a:r>
              <a:rPr lang="en-US" sz="2100" dirty="0" smtClean="0">
                <a:latin typeface="+mn-lt"/>
              </a:rPr>
              <a:t>Mark Hill, University of Wisconsin, </a:t>
            </a:r>
            <a:r>
              <a:rPr lang="en-US" sz="2100" dirty="0">
                <a:latin typeface="+mn-lt"/>
              </a:rPr>
              <a:t>Madison </a:t>
            </a:r>
            <a:r>
              <a:rPr lang="en-US" sz="2100" dirty="0" smtClean="0">
                <a:latin typeface="+mn-lt"/>
              </a:rPr>
              <a:t/>
            </a:r>
            <a:br>
              <a:rPr lang="en-US" sz="2100" dirty="0" smtClean="0">
                <a:latin typeface="+mn-lt"/>
              </a:rPr>
            </a:br>
            <a:r>
              <a:rPr lang="en-US" sz="2100" dirty="0" smtClean="0">
                <a:latin typeface="+mn-lt"/>
              </a:rPr>
              <a:t>(Vice Chair) </a:t>
            </a:r>
          </a:p>
          <a:p>
            <a:r>
              <a:rPr lang="en-US" sz="2100" dirty="0">
                <a:latin typeface="+mn-lt"/>
              </a:rPr>
              <a:t>Greg Hager, Johns Hopkins Univ. </a:t>
            </a:r>
            <a:r>
              <a:rPr lang="en-US" sz="2100" dirty="0" smtClean="0">
                <a:latin typeface="+mn-lt"/>
              </a:rPr>
              <a:t>(Past Chair</a:t>
            </a:r>
            <a:r>
              <a:rPr lang="en-US" sz="2100" dirty="0">
                <a:latin typeface="+mn-lt"/>
              </a:rPr>
              <a:t>)</a:t>
            </a:r>
          </a:p>
          <a:p>
            <a:r>
              <a:rPr lang="en-US" sz="2100" dirty="0" smtClean="0">
                <a:latin typeface="+mn-lt"/>
              </a:rPr>
              <a:t>Ben Zorn, Microsoft Research</a:t>
            </a:r>
          </a:p>
          <a:p>
            <a:r>
              <a:rPr lang="en-US" sz="2100" dirty="0" smtClean="0">
                <a:latin typeface="+mn-lt"/>
              </a:rPr>
              <a:t>Jennifer Rexford, Princeton</a:t>
            </a:r>
          </a:p>
          <a:p>
            <a:r>
              <a:rPr lang="en-US" sz="2100" dirty="0" smtClean="0">
                <a:latin typeface="+mn-lt"/>
              </a:rPr>
              <a:t>Ann Drobnis, Director </a:t>
            </a:r>
          </a:p>
          <a:p>
            <a:r>
              <a:rPr lang="en-US" sz="2100" dirty="0" smtClean="0">
                <a:latin typeface="+mn-lt"/>
              </a:rPr>
              <a:t>Andy Bernat, CRA Executive Director </a:t>
            </a:r>
          </a:p>
        </p:txBody>
      </p:sp>
      <p:pic>
        <p:nvPicPr>
          <p:cNvPr id="10" name="Picture 9" descr="an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12" y="3202051"/>
            <a:ext cx="1503068" cy="1503068"/>
          </a:xfrm>
          <a:prstGeom prst="rect">
            <a:avLst/>
          </a:prstGeom>
        </p:spPr>
      </p:pic>
      <p:pic>
        <p:nvPicPr>
          <p:cNvPr id="11" name="Picture 10" descr="mynat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7" y="1413189"/>
            <a:ext cx="1270000" cy="1270000"/>
          </a:xfrm>
          <a:prstGeom prst="rect">
            <a:avLst/>
          </a:prstGeom>
        </p:spPr>
      </p:pic>
      <p:pic>
        <p:nvPicPr>
          <p:cNvPr id="15" name="Picture 14" descr="mhi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12" y="1413189"/>
            <a:ext cx="1503068" cy="1512891"/>
          </a:xfrm>
          <a:prstGeom prst="rect">
            <a:avLst/>
          </a:prstGeom>
        </p:spPr>
      </p:pic>
      <p:pic>
        <p:nvPicPr>
          <p:cNvPr id="6" name="Picture 5" descr="hage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405" y="4758920"/>
            <a:ext cx="1468251" cy="1520563"/>
          </a:xfrm>
          <a:prstGeom prst="rect">
            <a:avLst/>
          </a:prstGeom>
        </p:spPr>
      </p:pic>
      <p:pic>
        <p:nvPicPr>
          <p:cNvPr id="13" name="Picture 12" descr="Zor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6" y="3123241"/>
            <a:ext cx="1269999" cy="1269999"/>
          </a:xfrm>
          <a:prstGeom prst="rect">
            <a:avLst/>
          </a:prstGeom>
        </p:spPr>
      </p:pic>
      <p:pic>
        <p:nvPicPr>
          <p:cNvPr id="16" name="Picture 15" descr="Rexfor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643" y="4758920"/>
            <a:ext cx="1489831" cy="1489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4"/>
          <a:stretch/>
        </p:blipFill>
        <p:spPr>
          <a:xfrm>
            <a:off x="3349517" y="4572000"/>
            <a:ext cx="127026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3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93" y="906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CCC Council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43435" y="1003691"/>
            <a:ext cx="4236118" cy="54183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dirty="0" smtClean="0">
                <a:latin typeface="+mn-lt"/>
              </a:rPr>
              <a:t>	Terms </a:t>
            </a:r>
            <a:r>
              <a:rPr lang="en-US" sz="2300" dirty="0">
                <a:latin typeface="+mn-lt"/>
              </a:rPr>
              <a:t>ending June </a:t>
            </a:r>
            <a:r>
              <a:rPr lang="en-US" sz="2300" dirty="0" smtClean="0">
                <a:latin typeface="+mn-lt"/>
              </a:rPr>
              <a:t>2019</a:t>
            </a:r>
            <a:endParaRPr lang="en-US" sz="2300" dirty="0">
              <a:latin typeface="+mn-lt"/>
            </a:endParaRPr>
          </a:p>
          <a:p>
            <a:pPr lvl="1">
              <a:buFont typeface="Arial"/>
              <a:buChar char="•"/>
            </a:pPr>
            <a:r>
              <a:rPr lang="en-US" sz="2200" dirty="0" err="1" smtClean="0">
                <a:latin typeface="+mn-lt"/>
              </a:rPr>
              <a:t>Sampath</a:t>
            </a:r>
            <a:r>
              <a:rPr lang="en-US" sz="2200" dirty="0" smtClean="0">
                <a:latin typeface="+mn-lt"/>
              </a:rPr>
              <a:t> Kannan, </a:t>
            </a:r>
            <a:r>
              <a:rPr lang="en-US" sz="2200" dirty="0" err="1" smtClean="0">
                <a:latin typeface="+mn-lt"/>
              </a:rPr>
              <a:t>UPenn</a:t>
            </a:r>
            <a:endParaRPr lang="en-US" sz="2200" dirty="0" smtClean="0">
              <a:latin typeface="+mn-lt"/>
            </a:endParaRP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+mn-lt"/>
              </a:rPr>
              <a:t>Maja </a:t>
            </a:r>
            <a:r>
              <a:rPr lang="en-US" sz="2200" dirty="0" err="1" smtClean="0">
                <a:latin typeface="+mn-lt"/>
              </a:rPr>
              <a:t>Mataric</a:t>
            </a:r>
            <a:r>
              <a:rPr lang="en-US" sz="2200" dirty="0" smtClean="0">
                <a:latin typeface="+mn-lt"/>
              </a:rPr>
              <a:t>, USC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+mn-lt"/>
              </a:rPr>
              <a:t>Nina Mishra, Amazon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+mn-lt"/>
              </a:rPr>
              <a:t>Holly </a:t>
            </a:r>
            <a:r>
              <a:rPr lang="en-US" sz="2200" dirty="0" err="1" smtClean="0">
                <a:latin typeface="+mn-lt"/>
              </a:rPr>
              <a:t>Rushmeier</a:t>
            </a:r>
            <a:r>
              <a:rPr lang="en-US" sz="2200" dirty="0" smtClean="0">
                <a:latin typeface="+mn-lt"/>
              </a:rPr>
              <a:t>, Yale</a:t>
            </a:r>
            <a:endParaRPr lang="en-US" sz="2200" dirty="0"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300" dirty="0" smtClean="0">
                <a:latin typeface="+mn-lt"/>
              </a:rPr>
              <a:t>	Terms </a:t>
            </a:r>
            <a:r>
              <a:rPr lang="en-US" sz="2300" dirty="0">
                <a:latin typeface="+mn-lt"/>
              </a:rPr>
              <a:t>ending June </a:t>
            </a:r>
            <a:r>
              <a:rPr lang="en-US" sz="2300" dirty="0" smtClean="0">
                <a:latin typeface="+mn-lt"/>
              </a:rPr>
              <a:t>2018</a:t>
            </a:r>
            <a:endParaRPr lang="en-US" sz="2300" dirty="0">
              <a:latin typeface="+mn-lt"/>
            </a:endParaRP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+mn-lt"/>
              </a:rPr>
              <a:t>Liz Bradley, (CU Boulder)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+mn-lt"/>
              </a:rPr>
              <a:t>Cynthia </a:t>
            </a:r>
            <a:r>
              <a:rPr lang="en-US" sz="2200" dirty="0" err="1" smtClean="0">
                <a:latin typeface="+mn-lt"/>
              </a:rPr>
              <a:t>Dwork</a:t>
            </a:r>
            <a:r>
              <a:rPr lang="en-US" sz="2200" dirty="0" smtClean="0">
                <a:latin typeface="+mn-lt"/>
              </a:rPr>
              <a:t>, Microsoft Research</a:t>
            </a:r>
            <a:endParaRPr lang="en-US" sz="2200" dirty="0">
              <a:latin typeface="+mn-lt"/>
            </a:endParaRP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+mn-lt"/>
              </a:rPr>
              <a:t>Kevin Fu, Univ. Michigan (Leave)</a:t>
            </a:r>
            <a:endParaRPr lang="en-US" sz="2200" dirty="0">
              <a:latin typeface="+mn-lt"/>
            </a:endParaRP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+mn-lt"/>
              </a:rPr>
              <a:t>Daniel P. </a:t>
            </a:r>
            <a:r>
              <a:rPr lang="en-US" sz="2200" dirty="0" err="1" smtClean="0">
                <a:latin typeface="+mn-lt"/>
              </a:rPr>
              <a:t>Lopresti</a:t>
            </a:r>
            <a:r>
              <a:rPr lang="en-US" sz="2200" dirty="0" smtClean="0">
                <a:latin typeface="+mn-lt"/>
              </a:rPr>
              <a:t>, Lehigh University</a:t>
            </a:r>
            <a:endParaRPr lang="en-US" sz="2200" dirty="0">
              <a:latin typeface="+mn-lt"/>
            </a:endParaRPr>
          </a:p>
          <a:p>
            <a:pPr lvl="1">
              <a:buFont typeface="Arial"/>
              <a:buChar char="•"/>
            </a:pPr>
            <a:r>
              <a:rPr lang="en-US" sz="2200" dirty="0" err="1" smtClean="0">
                <a:latin typeface="+mn-lt"/>
              </a:rPr>
              <a:t>Shwetak</a:t>
            </a:r>
            <a:r>
              <a:rPr lang="en-US" sz="2200" dirty="0" smtClean="0">
                <a:latin typeface="+mn-lt"/>
              </a:rPr>
              <a:t> Patel, Univ. Washington</a:t>
            </a:r>
            <a:endParaRPr lang="en-US" sz="2200" dirty="0">
              <a:latin typeface="+mn-lt"/>
            </a:endParaRP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+mn-lt"/>
              </a:rPr>
              <a:t>Katherine </a:t>
            </a:r>
            <a:r>
              <a:rPr lang="en-US" sz="2200" dirty="0" err="1" smtClean="0">
                <a:latin typeface="+mn-lt"/>
              </a:rPr>
              <a:t>Yelick</a:t>
            </a:r>
            <a:r>
              <a:rPr lang="en-US" sz="2200" dirty="0" smtClean="0">
                <a:latin typeface="+mn-lt"/>
              </a:rPr>
              <a:t>, UC Berkeley</a:t>
            </a:r>
            <a:endParaRPr lang="en-US" sz="2200" dirty="0"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300" dirty="0" smtClean="0">
                <a:latin typeface="+mn-lt"/>
              </a:rPr>
              <a:t>	Terms </a:t>
            </a:r>
            <a:r>
              <a:rPr lang="en-US" sz="2300" dirty="0">
                <a:latin typeface="+mn-lt"/>
              </a:rPr>
              <a:t>ending June 2017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+mn-lt"/>
              </a:rPr>
              <a:t>Lorenzo </a:t>
            </a:r>
            <a:r>
              <a:rPr lang="en-US" sz="2200" dirty="0" err="1">
                <a:latin typeface="+mn-lt"/>
              </a:rPr>
              <a:t>Alvisi</a:t>
            </a:r>
            <a:r>
              <a:rPr lang="en-US" sz="2200" dirty="0">
                <a:latin typeface="+mn-lt"/>
              </a:rPr>
              <a:t>, UT Austin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+mn-lt"/>
              </a:rPr>
              <a:t>Randy Bryant, CMU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+mn-lt"/>
              </a:rPr>
              <a:t>Vasant </a:t>
            </a:r>
            <a:r>
              <a:rPr lang="en-US" sz="2200" dirty="0" err="1">
                <a:latin typeface="+mn-lt"/>
              </a:rPr>
              <a:t>Honavar</a:t>
            </a:r>
            <a:r>
              <a:rPr lang="en-US" sz="2200" dirty="0">
                <a:latin typeface="+mn-lt"/>
              </a:rPr>
              <a:t>, Penn State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+mn-lt"/>
              </a:rPr>
              <a:t>Jennifer Rexford, Princeton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+mn-lt"/>
              </a:rPr>
              <a:t>Debra Richardson, UC Irvine</a:t>
            </a:r>
          </a:p>
          <a:p>
            <a:pPr lvl="1">
              <a:buFont typeface="Arial"/>
              <a:buChar char="•"/>
            </a:pPr>
            <a:r>
              <a:rPr lang="en-US" sz="2200" dirty="0" err="1">
                <a:latin typeface="+mn-lt"/>
              </a:rPr>
              <a:t>Klara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Nahrstedt</a:t>
            </a:r>
            <a:r>
              <a:rPr lang="en-US" sz="2200" dirty="0">
                <a:latin typeface="+mn-lt"/>
              </a:rPr>
              <a:t>, UIUC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latin typeface="+mn-lt"/>
              </a:rPr>
              <a:t>Ben Zorn, Microsoft Research</a:t>
            </a:r>
          </a:p>
          <a:p>
            <a:pPr lvl="1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lvl="1"/>
            <a:endParaRPr lang="en-US" sz="2100" dirty="0">
              <a:latin typeface="+mn-lt"/>
            </a:endParaRPr>
          </a:p>
          <a:p>
            <a:pPr lvl="1"/>
            <a:endParaRPr lang="en-US" sz="2100" dirty="0">
              <a:latin typeface="+mn-lt"/>
            </a:endParaRPr>
          </a:p>
        </p:txBody>
      </p:sp>
      <p:pic>
        <p:nvPicPr>
          <p:cNvPr id="8" name="Picture 7" descr="bryant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834" y="3869840"/>
            <a:ext cx="1142913" cy="1142913"/>
          </a:xfrm>
          <a:prstGeom prst="rect">
            <a:avLst/>
          </a:prstGeom>
        </p:spPr>
      </p:pic>
      <p:pic>
        <p:nvPicPr>
          <p:cNvPr id="5" name="Picture 4" descr="Alvisi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8168" y="2423517"/>
            <a:ext cx="1109874" cy="967952"/>
          </a:xfrm>
          <a:prstGeom prst="rect">
            <a:avLst/>
          </a:prstGeom>
        </p:spPr>
      </p:pic>
      <p:pic>
        <p:nvPicPr>
          <p:cNvPr id="16" name="Picture 15" descr="Honav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168" y="3495334"/>
            <a:ext cx="1009959" cy="1009959"/>
          </a:xfrm>
          <a:prstGeom prst="rect">
            <a:avLst/>
          </a:prstGeom>
        </p:spPr>
      </p:pic>
      <p:pic>
        <p:nvPicPr>
          <p:cNvPr id="17" name="Picture 16" descr="Nahrsted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834" y="5122293"/>
            <a:ext cx="1143000" cy="1143000"/>
          </a:xfrm>
          <a:prstGeom prst="rect">
            <a:avLst/>
          </a:prstGeom>
        </p:spPr>
      </p:pic>
      <p:pic>
        <p:nvPicPr>
          <p:cNvPr id="19" name="Picture 18" descr="Richards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168" y="4596047"/>
            <a:ext cx="987213" cy="9872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993" y="5555998"/>
            <a:ext cx="1151907" cy="10418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592" y="4210367"/>
            <a:ext cx="1419628" cy="1618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9834" y="768687"/>
            <a:ext cx="1252367" cy="1467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292" y="2379978"/>
            <a:ext cx="1283081" cy="13456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8269" y="783565"/>
            <a:ext cx="1097206" cy="1536087"/>
          </a:xfrm>
          <a:prstGeom prst="rect">
            <a:avLst/>
          </a:prstGeom>
        </p:spPr>
      </p:pic>
      <p:pic>
        <p:nvPicPr>
          <p:cNvPr id="4" name="Picture 3" descr="maja mataric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978" y="2690312"/>
            <a:ext cx="1418242" cy="1418242"/>
          </a:xfrm>
          <a:prstGeom prst="rect">
            <a:avLst/>
          </a:prstGeom>
        </p:spPr>
      </p:pic>
      <p:pic>
        <p:nvPicPr>
          <p:cNvPr id="6" name="Picture 5" descr="picture-7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03" y="1120911"/>
            <a:ext cx="1124003" cy="1152103"/>
          </a:xfrm>
          <a:prstGeom prst="rect">
            <a:avLst/>
          </a:prstGeom>
        </p:spPr>
      </p:pic>
      <p:pic>
        <p:nvPicPr>
          <p:cNvPr id="7" name="Picture 6" descr="full_Kanna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09" y="1120911"/>
            <a:ext cx="1452181" cy="1452181"/>
          </a:xfrm>
          <a:prstGeom prst="rect">
            <a:avLst/>
          </a:prstGeom>
        </p:spPr>
      </p:pic>
      <p:pic>
        <p:nvPicPr>
          <p:cNvPr id="9" name="Picture 8" descr="nina mishra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93" y="2379978"/>
            <a:ext cx="1198360" cy="1591266"/>
          </a:xfrm>
          <a:prstGeom prst="rect">
            <a:avLst/>
          </a:prstGeom>
        </p:spPr>
      </p:pic>
      <p:pic>
        <p:nvPicPr>
          <p:cNvPr id="10" name="Picture 9" descr="220329_BradleyHeadshot (1)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12" y="4062954"/>
            <a:ext cx="1107361" cy="13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4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/>
              </a:rPr>
              <a:t>An Overview of the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Computing Community Consortium</a:t>
            </a:r>
          </a:p>
        </p:txBody>
      </p:sp>
      <p:sp>
        <p:nvSpPr>
          <p:cNvPr id="22537" name="Rectangle 9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6727371" cy="4968335"/>
          </a:xfrm>
        </p:spPr>
        <p:txBody>
          <a:bodyPr>
            <a:normAutofit fontScale="92500" lnSpcReduction="20000"/>
          </a:bodyPr>
          <a:lstStyle/>
          <a:p>
            <a:pPr marL="284163" indent="-282575" eaLnBrk="1" hangingPunct="1">
              <a:lnSpc>
                <a:spcPct val="150000"/>
              </a:lnSpc>
            </a:pPr>
            <a:r>
              <a:rPr lang="en-US" dirty="0" smtClean="0">
                <a:latin typeface="+mn-lt"/>
              </a:rPr>
              <a:t>Established in 2006 as a standing committee of the Computing Research Association (CRA)</a:t>
            </a:r>
          </a:p>
          <a:p>
            <a:pPr marL="284163" indent="-282575" eaLnBrk="1" hangingPunct="1">
              <a:lnSpc>
                <a:spcPct val="150000"/>
              </a:lnSpc>
            </a:pPr>
            <a:r>
              <a:rPr lang="en-US" dirty="0" smtClean="0">
                <a:latin typeface="+mn-lt"/>
              </a:rPr>
              <a:t>Funded by NSF under a Cooperative Agreement</a:t>
            </a:r>
          </a:p>
          <a:p>
            <a:pPr marL="603251" lvl="1" indent="-282575" eaLnBrk="1" hangingPunct="1">
              <a:lnSpc>
                <a:spcPct val="150000"/>
              </a:lnSpc>
            </a:pPr>
            <a:r>
              <a:rPr lang="en-US" dirty="0" smtClean="0">
                <a:latin typeface="+mn-lt"/>
              </a:rPr>
              <a:t>Second Award began in 2012,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completed Reverse Site Visit (2014)</a:t>
            </a:r>
          </a:p>
          <a:p>
            <a:pPr marL="284163" indent="-282575" eaLnBrk="1" hangingPunct="1">
              <a:lnSpc>
                <a:spcPct val="150000"/>
              </a:lnSpc>
            </a:pPr>
            <a:r>
              <a:rPr lang="en-US" dirty="0" smtClean="0">
                <a:latin typeface="+mn-lt"/>
              </a:rPr>
              <a:t>Facilitates the development of a bold, multi-themed vision for computing research – and communicates this vision to stakeholders</a:t>
            </a:r>
          </a:p>
          <a:p>
            <a:pPr marL="284163" indent="-282575" eaLnBrk="1" hangingPunct="1">
              <a:lnSpc>
                <a:spcPct val="150000"/>
              </a:lnSpc>
            </a:pPr>
            <a:r>
              <a:rPr lang="en-US" dirty="0" smtClean="0">
                <a:latin typeface="+mn-lt"/>
              </a:rPr>
              <a:t>Led by a broad-based Council</a:t>
            </a:r>
          </a:p>
          <a:p>
            <a:pPr marL="284163" indent="-282575" eaLnBrk="1" hangingPunct="1">
              <a:lnSpc>
                <a:spcPct val="150000"/>
              </a:lnSpc>
            </a:pPr>
            <a:r>
              <a:rPr lang="en-US" dirty="0" smtClean="0">
                <a:latin typeface="+mn-lt"/>
              </a:rPr>
              <a:t>Staff based at CRA</a:t>
            </a:r>
          </a:p>
        </p:txBody>
      </p:sp>
    </p:spTree>
    <p:extLst>
      <p:ext uri="{BB962C8B-B14F-4D97-AF65-F5344CB8AC3E}">
        <p14:creationId xmlns:p14="http://schemas.microsoft.com/office/powerpoint/2010/main" val="36430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CCC </a:t>
            </a:r>
            <a:r>
              <a:rPr lang="en-US" dirty="0" smtClean="0"/>
              <a:t>Council — Past Members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9145" y="1087203"/>
            <a:ext cx="4577860" cy="5008795"/>
          </a:xfrm>
        </p:spPr>
        <p:txBody>
          <a:bodyPr>
            <a:noAutofit/>
          </a:bodyPr>
          <a:lstStyle/>
          <a:p>
            <a:pPr lvl="1"/>
            <a:r>
              <a:rPr lang="en-US" sz="1600" dirty="0" smtClean="0">
                <a:latin typeface="+mn-lt"/>
              </a:rPr>
              <a:t>Greg </a:t>
            </a:r>
            <a:r>
              <a:rPr lang="en-US" sz="1600" dirty="0">
                <a:latin typeface="+mn-lt"/>
              </a:rPr>
              <a:t>Andrews, Univ. Arizona</a:t>
            </a:r>
          </a:p>
          <a:p>
            <a:pPr lvl="1"/>
            <a:r>
              <a:rPr lang="en-US" sz="1600" dirty="0">
                <a:latin typeface="+mn-lt"/>
              </a:rPr>
              <a:t>Debra Crawford, Drexel</a:t>
            </a:r>
          </a:p>
          <a:p>
            <a:pPr lvl="1"/>
            <a:r>
              <a:rPr lang="en-US" sz="1600" dirty="0" smtClean="0">
                <a:latin typeface="+mn-lt"/>
              </a:rPr>
              <a:t>Susan Davidson, Univ. PA</a:t>
            </a:r>
          </a:p>
          <a:p>
            <a:pPr lvl="1"/>
            <a:r>
              <a:rPr lang="en-US" sz="1600" dirty="0" smtClean="0">
                <a:latin typeface="+mn-lt"/>
              </a:rPr>
              <a:t>Joseph Evans, Univ. KS</a:t>
            </a:r>
          </a:p>
          <a:p>
            <a:pPr lvl="1"/>
            <a:r>
              <a:rPr lang="en-US" sz="1600" dirty="0" smtClean="0">
                <a:latin typeface="+mn-lt"/>
              </a:rPr>
              <a:t>Bill </a:t>
            </a:r>
            <a:r>
              <a:rPr lang="en-US" sz="1600" dirty="0" err="1">
                <a:latin typeface="+mn-lt"/>
              </a:rPr>
              <a:t>Feiereisen</a:t>
            </a:r>
            <a:r>
              <a:rPr lang="en-US" sz="1600" dirty="0">
                <a:latin typeface="+mn-lt"/>
              </a:rPr>
              <a:t>, LANL </a:t>
            </a:r>
          </a:p>
          <a:p>
            <a:pPr lvl="1"/>
            <a:r>
              <a:rPr lang="en-US" sz="1600" dirty="0" err="1" smtClean="0">
                <a:latin typeface="+mn-lt"/>
              </a:rPr>
              <a:t>Limor</a:t>
            </a:r>
            <a:r>
              <a:rPr lang="en-US" sz="1600" dirty="0" smtClean="0">
                <a:latin typeface="+mn-lt"/>
              </a:rPr>
              <a:t> Fix, Intel</a:t>
            </a:r>
          </a:p>
          <a:p>
            <a:pPr lvl="1"/>
            <a:r>
              <a:rPr lang="en-US" sz="1600" dirty="0" smtClean="0">
                <a:latin typeface="+mn-lt"/>
              </a:rPr>
              <a:t>Stephanie </a:t>
            </a:r>
            <a:r>
              <a:rPr lang="en-US" sz="1600" dirty="0">
                <a:latin typeface="+mn-lt"/>
              </a:rPr>
              <a:t>Forrest, Univ. New Mexico</a:t>
            </a:r>
          </a:p>
          <a:p>
            <a:pPr lvl="1"/>
            <a:r>
              <a:rPr lang="en-US" sz="1600" dirty="0" smtClean="0">
                <a:latin typeface="+mn-lt"/>
              </a:rPr>
              <a:t>Lance </a:t>
            </a:r>
            <a:r>
              <a:rPr lang="en-US" sz="1600" dirty="0">
                <a:latin typeface="+mn-lt"/>
              </a:rPr>
              <a:t>Fortnow, Georgia Tech</a:t>
            </a:r>
          </a:p>
          <a:p>
            <a:pPr lvl="1"/>
            <a:r>
              <a:rPr lang="en-US" sz="1600" dirty="0" smtClean="0">
                <a:latin typeface="+mn-lt"/>
              </a:rPr>
              <a:t>Susan Graham, UC Berkeley</a:t>
            </a:r>
          </a:p>
          <a:p>
            <a:pPr lvl="1"/>
            <a:r>
              <a:rPr lang="en-US" sz="1600" dirty="0" smtClean="0">
                <a:latin typeface="+mn-lt"/>
              </a:rPr>
              <a:t>Eric </a:t>
            </a:r>
            <a:r>
              <a:rPr lang="en-US" sz="1600" dirty="0">
                <a:latin typeface="+mn-lt"/>
              </a:rPr>
              <a:t>Horvitz, Microsoft Research</a:t>
            </a:r>
          </a:p>
          <a:p>
            <a:pPr lvl="1"/>
            <a:r>
              <a:rPr lang="en-US" sz="1600" dirty="0">
                <a:latin typeface="+mn-lt"/>
              </a:rPr>
              <a:t>Chris Johnson, Univ. Utah </a:t>
            </a:r>
          </a:p>
          <a:p>
            <a:pPr lvl="1"/>
            <a:r>
              <a:rPr lang="en-US" sz="1600" dirty="0">
                <a:latin typeface="+mn-lt"/>
              </a:rPr>
              <a:t>Anita Jones, UVA</a:t>
            </a:r>
          </a:p>
          <a:p>
            <a:pPr lvl="1"/>
            <a:r>
              <a:rPr lang="en-US" sz="1600" dirty="0" err="1">
                <a:latin typeface="+mn-lt"/>
              </a:rPr>
              <a:t>Frans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Kaashoek</a:t>
            </a:r>
            <a:r>
              <a:rPr lang="en-US" sz="1600" dirty="0">
                <a:latin typeface="+mn-lt"/>
              </a:rPr>
              <a:t>, MIT</a:t>
            </a:r>
          </a:p>
          <a:p>
            <a:pPr lvl="1"/>
            <a:r>
              <a:rPr lang="en-US" sz="1600" dirty="0">
                <a:latin typeface="+mn-lt"/>
              </a:rPr>
              <a:t>Dave </a:t>
            </a:r>
            <a:r>
              <a:rPr lang="en-US" sz="1600" dirty="0" err="1">
                <a:latin typeface="+mn-lt"/>
              </a:rPr>
              <a:t>Kaeli</a:t>
            </a:r>
            <a:r>
              <a:rPr lang="en-US" sz="1600" dirty="0">
                <a:latin typeface="+mn-lt"/>
              </a:rPr>
              <a:t>, Northeastern</a:t>
            </a:r>
          </a:p>
          <a:p>
            <a:pPr lvl="1"/>
            <a:r>
              <a:rPr lang="en-US" sz="1600" dirty="0">
                <a:latin typeface="+mn-lt"/>
              </a:rPr>
              <a:t>Dick Karp, UC Berkeley </a:t>
            </a:r>
            <a:endParaRPr lang="en-US" sz="1600" dirty="0" smtClean="0">
              <a:latin typeface="+mn-lt"/>
            </a:endParaRPr>
          </a:p>
          <a:p>
            <a:pPr lvl="1"/>
            <a:r>
              <a:rPr lang="en-US" sz="1600" dirty="0" smtClean="0">
                <a:latin typeface="+mn-lt"/>
              </a:rPr>
              <a:t>John </a:t>
            </a:r>
            <a:r>
              <a:rPr lang="en-US" sz="1600" dirty="0">
                <a:latin typeface="+mn-lt"/>
              </a:rPr>
              <a:t>King, Univ. Michigan </a:t>
            </a:r>
            <a:endParaRPr lang="en-US" sz="1600" dirty="0" smtClean="0">
              <a:latin typeface="+mn-lt"/>
            </a:endParaRPr>
          </a:p>
          <a:p>
            <a:pPr lvl="1"/>
            <a:r>
              <a:rPr lang="en-US" sz="1600" dirty="0">
                <a:latin typeface="+mn-lt"/>
              </a:rPr>
              <a:t>Hank </a:t>
            </a:r>
            <a:r>
              <a:rPr lang="en-US" sz="1600" dirty="0" err="1">
                <a:latin typeface="+mn-lt"/>
              </a:rPr>
              <a:t>Korth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smtClean="0">
                <a:latin typeface="+mn-lt"/>
              </a:rPr>
              <a:t>Lehigh</a:t>
            </a:r>
          </a:p>
          <a:p>
            <a:pPr lvl="1"/>
            <a:r>
              <a:rPr lang="en-US" sz="1600" dirty="0">
                <a:latin typeface="+mn-lt"/>
              </a:rPr>
              <a:t>Ed </a:t>
            </a:r>
            <a:r>
              <a:rPr lang="en-US" sz="1600" dirty="0" err="1">
                <a:latin typeface="+mn-lt"/>
              </a:rPr>
              <a:t>Lazowska</a:t>
            </a:r>
            <a:r>
              <a:rPr lang="en-US" sz="1600" dirty="0">
                <a:latin typeface="+mn-lt"/>
              </a:rPr>
              <a:t>, Univ. of Washington, CCC Founding </a:t>
            </a:r>
            <a:r>
              <a:rPr lang="en-US" sz="1600" dirty="0" smtClean="0">
                <a:latin typeface="+mn-lt"/>
              </a:rPr>
              <a:t>Chair</a:t>
            </a:r>
            <a:endParaRPr lang="en-US" sz="1600" dirty="0">
              <a:latin typeface="+mn-lt"/>
            </a:endParaRPr>
          </a:p>
          <a:p>
            <a:pPr lvl="1"/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30665" y="1087203"/>
            <a:ext cx="4611690" cy="4949631"/>
          </a:xfrm>
        </p:spPr>
        <p:txBody>
          <a:bodyPr>
            <a:normAutofit/>
          </a:bodyPr>
          <a:lstStyle/>
          <a:p>
            <a:pPr lvl="1"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Peter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Lee, Carnegie Mellon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Ran Libeskind-Hadas, Harvey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Mudd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lvl="1"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Andrew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McCallum, UMass</a:t>
            </a:r>
          </a:p>
          <a:p>
            <a:pPr lvl="1">
              <a:buClr>
                <a:srgbClr val="C000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John Mitchell, Stanford</a:t>
            </a:r>
          </a:p>
          <a:p>
            <a:pPr lvl="1">
              <a:buClr>
                <a:srgbClr val="C000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Robin Murphy, Texas A&amp;M 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Tal Rabin, IBM Research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Daniela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Rus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, MIT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Fred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Schneider, Cornell</a:t>
            </a:r>
          </a:p>
          <a:p>
            <a:pPr lvl="1">
              <a:buClr>
                <a:srgbClr val="C000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Margo Seltzer, Harvard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Shashi Shekhar, Univ. MN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Bob Sproull, Formally Oracle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Karen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Sutherland, Augsburg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College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David </a:t>
            </a:r>
            <a:r>
              <a:rPr lang="en-US" sz="1600" dirty="0" err="1" smtClean="0">
                <a:latin typeface="+mn-lt"/>
              </a:rPr>
              <a:t>Tennenhouse</a:t>
            </a:r>
            <a:r>
              <a:rPr lang="en-US" sz="1600" dirty="0" smtClean="0">
                <a:latin typeface="+mn-lt"/>
              </a:rPr>
              <a:t>, New Venture Partners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lvl="1">
              <a:buClr>
                <a:srgbClr val="C00000"/>
              </a:buClr>
            </a:pPr>
            <a:r>
              <a:rPr lang="en-US" sz="1600" dirty="0" err="1">
                <a:solidFill>
                  <a:schemeClr val="tx1"/>
                </a:solidFill>
                <a:latin typeface="+mn-lt"/>
              </a:rPr>
              <a:t>Josep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Torrellas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UIUC</a:t>
            </a:r>
          </a:p>
          <a:p>
            <a:pPr lvl="1">
              <a:buClr>
                <a:srgbClr val="C000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Dave Waltz,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Columbia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Ross Whitaker, Univ. Utah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C00000"/>
              </a:buClr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1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 Staff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5828" y="1270660"/>
            <a:ext cx="5530438" cy="55873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CCC Director: Ann Drobnis</a:t>
            </a:r>
          </a:p>
          <a:p>
            <a:pPr lvl="1"/>
            <a:r>
              <a:rPr lang="en-US" dirty="0" smtClean="0">
                <a:latin typeface="+mn-lt"/>
              </a:rPr>
              <a:t>100% CCC, responsible for day-to-day management of the Organization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Senior Program Associate: Helen Wright</a:t>
            </a:r>
          </a:p>
          <a:p>
            <a:pPr lvl="1"/>
            <a:r>
              <a:rPr lang="en-US" dirty="0" smtClean="0">
                <a:latin typeface="+mn-lt"/>
              </a:rPr>
              <a:t>100% CCC, responsible for promoting the CCC mission through the website, blog, and social media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Program Associate: Khari Douglas</a:t>
            </a:r>
          </a:p>
          <a:p>
            <a:pPr lvl="1"/>
            <a:r>
              <a:rPr lang="en-US" dirty="0" smtClean="0">
                <a:latin typeface="+mn-lt"/>
              </a:rPr>
              <a:t>100</a:t>
            </a:r>
            <a:r>
              <a:rPr lang="en-US" dirty="0">
                <a:latin typeface="+mn-lt"/>
              </a:rPr>
              <a:t>% CCC, responsible for </a:t>
            </a:r>
            <a:r>
              <a:rPr lang="en-US" dirty="0" smtClean="0">
                <a:latin typeface="+mn-lt"/>
              </a:rPr>
              <a:t>supporting CCC special programs, workshops, and communications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CRA Executive Director: Andy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Bernat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0% CCC, responsible for general oversight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Other CRA Staff:</a:t>
            </a:r>
          </a:p>
          <a:p>
            <a:pPr lvl="1"/>
            <a:r>
              <a:rPr lang="en-US" dirty="0">
                <a:latin typeface="+mn-lt"/>
              </a:rPr>
              <a:t>Peter Harsha, Director of Government </a:t>
            </a:r>
            <a:r>
              <a:rPr lang="en-US" dirty="0" smtClean="0">
                <a:latin typeface="+mn-lt"/>
              </a:rPr>
              <a:t>Affairs</a:t>
            </a:r>
          </a:p>
          <a:p>
            <a:pPr lvl="1"/>
            <a:r>
              <a:rPr lang="en-US" dirty="0" smtClean="0">
                <a:latin typeface="+mn-lt"/>
              </a:rPr>
              <a:t>Sandra Corbett</a:t>
            </a:r>
            <a:endParaRPr lang="en-US" dirty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Sabrina Jacob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</p:txBody>
      </p:sp>
      <p:pic>
        <p:nvPicPr>
          <p:cNvPr id="2" name="Picture 1" descr="Helen_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728" y="1114884"/>
            <a:ext cx="1339140" cy="1339140"/>
          </a:xfrm>
          <a:prstGeom prst="rect">
            <a:avLst/>
          </a:prstGeom>
        </p:spPr>
      </p:pic>
      <p:pic>
        <p:nvPicPr>
          <p:cNvPr id="3" name="Picture 2" descr="p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346" y="4335496"/>
            <a:ext cx="1349709" cy="134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728" y="2725190"/>
            <a:ext cx="1339140" cy="1339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201" y="2625688"/>
            <a:ext cx="1505197" cy="1505197"/>
          </a:xfrm>
          <a:prstGeom prst="rect">
            <a:avLst/>
          </a:prstGeom>
        </p:spPr>
      </p:pic>
      <p:pic>
        <p:nvPicPr>
          <p:cNvPr id="4" name="Picture 3" descr="Khari_Douglas-Headshot-120x1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202" y="1114884"/>
            <a:ext cx="1349709" cy="13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and its stakeholders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299" y="1292246"/>
            <a:ext cx="4735215" cy="4518003"/>
          </a:xfrm>
        </p:spPr>
      </p:pic>
    </p:spTree>
    <p:extLst>
      <p:ext uri="{BB962C8B-B14F-4D97-AF65-F5344CB8AC3E}">
        <p14:creationId xmlns:p14="http://schemas.microsoft.com/office/powerpoint/2010/main" val="42395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Computing Research Community</a:t>
            </a:r>
          </a:p>
          <a:p>
            <a:pPr lvl="1"/>
            <a:r>
              <a:rPr lang="en-US" dirty="0" smtClean="0">
                <a:latin typeface="+mn-lt"/>
              </a:rPr>
              <a:t>CRA, CSTB (Computer Science and Telecommunications Board, part of National Research Council), Professional societies, </a:t>
            </a:r>
          </a:p>
          <a:p>
            <a:pPr lvl="1"/>
            <a:r>
              <a:rPr lang="en-US" dirty="0" smtClean="0">
                <a:latin typeface="+mn-lt"/>
              </a:rPr>
              <a:t>Academic units, Research labs</a:t>
            </a:r>
          </a:p>
          <a:p>
            <a:r>
              <a:rPr lang="en-US" dirty="0" smtClean="0">
                <a:latin typeface="+mn-lt"/>
              </a:rPr>
              <a:t>Industry</a:t>
            </a:r>
          </a:p>
          <a:p>
            <a:pPr lvl="1"/>
            <a:r>
              <a:rPr lang="en-US" dirty="0" smtClean="0">
                <a:latin typeface="+mn-lt"/>
              </a:rPr>
              <a:t>Computing industry, Major users of IT</a:t>
            </a:r>
          </a:p>
          <a:p>
            <a:r>
              <a:rPr lang="en-US" dirty="0" smtClean="0">
                <a:latin typeface="+mn-lt"/>
              </a:rPr>
              <a:t>Public</a:t>
            </a:r>
          </a:p>
          <a:p>
            <a:r>
              <a:rPr lang="en-US" dirty="0" smtClean="0">
                <a:latin typeface="+mn-lt"/>
              </a:rPr>
              <a:t>Government</a:t>
            </a:r>
          </a:p>
          <a:p>
            <a:pPr lvl="1"/>
            <a:r>
              <a:rPr lang="en-US" dirty="0" smtClean="0">
                <a:latin typeface="+mn-lt"/>
              </a:rPr>
              <a:t>See summary, next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7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Stakeholders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4761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+mn-lt"/>
              </a:rPr>
              <a:t>Office of Science and Technology Policy (OSTP)</a:t>
            </a:r>
          </a:p>
          <a:p>
            <a:pPr lvl="1"/>
            <a:r>
              <a:rPr lang="en-US" sz="2400" dirty="0" smtClean="0">
                <a:latin typeface="+mn-lt"/>
              </a:rPr>
              <a:t>In White House Executive Office of the President</a:t>
            </a:r>
          </a:p>
          <a:p>
            <a:pPr lvl="1"/>
            <a:r>
              <a:rPr lang="en-US" sz="2400" dirty="0" smtClean="0">
                <a:latin typeface="+mn-lt"/>
              </a:rPr>
              <a:t>Our primary contacts are</a:t>
            </a:r>
          </a:p>
          <a:p>
            <a:pPr lvl="2"/>
            <a:r>
              <a:rPr lang="en-US" sz="2000" dirty="0" smtClean="0">
                <a:latin typeface="+mn-lt"/>
              </a:rPr>
              <a:t>Director: John P. </a:t>
            </a:r>
            <a:r>
              <a:rPr lang="en-US" sz="2000" dirty="0" err="1" smtClean="0">
                <a:latin typeface="+mn-lt"/>
              </a:rPr>
              <a:t>Holdren</a:t>
            </a:r>
            <a:r>
              <a:rPr lang="en-US" sz="2000" dirty="0" smtClean="0">
                <a:latin typeface="+mn-lt"/>
              </a:rPr>
              <a:t> (Harvard)</a:t>
            </a:r>
          </a:p>
          <a:p>
            <a:pPr lvl="2"/>
            <a:r>
              <a:rPr lang="en-US" sz="2000" dirty="0" smtClean="0">
                <a:latin typeface="+mn-lt"/>
              </a:rPr>
              <a:t>U.S. Chief Technology Officer: Megan Smith</a:t>
            </a:r>
          </a:p>
          <a:p>
            <a:pPr lvl="2"/>
            <a:r>
              <a:rPr lang="en-US" sz="2000" b="1" dirty="0" smtClean="0">
                <a:latin typeface="+mn-lt"/>
              </a:rPr>
              <a:t>Deputy Director for Technology and Innovation: Tom </a:t>
            </a:r>
            <a:r>
              <a:rPr lang="en-US" sz="2000" b="1" dirty="0" err="1" smtClean="0">
                <a:latin typeface="+mn-lt"/>
              </a:rPr>
              <a:t>Kalil</a:t>
            </a:r>
            <a:endParaRPr lang="en-US" sz="2000" b="1" dirty="0" smtClean="0">
              <a:latin typeface="+mn-lt"/>
            </a:endParaRPr>
          </a:p>
          <a:p>
            <a:pPr lvl="2"/>
            <a:r>
              <a:rPr lang="en-US" sz="2000" b="1" dirty="0" smtClean="0">
                <a:latin typeface="+mn-lt"/>
              </a:rPr>
              <a:t>Deputy Chief Technology Officer: Ed </a:t>
            </a:r>
            <a:r>
              <a:rPr lang="en-US" sz="2000" b="1" dirty="0" err="1" smtClean="0">
                <a:latin typeface="+mn-lt"/>
              </a:rPr>
              <a:t>Felten</a:t>
            </a:r>
            <a:r>
              <a:rPr lang="en-US" sz="2000" b="1" dirty="0" smtClean="0">
                <a:latin typeface="+mn-lt"/>
              </a:rPr>
              <a:t> (Princeton)</a:t>
            </a:r>
          </a:p>
        </p:txBody>
      </p:sp>
    </p:spTree>
    <p:extLst>
      <p:ext uri="{BB962C8B-B14F-4D97-AF65-F5344CB8AC3E}">
        <p14:creationId xmlns:p14="http://schemas.microsoft.com/office/powerpoint/2010/main" val="36783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Stakeholders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+mn-lt"/>
              </a:rPr>
              <a:t>President's Council of Advisors on Science and Technology  (PCAST)</a:t>
            </a:r>
          </a:p>
          <a:p>
            <a:pPr lvl="1"/>
            <a:r>
              <a:rPr lang="en-US" sz="2400" dirty="0" smtClean="0">
                <a:latin typeface="+mn-lt"/>
              </a:rPr>
              <a:t>Co-chaired by John </a:t>
            </a:r>
            <a:r>
              <a:rPr lang="en-US" sz="2400" dirty="0" err="1" smtClean="0">
                <a:latin typeface="+mn-lt"/>
              </a:rPr>
              <a:t>Holdren</a:t>
            </a:r>
            <a:r>
              <a:rPr lang="en-US" sz="2400" dirty="0" smtClean="0">
                <a:latin typeface="+mn-lt"/>
              </a:rPr>
              <a:t> and Eric Lander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(MIT and Harvard)</a:t>
            </a:r>
          </a:p>
          <a:p>
            <a:pPr lvl="1"/>
            <a:r>
              <a:rPr lang="en-US" sz="2400" dirty="0" smtClean="0">
                <a:latin typeface="+mn-lt"/>
              </a:rPr>
              <a:t>Members with professional computing-related roles are</a:t>
            </a:r>
          </a:p>
          <a:p>
            <a:pPr lvl="2"/>
            <a:r>
              <a:rPr lang="en-US" sz="2000" b="1" dirty="0" smtClean="0">
                <a:latin typeface="+mn-lt"/>
              </a:rPr>
              <a:t>Susan Graham (Berkeley, CCC past chair)</a:t>
            </a:r>
          </a:p>
          <a:p>
            <a:pPr lvl="2"/>
            <a:r>
              <a:rPr lang="en-US" sz="2000" dirty="0" smtClean="0">
                <a:latin typeface="+mn-lt"/>
              </a:rPr>
              <a:t>Eric Schmidt (Google)</a:t>
            </a:r>
          </a:p>
          <a:p>
            <a:pPr lvl="2"/>
            <a:r>
              <a:rPr lang="en-US" sz="2000" dirty="0" smtClean="0">
                <a:latin typeface="+mn-lt"/>
              </a:rPr>
              <a:t>Mark </a:t>
            </a:r>
            <a:r>
              <a:rPr lang="en-US" sz="2000" dirty="0" err="1" smtClean="0">
                <a:latin typeface="+mn-lt"/>
              </a:rPr>
              <a:t>Gorenberg</a:t>
            </a:r>
            <a:r>
              <a:rPr lang="en-US" sz="2000" dirty="0" smtClean="0">
                <a:latin typeface="+mn-lt"/>
              </a:rPr>
              <a:t> (</a:t>
            </a:r>
            <a:r>
              <a:rPr lang="en-US" sz="2000" dirty="0" err="1" smtClean="0">
                <a:latin typeface="+mn-lt"/>
              </a:rPr>
              <a:t>Zetta</a:t>
            </a:r>
            <a:r>
              <a:rPr lang="en-US" sz="2000" dirty="0" smtClean="0">
                <a:latin typeface="+mn-lt"/>
              </a:rPr>
              <a:t> Venture Partners)</a:t>
            </a:r>
          </a:p>
          <a:p>
            <a:pPr lvl="2"/>
            <a:r>
              <a:rPr lang="en-US" sz="2000" dirty="0" smtClean="0">
                <a:latin typeface="+mn-lt"/>
              </a:rPr>
              <a:t>Craig </a:t>
            </a:r>
            <a:r>
              <a:rPr lang="en-US" sz="2000" dirty="0" err="1" smtClean="0">
                <a:latin typeface="+mn-lt"/>
              </a:rPr>
              <a:t>Mundie</a:t>
            </a:r>
            <a:r>
              <a:rPr lang="en-US" sz="2000" dirty="0" smtClean="0">
                <a:latin typeface="+mn-lt"/>
              </a:rPr>
              <a:t> (Microsoft)</a:t>
            </a:r>
          </a:p>
          <a:p>
            <a:pPr lvl="2"/>
            <a:r>
              <a:rPr lang="en-US" sz="2000" dirty="0" smtClean="0">
                <a:latin typeface="+mn-lt"/>
              </a:rPr>
              <a:t>Executive Director: Ashley </a:t>
            </a:r>
            <a:r>
              <a:rPr lang="en-US" sz="2000" dirty="0" err="1" smtClean="0">
                <a:latin typeface="+mn-lt"/>
              </a:rPr>
              <a:t>Predith</a:t>
            </a:r>
            <a:endParaRPr lang="en-US" sz="2000" dirty="0" smtClean="0">
              <a:latin typeface="+mn-lt"/>
            </a:endParaRPr>
          </a:p>
          <a:p>
            <a:pPr lvl="2"/>
            <a:endParaRPr lang="en-US" sz="2000" dirty="0" smtClean="0">
              <a:latin typeface="+mn-lt"/>
            </a:endParaRPr>
          </a:p>
          <a:p>
            <a:pPr marL="788670" lvl="1" indent="-514350"/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9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Stakeholders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+mn-lt"/>
              </a:rPr>
              <a:t>Networking and Information Technology R&amp;D (NITRD)</a:t>
            </a:r>
          </a:p>
          <a:p>
            <a:pPr lvl="1"/>
            <a:r>
              <a:rPr lang="en-US" sz="2400" dirty="0" smtClean="0">
                <a:latin typeface="+mn-lt"/>
              </a:rPr>
              <a:t>Legislatively mandated coordination among Federal R&amp;D agencies</a:t>
            </a:r>
          </a:p>
          <a:p>
            <a:pPr lvl="1"/>
            <a:r>
              <a:rPr lang="en-US" sz="2400" dirty="0" smtClean="0">
                <a:latin typeface="+mn-lt"/>
              </a:rPr>
              <a:t>National Coordinating Office (NCO) facilitates</a:t>
            </a:r>
          </a:p>
          <a:p>
            <a:pPr lvl="2"/>
            <a:r>
              <a:rPr lang="en-US" sz="2000" dirty="0" smtClean="0">
                <a:latin typeface="+mn-lt"/>
              </a:rPr>
              <a:t>Interagency working groups</a:t>
            </a:r>
          </a:p>
          <a:p>
            <a:pPr lvl="2"/>
            <a:r>
              <a:rPr lang="en-US" sz="2000" dirty="0" smtClean="0">
                <a:latin typeface="+mn-lt"/>
              </a:rPr>
              <a:t>Coordinating groups</a:t>
            </a:r>
          </a:p>
          <a:p>
            <a:pPr lvl="2"/>
            <a:r>
              <a:rPr lang="en-US" sz="2000" dirty="0" smtClean="0">
                <a:latin typeface="+mn-lt"/>
              </a:rPr>
              <a:t>Senior steering groups</a:t>
            </a:r>
          </a:p>
          <a:p>
            <a:pPr lvl="2"/>
            <a:r>
              <a:rPr lang="en-US" sz="2000" dirty="0" smtClean="0">
                <a:latin typeface="+mn-lt"/>
              </a:rPr>
              <a:t>Community of practice</a:t>
            </a:r>
          </a:p>
          <a:p>
            <a:pPr lvl="1"/>
            <a:r>
              <a:rPr lang="en-US" sz="2400" dirty="0" smtClean="0">
                <a:latin typeface="+mn-lt"/>
              </a:rPr>
              <a:t>Director is Keith </a:t>
            </a:r>
            <a:r>
              <a:rPr lang="en-US" sz="2400" dirty="0" err="1" smtClean="0">
                <a:latin typeface="+mn-lt"/>
              </a:rPr>
              <a:t>Marzullo</a:t>
            </a:r>
            <a:r>
              <a:rPr lang="en-US" sz="2400" dirty="0" smtClean="0">
                <a:latin typeface="+mn-lt"/>
              </a:rPr>
              <a:t>*</a:t>
            </a:r>
          </a:p>
          <a:p>
            <a:pPr lvl="2"/>
            <a:endParaRPr lang="en-US" sz="2000" dirty="0" smtClean="0">
              <a:latin typeface="+mn-lt"/>
            </a:endParaRPr>
          </a:p>
          <a:p>
            <a:pPr lvl="1"/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57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Stakeholders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+mn-lt"/>
              </a:rPr>
              <a:t>Agencies important to us</a:t>
            </a:r>
          </a:p>
          <a:p>
            <a:r>
              <a:rPr lang="en-US" dirty="0" smtClean="0">
                <a:latin typeface="+mn-lt"/>
              </a:rPr>
              <a:t>NSF 		– strong ties with CISE</a:t>
            </a:r>
          </a:p>
          <a:p>
            <a:r>
              <a:rPr lang="en-US" dirty="0" smtClean="0">
                <a:latin typeface="+mn-lt"/>
              </a:rPr>
              <a:t>NIH 		– growing ties with folks interested in Health IT</a:t>
            </a:r>
          </a:p>
          <a:p>
            <a:r>
              <a:rPr lang="en-US" dirty="0" smtClean="0">
                <a:latin typeface="+mn-lt"/>
              </a:rPr>
              <a:t>DARPA 	– ties come and go</a:t>
            </a:r>
          </a:p>
          <a:p>
            <a:r>
              <a:rPr lang="en-US" dirty="0" smtClean="0">
                <a:latin typeface="+mn-lt"/>
              </a:rPr>
              <a:t>DoE 		– ties with ASCR; interest in ARPA-E </a:t>
            </a:r>
          </a:p>
          <a:p>
            <a:endParaRPr lang="en-US" dirty="0" smtClean="0">
              <a:latin typeface="+mn-lt"/>
            </a:endParaRPr>
          </a:p>
          <a:p>
            <a:pPr>
              <a:buNone/>
            </a:pPr>
            <a:r>
              <a:rPr lang="en-US" dirty="0" smtClean="0">
                <a:latin typeface="+mn-lt"/>
              </a:rPr>
              <a:t>Others that are relevant</a:t>
            </a:r>
          </a:p>
          <a:p>
            <a:r>
              <a:rPr lang="en-US" dirty="0" smtClean="0">
                <a:latin typeface="+mn-lt"/>
              </a:rPr>
              <a:t>NIST</a:t>
            </a:r>
          </a:p>
          <a:p>
            <a:r>
              <a:rPr lang="en-US" dirty="0" smtClean="0">
                <a:latin typeface="+mn-lt"/>
              </a:rPr>
              <a:t>HHS/ONC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7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8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14833" y="5667798"/>
            <a:ext cx="2990984" cy="13405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CCC Activities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404040"/>
                </a:solidFill>
              </a:rPr>
              <a:t>July 19,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try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Brief history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Role and mission of CCC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Organizational details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CCC Stakeholders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0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53016" y="5430865"/>
            <a:ext cx="2990984" cy="13405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CCC Activities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Beth </a:t>
            </a:r>
            <a:r>
              <a:rPr lang="en-US" dirty="0" err="1" smtClean="0"/>
              <a:t>Mynatt</a:t>
            </a:r>
            <a:endParaRPr lang="en-US" dirty="0" smtClean="0"/>
          </a:p>
          <a:p>
            <a:r>
              <a:rPr lang="en-US" sz="2000" dirty="0" smtClean="0"/>
              <a:t>July 22, 2014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75425"/>
              </p:ext>
            </p:extLst>
          </p:nvPr>
        </p:nvGraphicFramePr>
        <p:xfrm>
          <a:off x="177800" y="443090"/>
          <a:ext cx="8750300" cy="626078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89534"/>
                <a:gridCol w="1387547"/>
                <a:gridCol w="1226819"/>
                <a:gridCol w="1260537"/>
                <a:gridCol w="1685863"/>
              </a:tblGrid>
              <a:tr h="2958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CCC GOALS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Visioning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Connecting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Leadership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</a:tr>
              <a:tr h="711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Establish the CCC as a widely accepted catalyst and voice for the computing research community.</a:t>
                      </a:r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Workshops</a:t>
                      </a:r>
                      <a:r>
                        <a:rPr lang="en-US" sz="1400" baseline="0" dirty="0" smtClean="0"/>
                        <a:t> and Blue Sky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Workshops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LiSPI, Postdocs,</a:t>
                      </a:r>
                    </a:p>
                    <a:p>
                      <a:r>
                        <a:rPr lang="en-US" sz="1400" dirty="0" smtClean="0"/>
                        <a:t>Council</a:t>
                      </a:r>
                      <a:r>
                        <a:rPr lang="en-US" sz="1400" baseline="0" dirty="0" smtClean="0"/>
                        <a:t> Members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CCC Blog, Great Innovative</a:t>
                      </a:r>
                      <a:r>
                        <a:rPr lang="en-US" sz="1400" baseline="0" dirty="0" smtClean="0"/>
                        <a:t> Ideas, Twitter, Facebook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</a:tr>
              <a:tr h="711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Bring the computing research community together to envision our future research needs and thrusts.</a:t>
                      </a:r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Workshops</a:t>
                      </a:r>
                      <a:r>
                        <a:rPr lang="en-US" sz="1400" baseline="0" dirty="0" smtClean="0"/>
                        <a:t> and Blue Sky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Workshops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0339" marR="90339" marT="45170" marB="45170"/>
                </a:tc>
              </a:tr>
              <a:tr h="711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Communicate these challenges, needs and thrusts to the broader national community.</a:t>
                      </a:r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 Papers and Workshop Reports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Council, Visioning</a:t>
                      </a:r>
                      <a:r>
                        <a:rPr lang="en-US" sz="1400" baseline="0" dirty="0" smtClean="0"/>
                        <a:t> Leadership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CCC Blog, Great Innovative Ideas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</a:tr>
              <a:tr h="919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Create within the computing research community more audacious thinking.</a:t>
                      </a:r>
                    </a:p>
                    <a:p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Workshops and Blue Sky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Workshops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0339" marR="90339" marT="45170" marB="45170"/>
                </a:tc>
              </a:tr>
              <a:tr h="1127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See the ideas developed in the second and fourth points above turned into funded research programs.</a:t>
                      </a:r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Workshops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Agency Engagement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0339" marR="90339" marT="45170" marB="45170"/>
                </a:tc>
              </a:tr>
              <a:tr h="775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Increase the excitement within computing research and use that excitement to attract students.</a:t>
                      </a:r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 Fellows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CCC Blog, Great Innovative</a:t>
                      </a:r>
                      <a:r>
                        <a:rPr lang="en-US" sz="1400" baseline="0" dirty="0" smtClean="0"/>
                        <a:t> Ideas</a:t>
                      </a:r>
                      <a:endParaRPr lang="en-US" sz="1400" dirty="0" smtClean="0"/>
                    </a:p>
                  </a:txBody>
                  <a:tcPr marL="90339" marR="90339" marT="45170" marB="45170"/>
                </a:tc>
              </a:tr>
              <a:tr h="503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Inculcate values of leadership and service.</a:t>
                      </a:r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Committee Memberships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LiSPI</a:t>
                      </a:r>
                      <a:endParaRPr lang="en-US" sz="1400" dirty="0"/>
                    </a:p>
                  </a:txBody>
                  <a:tcPr marL="90339" marR="90339" marT="45170" marB="4517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0339" marR="90339" marT="45170" marB="451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7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5845"/>
            <a:ext cx="8229600" cy="49356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Visioning</a:t>
            </a:r>
          </a:p>
          <a:p>
            <a:pPr lvl="1"/>
            <a:r>
              <a:rPr lang="en-US" dirty="0" smtClean="0">
                <a:latin typeface="+mn-lt"/>
              </a:rPr>
              <a:t>Workshops</a:t>
            </a:r>
          </a:p>
          <a:p>
            <a:pPr lvl="1"/>
            <a:r>
              <a:rPr lang="en-US" dirty="0" smtClean="0">
                <a:latin typeface="+mn-lt"/>
              </a:rPr>
              <a:t>Blue Sky Ideas Conference Tracks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Outreach</a:t>
            </a:r>
          </a:p>
          <a:p>
            <a:pPr lvl="1"/>
            <a:r>
              <a:rPr lang="en-US" dirty="0" smtClean="0">
                <a:latin typeface="+mn-lt"/>
              </a:rPr>
              <a:t>Outputs of Visioning Activities</a:t>
            </a:r>
          </a:p>
          <a:p>
            <a:pPr lvl="1"/>
            <a:r>
              <a:rPr lang="en-US" dirty="0" smtClean="0">
                <a:latin typeface="+mn-lt"/>
              </a:rPr>
              <a:t>Short Reports / White Papers</a:t>
            </a:r>
          </a:p>
          <a:p>
            <a:pPr lvl="1"/>
            <a:r>
              <a:rPr lang="en-US" dirty="0" smtClean="0">
                <a:latin typeface="+mn-lt"/>
              </a:rPr>
              <a:t>Task Forces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Communicating</a:t>
            </a:r>
          </a:p>
          <a:p>
            <a:pPr lvl="1"/>
            <a:r>
              <a:rPr lang="en-US" dirty="0" smtClean="0">
                <a:latin typeface="+mn-lt"/>
              </a:rPr>
              <a:t>CCC Blog (http://</a:t>
            </a:r>
            <a:r>
              <a:rPr lang="en-US" dirty="0" err="1" smtClean="0">
                <a:latin typeface="+mn-lt"/>
              </a:rPr>
              <a:t>cccblog.org</a:t>
            </a:r>
            <a:r>
              <a:rPr lang="en-US" dirty="0" smtClean="0">
                <a:latin typeface="+mn-lt"/>
              </a:rPr>
              <a:t>)</a:t>
            </a:r>
          </a:p>
          <a:p>
            <a:pPr lvl="1"/>
            <a:r>
              <a:rPr lang="en-US" dirty="0" smtClean="0">
                <a:latin typeface="+mn-lt"/>
              </a:rPr>
              <a:t>Great Innovative Ideas</a:t>
            </a:r>
          </a:p>
          <a:p>
            <a:pPr lvl="1"/>
            <a:r>
              <a:rPr lang="en-US" dirty="0" smtClean="0">
                <a:latin typeface="+mn-lt"/>
              </a:rPr>
              <a:t>Computing Research: Addressing National Priorities and Societal Needs 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Nurturing next generation of leaders</a:t>
            </a:r>
          </a:p>
          <a:p>
            <a:pPr lvl="1"/>
            <a:r>
              <a:rPr lang="en-US" dirty="0" smtClean="0">
                <a:latin typeface="+mn-lt"/>
              </a:rPr>
              <a:t>Postdoc Best Practices</a:t>
            </a:r>
          </a:p>
          <a:p>
            <a:pPr lvl="1"/>
            <a:r>
              <a:rPr lang="en-US" dirty="0" smtClean="0">
                <a:latin typeface="+mn-lt"/>
              </a:rPr>
              <a:t>Industry – Academic Collaborations</a:t>
            </a:r>
          </a:p>
          <a:p>
            <a:pPr lvl="1"/>
            <a:r>
              <a:rPr lang="en-US" dirty="0" smtClean="0">
                <a:latin typeface="+mn-lt"/>
              </a:rPr>
              <a:t>Computing Innovation Fellows (</a:t>
            </a:r>
            <a:r>
              <a:rPr lang="en-US" dirty="0" err="1" smtClean="0">
                <a:latin typeface="+mn-lt"/>
              </a:rPr>
              <a:t>CIFellows</a:t>
            </a:r>
            <a:r>
              <a:rPr lang="en-US" dirty="0" smtClean="0">
                <a:latin typeface="+mn-lt"/>
              </a:rPr>
              <a:t>) Project</a:t>
            </a:r>
          </a:p>
          <a:p>
            <a:pPr lvl="1"/>
            <a:r>
              <a:rPr lang="en-US" dirty="0" smtClean="0">
                <a:latin typeface="+mn-lt"/>
              </a:rPr>
              <a:t>Leadership in Science Policy Institute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2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159333"/>
            <a:ext cx="8229600" cy="5502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Workshops</a:t>
            </a:r>
          </a:p>
          <a:p>
            <a:r>
              <a:rPr lang="en-US" dirty="0" smtClean="0">
                <a:latin typeface="+mn-lt"/>
              </a:rPr>
              <a:t>Cyber Social Learning Systems		August 29-30, November 2-3, January</a:t>
            </a:r>
          </a:p>
          <a:p>
            <a:pPr lvl="1"/>
            <a:r>
              <a:rPr lang="en-US" dirty="0" smtClean="0">
                <a:latin typeface="+mn-lt"/>
              </a:rPr>
              <a:t>Beth </a:t>
            </a:r>
            <a:r>
              <a:rPr lang="en-US" dirty="0" err="1" smtClean="0">
                <a:latin typeface="+mn-lt"/>
              </a:rPr>
              <a:t>Mynatt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Nanotechnology-inspired                   	August 31 – Sept. 1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Information Processing Systems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Workshop	 	</a:t>
            </a:r>
          </a:p>
          <a:p>
            <a:pPr lvl="1"/>
            <a:r>
              <a:rPr lang="en-US" dirty="0" smtClean="0">
                <a:latin typeface="+mn-lt"/>
              </a:rPr>
              <a:t>Randy Bryant, Mark Hill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Sociotechnical </a:t>
            </a:r>
            <a:r>
              <a:rPr lang="en-US" dirty="0">
                <a:latin typeface="+mn-lt"/>
              </a:rPr>
              <a:t>Cybersecurity</a:t>
            </a:r>
          </a:p>
          <a:p>
            <a:pPr lvl="1"/>
            <a:r>
              <a:rPr lang="en-US" dirty="0">
                <a:latin typeface="+mn-lt"/>
              </a:rPr>
              <a:t>Lorenzo </a:t>
            </a:r>
            <a:r>
              <a:rPr lang="en-US" dirty="0" err="1" smtClean="0">
                <a:latin typeface="+mn-lt"/>
              </a:rPr>
              <a:t>Alvisi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Blue Sky</a:t>
            </a:r>
            <a:endParaRPr lang="is-I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24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ACM SIGSPATIAL- International Conference on Advances in Geographic Information Systems</a:t>
            </a:r>
          </a:p>
          <a:p>
            <a:pPr lvl="1"/>
            <a:r>
              <a:rPr lang="en-US" dirty="0" smtClean="0">
                <a:latin typeface="+mn-lt"/>
              </a:rPr>
              <a:t>October 31</a:t>
            </a:r>
            <a:r>
              <a:rPr lang="en-US" baseline="30000" dirty="0" smtClean="0">
                <a:latin typeface="+mn-lt"/>
              </a:rPr>
              <a:t>st</a:t>
            </a:r>
            <a:r>
              <a:rPr lang="en-US" dirty="0" smtClean="0">
                <a:latin typeface="+mn-lt"/>
              </a:rPr>
              <a:t>- November 3</a:t>
            </a:r>
            <a:r>
              <a:rPr lang="en-US" baseline="30000" dirty="0" smtClean="0">
                <a:latin typeface="+mn-lt"/>
              </a:rPr>
              <a:t>rd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in San Francisco, 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7130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159333"/>
            <a:ext cx="8229600" cy="55027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Outputs of Visioning </a:t>
            </a:r>
            <a:r>
              <a:rPr lang="en-US" dirty="0" smtClean="0">
                <a:latin typeface="+mn-lt"/>
              </a:rPr>
              <a:t>Activities</a:t>
            </a:r>
          </a:p>
          <a:p>
            <a:pPr lvl="1"/>
            <a:r>
              <a:rPr lang="en-US" dirty="0" smtClean="0">
                <a:latin typeface="+mn-lt"/>
              </a:rPr>
              <a:t>CCC held four robotics workshops in 2008, Led to National Robotics Initiative (NRI)</a:t>
            </a:r>
          </a:p>
          <a:p>
            <a:pPr lvl="1"/>
            <a:r>
              <a:rPr lang="en-US" dirty="0" smtClean="0">
                <a:latin typeface="+mn-lt"/>
              </a:rPr>
              <a:t>At recent 5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Anniversary of NRI</a:t>
            </a:r>
          </a:p>
          <a:p>
            <a:pPr lvl="2"/>
            <a:r>
              <a:rPr lang="en-US" dirty="0" smtClean="0">
                <a:latin typeface="+mn-lt"/>
              </a:rPr>
              <a:t>Congressional Briefing with demonstrations</a:t>
            </a:r>
          </a:p>
          <a:p>
            <a:pPr lvl="2"/>
            <a:r>
              <a:rPr lang="en-US" dirty="0" smtClean="0">
                <a:latin typeface="+mn-lt"/>
              </a:rPr>
              <a:t>CCC released follow-up report, </a:t>
            </a:r>
            <a:r>
              <a:rPr lang="en-US" i="1" dirty="0" smtClean="0">
                <a:latin typeface="+mn-lt"/>
              </a:rPr>
              <a:t>Next Generation Robotics</a:t>
            </a:r>
          </a:p>
          <a:p>
            <a:pPr lvl="1"/>
            <a:r>
              <a:rPr lang="en-US" dirty="0" smtClean="0">
                <a:latin typeface="+mn-lt"/>
              </a:rPr>
              <a:t>CCC and NIH held an Aging in Place Workshop in 2014, led to new grant called </a:t>
            </a:r>
            <a:r>
              <a:rPr lang="en-US" i="1" dirty="0" smtClean="0">
                <a:latin typeface="+mn-lt"/>
              </a:rPr>
              <a:t>Collaborative Aging (in Place) Research Using Technology</a:t>
            </a:r>
          </a:p>
          <a:p>
            <a:r>
              <a:rPr lang="en-US" dirty="0" smtClean="0">
                <a:latin typeface="+mn-lt"/>
              </a:rPr>
              <a:t>Short </a:t>
            </a:r>
            <a:r>
              <a:rPr lang="en-US" dirty="0">
                <a:latin typeface="+mn-lt"/>
              </a:rPr>
              <a:t>Reports / White </a:t>
            </a:r>
            <a:r>
              <a:rPr lang="en-US" dirty="0" smtClean="0">
                <a:latin typeface="+mn-lt"/>
              </a:rPr>
              <a:t>Papers</a:t>
            </a:r>
          </a:p>
          <a:p>
            <a:r>
              <a:rPr lang="en-US" dirty="0" smtClean="0">
                <a:latin typeface="+mn-lt"/>
              </a:rPr>
              <a:t>Task Forces</a:t>
            </a:r>
          </a:p>
          <a:p>
            <a:pPr lvl="1"/>
            <a:r>
              <a:rPr lang="en-US" dirty="0" smtClean="0">
                <a:latin typeface="+mn-lt"/>
              </a:rPr>
              <a:t>Computing in the Physical World</a:t>
            </a:r>
          </a:p>
          <a:p>
            <a:pPr lvl="1"/>
            <a:r>
              <a:rPr lang="en-US" dirty="0" smtClean="0">
                <a:latin typeface="+mn-lt"/>
              </a:rPr>
              <a:t>Convergence of Data and Computing</a:t>
            </a:r>
          </a:p>
          <a:p>
            <a:pPr lvl="1"/>
            <a:r>
              <a:rPr lang="en-US" dirty="0" smtClean="0">
                <a:latin typeface="+mn-lt"/>
              </a:rPr>
              <a:t>Healthcare</a:t>
            </a:r>
          </a:p>
          <a:p>
            <a:pPr lvl="1"/>
            <a:r>
              <a:rPr lang="en-US" dirty="0" smtClean="0">
                <a:latin typeface="+mn-lt"/>
              </a:rPr>
              <a:t>Industry</a:t>
            </a:r>
          </a:p>
          <a:p>
            <a:pPr lvl="1"/>
            <a:r>
              <a:rPr lang="en-US" dirty="0" smtClean="0">
                <a:latin typeface="+mn-lt"/>
              </a:rPr>
              <a:t>Privacy</a:t>
            </a:r>
          </a:p>
          <a:p>
            <a:pPr lvl="1"/>
            <a:r>
              <a:rPr lang="en-US" dirty="0" smtClean="0">
                <a:latin typeface="+mn-lt"/>
              </a:rPr>
              <a:t>Education</a:t>
            </a:r>
          </a:p>
          <a:p>
            <a:pPr lvl="1"/>
            <a:r>
              <a:rPr lang="en-US" dirty="0" smtClean="0">
                <a:latin typeface="+mn-lt"/>
              </a:rPr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9742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159333"/>
            <a:ext cx="8229600" cy="55027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White Papers</a:t>
            </a:r>
          </a:p>
          <a:p>
            <a:pPr lvl="1"/>
            <a:r>
              <a:rPr lang="en-US" dirty="0" smtClean="0">
                <a:latin typeface="+mn-lt"/>
              </a:rPr>
              <a:t>CCC works with community to produce timely white papers that inform policymakers and the broader community on national priorities </a:t>
            </a:r>
          </a:p>
          <a:p>
            <a:r>
              <a:rPr lang="en-US" dirty="0" smtClean="0">
                <a:latin typeface="+mn-lt"/>
              </a:rPr>
              <a:t>CCC Blog</a:t>
            </a:r>
          </a:p>
          <a:p>
            <a:pPr lvl="1"/>
            <a:r>
              <a:rPr lang="en-US" dirty="0" smtClean="0">
                <a:latin typeface="+mn-lt"/>
              </a:rPr>
              <a:t>Provides a continuous stream of information on advances in computing research</a:t>
            </a:r>
          </a:p>
          <a:p>
            <a:pPr lvl="1"/>
            <a:r>
              <a:rPr lang="en-US" dirty="0" smtClean="0">
                <a:latin typeface="+mn-lt"/>
              </a:rPr>
              <a:t>Opportunities for community to get involved</a:t>
            </a:r>
          </a:p>
          <a:p>
            <a:pPr lvl="1"/>
            <a:r>
              <a:rPr lang="en-US" dirty="0" smtClean="0">
                <a:latin typeface="+mn-lt"/>
              </a:rPr>
              <a:t>Forum for community discussion</a:t>
            </a:r>
          </a:p>
          <a:p>
            <a:r>
              <a:rPr lang="en-US" dirty="0" smtClean="0">
                <a:latin typeface="+mn-lt"/>
              </a:rPr>
              <a:t>Great Innovative Ideas</a:t>
            </a:r>
          </a:p>
          <a:p>
            <a:pPr lvl="1"/>
            <a:r>
              <a:rPr lang="en-US" dirty="0" smtClean="0">
                <a:latin typeface="+mn-lt"/>
              </a:rPr>
              <a:t>A way to showcase the exciting new research and ideas generated by the computing community</a:t>
            </a:r>
          </a:p>
        </p:txBody>
      </p:sp>
    </p:spTree>
    <p:extLst>
      <p:ext uri="{BB962C8B-B14F-4D97-AF65-F5344CB8AC3E}">
        <p14:creationId xmlns:p14="http://schemas.microsoft.com/office/powerpoint/2010/main" val="1237609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Nurturing next generation of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6722" y="1155388"/>
            <a:ext cx="8229600" cy="5502724"/>
          </a:xfrm>
        </p:spPr>
        <p:txBody>
          <a:bodyPr>
            <a:normAutofit/>
          </a:bodyPr>
          <a:lstStyle/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Postdoc Best </a:t>
            </a:r>
            <a:r>
              <a:rPr lang="en-US" dirty="0" smtClean="0">
                <a:latin typeface="+mn-lt"/>
              </a:rPr>
              <a:t>Practices</a:t>
            </a:r>
          </a:p>
          <a:p>
            <a:pPr lvl="1"/>
            <a:r>
              <a:rPr lang="en-US" dirty="0" smtClean="0">
                <a:latin typeface="+mn-lt"/>
              </a:rPr>
              <a:t>To develop, assess, and institutionalize best practice for supporting postdocs</a:t>
            </a:r>
          </a:p>
          <a:p>
            <a:pPr lvl="1"/>
            <a:r>
              <a:rPr lang="en-US" dirty="0" smtClean="0">
                <a:latin typeface="+mn-lt"/>
              </a:rPr>
              <a:t>Shares these ideas widely for adoption at all institutions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Industry – Academic </a:t>
            </a:r>
            <a:r>
              <a:rPr lang="en-US" dirty="0" smtClean="0">
                <a:latin typeface="+mn-lt"/>
              </a:rPr>
              <a:t>Collaborations</a:t>
            </a:r>
          </a:p>
          <a:p>
            <a:pPr lvl="1"/>
            <a:r>
              <a:rPr lang="en-US" dirty="0" smtClean="0">
                <a:latin typeface="+mn-lt"/>
              </a:rPr>
              <a:t>CCC collaborated with Big Data Regional Hubs </a:t>
            </a:r>
          </a:p>
          <a:p>
            <a:pPr lvl="1"/>
            <a:r>
              <a:rPr lang="en-US" dirty="0" smtClean="0">
                <a:latin typeface="+mn-lt"/>
              </a:rPr>
              <a:t>Activities will enhance the research of early career faculty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Computing Innovation Fellows (</a:t>
            </a:r>
            <a:r>
              <a:rPr lang="en-US" dirty="0" err="1">
                <a:latin typeface="+mn-lt"/>
              </a:rPr>
              <a:t>CIFellows</a:t>
            </a:r>
            <a:r>
              <a:rPr lang="en-US" dirty="0">
                <a:latin typeface="+mn-lt"/>
              </a:rPr>
              <a:t>) </a:t>
            </a:r>
            <a:r>
              <a:rPr lang="en-US" dirty="0" smtClean="0">
                <a:latin typeface="+mn-lt"/>
              </a:rPr>
              <a:t>Project</a:t>
            </a:r>
          </a:p>
          <a:p>
            <a:pPr lvl="1"/>
            <a:r>
              <a:rPr lang="en-US" dirty="0" smtClean="0">
                <a:latin typeface="+mn-lt"/>
              </a:rPr>
              <a:t>A short-term program that would provide postdoctoral positions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Leadership in Science Policy </a:t>
            </a:r>
            <a:r>
              <a:rPr lang="en-US" dirty="0" smtClean="0">
                <a:latin typeface="+mn-lt"/>
              </a:rPr>
              <a:t>Institute</a:t>
            </a:r>
          </a:p>
          <a:p>
            <a:pPr lvl="1"/>
            <a:r>
              <a:rPr lang="en-US" dirty="0" smtClean="0">
                <a:latin typeface="+mn-lt"/>
              </a:rPr>
              <a:t>Educates computing researchers on how science policy in the U.S. is formulated</a:t>
            </a:r>
          </a:p>
          <a:p>
            <a:pPr lvl="1"/>
            <a:r>
              <a:rPr lang="en-US" dirty="0" smtClean="0">
                <a:latin typeface="+mn-lt"/>
              </a:rPr>
              <a:t>Co-sponsored by CRA’s Government Affairs Committee</a:t>
            </a:r>
          </a:p>
          <a:p>
            <a:pPr lvl="1"/>
            <a:r>
              <a:rPr lang="en-US" dirty="0" smtClean="0">
                <a:latin typeface="+mn-lt"/>
              </a:rPr>
              <a:t>Trains Computing Researchers on how to advocate for computing research policy</a:t>
            </a:r>
          </a:p>
        </p:txBody>
      </p:sp>
    </p:spTree>
    <p:extLst>
      <p:ext uri="{BB962C8B-B14F-4D97-AF65-F5344CB8AC3E}">
        <p14:creationId xmlns:p14="http://schemas.microsoft.com/office/powerpoint/2010/main" val="840915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06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Visions for Computing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+mn-lt"/>
              </a:rPr>
              <a:t>“The </a:t>
            </a:r>
            <a:r>
              <a:rPr lang="en-US" i="1" dirty="0">
                <a:latin typeface="+mn-lt"/>
              </a:rPr>
              <a:t>Computing Community Consortium (CCC) solicits proposals that will galvanize the community to define visions and agendas for exciting frontiers of computing research</a:t>
            </a:r>
            <a:r>
              <a:rPr lang="en-US" i="1" dirty="0" smtClean="0">
                <a:latin typeface="+mn-lt"/>
              </a:rPr>
              <a:t>.”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Create a new community of researchers.</a:t>
            </a:r>
          </a:p>
          <a:p>
            <a:r>
              <a:rPr lang="en-US" dirty="0" smtClean="0">
                <a:latin typeface="+mn-lt"/>
              </a:rPr>
              <a:t>Justify a new funding initiative.</a:t>
            </a:r>
          </a:p>
          <a:p>
            <a:r>
              <a:rPr lang="en-US" dirty="0" smtClean="0">
                <a:latin typeface="+mn-lt"/>
              </a:rPr>
              <a:t>Help an extant community define a new trajectory.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01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 Processes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 </a:t>
            </a:r>
            <a:r>
              <a:rPr lang="en-US" dirty="0" smtClean="0">
                <a:latin typeface="+mn-lt"/>
              </a:rPr>
              <a:t>Periodic RFP for Community Initiated Activities</a:t>
            </a:r>
          </a:p>
          <a:p>
            <a:r>
              <a:rPr lang="en-US" dirty="0" smtClean="0">
                <a:latin typeface="+mn-lt"/>
              </a:rPr>
              <a:t> Historically 3-7 workshops per year</a:t>
            </a:r>
          </a:p>
          <a:p>
            <a:r>
              <a:rPr lang="en-US" dirty="0" smtClean="0">
                <a:latin typeface="+mn-lt"/>
              </a:rPr>
              <a:t> Top-down (agency initiated)</a:t>
            </a:r>
          </a:p>
          <a:p>
            <a:r>
              <a:rPr lang="en-US" dirty="0" smtClean="0">
                <a:latin typeface="+mn-lt"/>
              </a:rPr>
              <a:t> Bottom-up (open call)</a:t>
            </a:r>
          </a:p>
          <a:p>
            <a:r>
              <a:rPr lang="en-US" dirty="0" smtClean="0">
                <a:latin typeface="+mn-lt"/>
              </a:rPr>
              <a:t> Sideways (council initiated, joint with other agencies,….)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099" y="4156033"/>
            <a:ext cx="2197347" cy="916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8869" y="5160988"/>
            <a:ext cx="15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 in</a:t>
            </a:r>
            <a:br>
              <a:rPr lang="en-US" dirty="0" smtClean="0"/>
            </a:br>
            <a:r>
              <a:rPr lang="en-US" dirty="0" smtClean="0"/>
              <a:t>Computation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330" y="4133945"/>
            <a:ext cx="1335054" cy="948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9878" y="5213997"/>
            <a:ext cx="149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Privacy R&amp;D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477" y="4100814"/>
            <a:ext cx="1350606" cy="95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7843" y="5167614"/>
            <a:ext cx="121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nline</a:t>
            </a:r>
          </a:p>
          <a:p>
            <a:pPr algn="ctr"/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479" y="4119300"/>
            <a:ext cx="1340126" cy="951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8485" y="5198535"/>
            <a:ext cx="13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Spatial</a:t>
            </a:r>
            <a:br>
              <a:rPr lang="en-US" dirty="0" smtClean="0"/>
            </a:br>
            <a:r>
              <a:rPr lang="en-US" dirty="0" smtClean="0"/>
              <a:t>Computing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84" y="4111858"/>
            <a:ext cx="1352937" cy="9607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8609" y="5359771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 Visioning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54335"/>
            <a:ext cx="8229600" cy="49208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6093D"/>
                </a:solidFill>
                <a:latin typeface="+mn-lt"/>
              </a:rPr>
              <a:t>2008</a:t>
            </a:r>
          </a:p>
          <a:p>
            <a:r>
              <a:rPr lang="en-US" dirty="0">
                <a:latin typeface="+mn-lt"/>
              </a:rPr>
              <a:t>Cyber-Physical Systems Summit</a:t>
            </a:r>
          </a:p>
          <a:p>
            <a:r>
              <a:rPr lang="en-US" dirty="0">
                <a:latin typeface="+mn-lt"/>
              </a:rPr>
              <a:t>From Internet to Robotics: The Next Transformative Technology</a:t>
            </a:r>
          </a:p>
          <a:p>
            <a:r>
              <a:rPr lang="en-US" dirty="0">
                <a:latin typeface="+mn-lt"/>
              </a:rPr>
              <a:t>Network Science and Engineering (</a:t>
            </a:r>
            <a:r>
              <a:rPr lang="en-US" dirty="0" err="1">
                <a:latin typeface="+mn-lt"/>
              </a:rPr>
              <a:t>NetSE</a:t>
            </a:r>
            <a:r>
              <a:rPr lang="en-US" dirty="0">
                <a:latin typeface="+mn-lt"/>
              </a:rPr>
              <a:t>)</a:t>
            </a:r>
          </a:p>
          <a:p>
            <a:r>
              <a:rPr lang="en-US" dirty="0">
                <a:latin typeface="+mn-lt"/>
              </a:rPr>
              <a:t>Theoretical Computer Science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093D"/>
                </a:solidFill>
                <a:latin typeface="+mn-lt"/>
              </a:rPr>
              <a:t>2009</a:t>
            </a:r>
            <a:endParaRPr lang="en-US" dirty="0">
              <a:solidFill>
                <a:srgbClr val="A6093D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Discovery and Innovation in Health Information Technology</a:t>
            </a:r>
          </a:p>
          <a:p>
            <a:r>
              <a:rPr lang="en-US" dirty="0">
                <a:latin typeface="+mn-lt"/>
              </a:rPr>
              <a:t>Cross-layer Reliability (</a:t>
            </a:r>
            <a:r>
              <a:rPr lang="en-US" dirty="0" err="1">
                <a:latin typeface="+mn-lt"/>
              </a:rPr>
              <a:t>RelXLayer</a:t>
            </a:r>
            <a:r>
              <a:rPr lang="en-US" dirty="0">
                <a:latin typeface="+mn-lt"/>
              </a:rPr>
              <a:t>)</a:t>
            </a:r>
          </a:p>
          <a:p>
            <a:r>
              <a:rPr lang="en-US" dirty="0">
                <a:latin typeface="+mn-lt"/>
              </a:rPr>
              <a:t>Global Development</a:t>
            </a:r>
          </a:p>
          <a:p>
            <a:r>
              <a:rPr lang="en-US" dirty="0">
                <a:latin typeface="+mn-lt"/>
              </a:rPr>
              <a:t>Learning Technologies</a:t>
            </a:r>
          </a:p>
          <a:p>
            <a:r>
              <a:rPr lang="en-US" dirty="0">
                <a:latin typeface="+mn-lt"/>
              </a:rPr>
              <a:t>Free/Open Source Software (FOSS)</a:t>
            </a:r>
          </a:p>
          <a:p>
            <a:pPr marL="0" indent="0">
              <a:buNone/>
            </a:pPr>
            <a:r>
              <a:rPr lang="en-US" dirty="0">
                <a:solidFill>
                  <a:srgbClr val="A6093D"/>
                </a:solidFill>
                <a:latin typeface="+mn-lt"/>
              </a:rPr>
              <a:t>2010</a:t>
            </a:r>
          </a:p>
          <a:p>
            <a:r>
              <a:rPr lang="en-US" dirty="0">
                <a:latin typeface="+mn-lt"/>
              </a:rPr>
              <a:t>Advancing Computer Architecture </a:t>
            </a:r>
            <a:r>
              <a:rPr lang="en-US" dirty="0" smtClean="0">
                <a:latin typeface="+mn-lt"/>
              </a:rPr>
              <a:t>Research (ACAR</a:t>
            </a:r>
            <a:r>
              <a:rPr lang="en-US" dirty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6093D"/>
                </a:solidFill>
                <a:latin typeface="+mn-lt"/>
              </a:rPr>
              <a:t>2011</a:t>
            </a:r>
          </a:p>
          <a:p>
            <a:r>
              <a:rPr lang="en-US" dirty="0" smtClean="0">
                <a:latin typeface="+mn-lt"/>
              </a:rPr>
              <a:t>Role of Information Sciences and Engineering in Sustainability (RISES)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20889" y="1368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Pre-history</a:t>
            </a:r>
          </a:p>
        </p:txBody>
      </p:sp>
      <p:sp>
        <p:nvSpPr>
          <p:cNvPr id="276992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417638"/>
            <a:ext cx="8229600" cy="4956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In the </a:t>
            </a:r>
            <a:r>
              <a:rPr lang="en-US" dirty="0" smtClean="0">
                <a:latin typeface="+mn-lt"/>
              </a:rPr>
              <a:t>mid-2000’s</a:t>
            </a:r>
            <a:r>
              <a:rPr lang="en-US" dirty="0">
                <a:latin typeface="+mn-lt"/>
              </a:rPr>
              <a:t>, NSF CISE leaders and computing research community leaders had similar </a:t>
            </a:r>
            <a:r>
              <a:rPr lang="en-US" dirty="0" smtClean="0">
                <a:latin typeface="+mn-lt"/>
              </a:rPr>
              <a:t>concerns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regarding:</a:t>
            </a:r>
            <a:endParaRPr lang="en-US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Federal </a:t>
            </a:r>
            <a:r>
              <a:rPr lang="en-US" sz="2000" dirty="0">
                <a:latin typeface="+mn-lt"/>
              </a:rPr>
              <a:t>commitment to </a:t>
            </a:r>
            <a:r>
              <a:rPr lang="en-US" sz="2000" dirty="0" smtClean="0">
                <a:latin typeface="+mn-lt"/>
              </a:rPr>
              <a:t>research </a:t>
            </a:r>
            <a:r>
              <a:rPr lang="en-US" sz="2000" dirty="0">
                <a:latin typeface="+mn-lt"/>
              </a:rPr>
              <a:t>in general,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and </a:t>
            </a:r>
            <a:r>
              <a:rPr lang="en-US" sz="2000" dirty="0">
                <a:latin typeface="+mn-lt"/>
              </a:rPr>
              <a:t>to computing research in particular</a:t>
            </a:r>
          </a:p>
          <a:p>
            <a:pPr lvl="1"/>
            <a:r>
              <a:rPr lang="en-US" sz="2000" dirty="0">
                <a:latin typeface="+mn-lt"/>
              </a:rPr>
              <a:t>Public and policymaker perception that computer science is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sz="2000" dirty="0">
                <a:latin typeface="+mn-lt"/>
              </a:rPr>
              <a:t>yesterday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sz="2000" dirty="0">
                <a:latin typeface="+mn-lt"/>
              </a:rPr>
              <a:t>s news</a:t>
            </a:r>
            <a:r>
              <a:rPr lang="ja-JP" altLang="en-US" sz="2000" dirty="0">
                <a:latin typeface="+mn-lt"/>
              </a:rPr>
              <a:t>”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Failure to articulate and coalesce around exciting research visions in computer science – research visions that would galvanize the public, policymakers, researchers, and students</a:t>
            </a:r>
          </a:p>
          <a:p>
            <a:pPr lvl="1"/>
            <a:r>
              <a:rPr lang="en-US" sz="2000" dirty="0">
                <a:latin typeface="+mn-lt"/>
              </a:rPr>
              <a:t>Need to groom leadership for the field</a:t>
            </a:r>
          </a:p>
          <a:p>
            <a:pPr lvl="1"/>
            <a:r>
              <a:rPr lang="en-US" sz="2000" dirty="0">
                <a:latin typeface="+mn-lt"/>
              </a:rPr>
              <a:t>Decrease in student interest</a:t>
            </a:r>
          </a:p>
          <a:p>
            <a:pPr lvl="1"/>
            <a:r>
              <a:rPr lang="en-US" sz="2000" dirty="0">
                <a:latin typeface="+mn-lt"/>
              </a:rPr>
              <a:t>GENI Project direction</a:t>
            </a:r>
          </a:p>
        </p:txBody>
      </p:sp>
    </p:spTree>
    <p:extLst>
      <p:ext uri="{BB962C8B-B14F-4D97-AF65-F5344CB8AC3E}">
        <p14:creationId xmlns:p14="http://schemas.microsoft.com/office/powerpoint/2010/main" val="29461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Visioning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269826"/>
            <a:ext cx="8229600" cy="541598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6037" indent="0">
              <a:buNone/>
            </a:pPr>
            <a:r>
              <a:rPr lang="en-US" sz="2000" dirty="0">
                <a:solidFill>
                  <a:srgbClr val="A6093D"/>
                </a:solidFill>
                <a:latin typeface="+mn-lt"/>
                <a:cs typeface="+mj-cs"/>
              </a:rPr>
              <a:t>2012</a:t>
            </a:r>
          </a:p>
          <a:p>
            <a:r>
              <a:rPr lang="en-US" sz="1800" dirty="0">
                <a:latin typeface="+mn-lt"/>
              </a:rPr>
              <a:t>Computing for Disaster Management</a:t>
            </a:r>
          </a:p>
          <a:p>
            <a:r>
              <a:rPr lang="en-US" sz="1800" dirty="0">
                <a:latin typeface="+mn-lt"/>
              </a:rPr>
              <a:t>Next Generational Financial </a:t>
            </a:r>
            <a:r>
              <a:rPr lang="en-US" sz="1800" dirty="0" err="1">
                <a:latin typeface="+mn-lt"/>
              </a:rPr>
              <a:t>Cyberinfrastructre</a:t>
            </a:r>
            <a:r>
              <a:rPr lang="en-US" sz="1800" dirty="0">
                <a:latin typeface="+mn-lt"/>
              </a:rPr>
              <a:t> Workshop</a:t>
            </a:r>
          </a:p>
          <a:p>
            <a:r>
              <a:rPr lang="en-US" sz="1800" dirty="0" smtClean="0">
                <a:latin typeface="+mn-lt"/>
              </a:rPr>
              <a:t>From </a:t>
            </a:r>
            <a:r>
              <a:rPr lang="en-US" sz="1800" dirty="0">
                <a:latin typeface="+mn-lt"/>
              </a:rPr>
              <a:t>GPS and Virtual Globes to Spatial Computing – </a:t>
            </a:r>
            <a:r>
              <a:rPr lang="en-US" sz="1800" dirty="0" smtClean="0">
                <a:latin typeface="+mn-lt"/>
              </a:rPr>
              <a:t>2020</a:t>
            </a:r>
          </a:p>
          <a:p>
            <a:r>
              <a:rPr lang="en-US" sz="1800" dirty="0" smtClean="0">
                <a:latin typeface="+mn-lt"/>
              </a:rPr>
              <a:t>Computing </a:t>
            </a:r>
            <a:r>
              <a:rPr lang="en-US" sz="1800" dirty="0">
                <a:latin typeface="+mn-lt"/>
              </a:rPr>
              <a:t>and Healthcare: New Opportunities and </a:t>
            </a:r>
            <a:r>
              <a:rPr lang="en-US" sz="1800" dirty="0" smtClean="0">
                <a:latin typeface="+mn-lt"/>
              </a:rPr>
              <a:t>Directions</a:t>
            </a:r>
          </a:p>
          <a:p>
            <a:pPr marL="46037" lvl="1" indent="0">
              <a:buNone/>
            </a:pPr>
            <a:r>
              <a:rPr lang="en-US" sz="2000" dirty="0" smtClean="0">
                <a:solidFill>
                  <a:srgbClr val="A6093D"/>
                </a:solidFill>
                <a:latin typeface="+mn-lt"/>
                <a:cs typeface="+mj-cs"/>
              </a:rPr>
              <a:t>2013</a:t>
            </a:r>
            <a:endParaRPr lang="en-US" sz="2000" dirty="0" smtClean="0">
              <a:solidFill>
                <a:srgbClr val="A6093D"/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Convergence of Software Assurance Methodologies and Trustworthy Semiconductor Design and Manufacture (SA+TS)</a:t>
            </a:r>
          </a:p>
          <a:p>
            <a:r>
              <a:rPr lang="en-US" sz="1800" dirty="0" smtClean="0">
                <a:latin typeface="+mn-lt"/>
              </a:rPr>
              <a:t>Multidisciplinary </a:t>
            </a:r>
            <a:r>
              <a:rPr lang="en-US" sz="1800" dirty="0">
                <a:latin typeface="+mn-lt"/>
              </a:rPr>
              <a:t>Research for Online </a:t>
            </a:r>
            <a:r>
              <a:rPr lang="en-US" sz="1800" dirty="0" smtClean="0">
                <a:latin typeface="+mn-lt"/>
              </a:rPr>
              <a:t>Education</a:t>
            </a:r>
          </a:p>
          <a:p>
            <a:r>
              <a:rPr lang="en-US" sz="1800" dirty="0" smtClean="0">
                <a:latin typeface="+mn-lt"/>
              </a:rPr>
              <a:t>Privacy </a:t>
            </a:r>
            <a:r>
              <a:rPr lang="en-US" sz="1800" dirty="0">
                <a:latin typeface="+mn-lt"/>
              </a:rPr>
              <a:t>R&amp;D Workshop </a:t>
            </a:r>
            <a:r>
              <a:rPr lang="en-US" sz="1800" dirty="0" smtClean="0">
                <a:latin typeface="+mn-lt"/>
              </a:rPr>
              <a:t>(with ITIF)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Extreme </a:t>
            </a:r>
            <a:r>
              <a:rPr lang="en-US" sz="1800" dirty="0">
                <a:latin typeface="+mn-lt"/>
              </a:rPr>
              <a:t>Scale Design Automation </a:t>
            </a:r>
            <a:r>
              <a:rPr lang="en-US" sz="1800" dirty="0" smtClean="0">
                <a:latin typeface="+mn-lt"/>
              </a:rPr>
              <a:t>2 (with ACM)</a:t>
            </a:r>
          </a:p>
          <a:p>
            <a:r>
              <a:rPr lang="en-US" sz="1800" dirty="0">
                <a:latin typeface="+mn-lt"/>
              </a:rPr>
              <a:t>Visions of Theory of </a:t>
            </a:r>
            <a:r>
              <a:rPr lang="en-US" sz="1800" dirty="0" smtClean="0">
                <a:latin typeface="+mn-lt"/>
              </a:rPr>
              <a:t>Computing (with Simons Institute)</a:t>
            </a:r>
          </a:p>
          <a:p>
            <a:r>
              <a:rPr lang="en-US" sz="1800" dirty="0">
                <a:latin typeface="+mn-lt"/>
              </a:rPr>
              <a:t>Robotics, Automation, and Computer Science (with NSF, OSTP</a:t>
            </a:r>
            <a:r>
              <a:rPr lang="en-US" sz="1800" dirty="0" smtClean="0">
                <a:latin typeface="+mn-lt"/>
              </a:rPr>
              <a:t>)</a:t>
            </a:r>
          </a:p>
          <a:p>
            <a:pPr marL="46037" lvl="1" indent="0">
              <a:buNone/>
            </a:pPr>
            <a:r>
              <a:rPr lang="en-US" dirty="0">
                <a:solidFill>
                  <a:srgbClr val="A6093D"/>
                </a:solidFill>
                <a:latin typeface="+mn-lt"/>
                <a:cs typeface="+mj-cs"/>
              </a:rPr>
              <a:t>2014</a:t>
            </a:r>
          </a:p>
          <a:p>
            <a:r>
              <a:rPr lang="en-US" sz="1800" dirty="0" smtClean="0">
                <a:latin typeface="+mn-lt"/>
              </a:rPr>
              <a:t>Extreme </a:t>
            </a:r>
            <a:r>
              <a:rPr lang="en-US" sz="1800" dirty="0">
                <a:latin typeface="+mn-lt"/>
              </a:rPr>
              <a:t>Scale Design Automation </a:t>
            </a:r>
            <a:r>
              <a:rPr lang="en-US" sz="1800" dirty="0" smtClean="0">
                <a:latin typeface="+mn-lt"/>
              </a:rPr>
              <a:t>3 (with ACM)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Computing </a:t>
            </a:r>
            <a:r>
              <a:rPr lang="en-US" sz="1800" dirty="0">
                <a:latin typeface="+mn-lt"/>
              </a:rPr>
              <a:t>Visions 2025: Interacting with the Computers All Around </a:t>
            </a:r>
            <a:r>
              <a:rPr lang="en-US" sz="1800" dirty="0" smtClean="0">
                <a:latin typeface="+mn-lt"/>
              </a:rPr>
              <a:t>Us (with CISE)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Computing </a:t>
            </a:r>
            <a:r>
              <a:rPr lang="en-US" sz="1800" dirty="0">
                <a:latin typeface="+mn-lt"/>
              </a:rPr>
              <a:t>Visions 2025: The New Making Renaissance: Programmable Matter and </a:t>
            </a:r>
            <a:r>
              <a:rPr lang="en-US" sz="1800" dirty="0" smtClean="0">
                <a:latin typeface="+mn-lt"/>
              </a:rPr>
              <a:t>Things (with CISE)</a:t>
            </a:r>
          </a:p>
          <a:p>
            <a:r>
              <a:rPr lang="en-US" sz="1800" dirty="0" smtClean="0">
                <a:latin typeface="+mn-lt"/>
              </a:rPr>
              <a:t>Human Computation Roadmap Summit Workshop</a:t>
            </a:r>
          </a:p>
          <a:p>
            <a:r>
              <a:rPr lang="en-US" sz="1800" dirty="0" smtClean="0">
                <a:latin typeface="+mn-lt"/>
              </a:rPr>
              <a:t>Aging in Place</a:t>
            </a:r>
          </a:p>
          <a:p>
            <a:r>
              <a:rPr lang="en-US" sz="1800" dirty="0" smtClean="0">
                <a:latin typeface="+mn-lt"/>
              </a:rPr>
              <a:t>Uncertainty in Computation</a:t>
            </a:r>
          </a:p>
          <a:p>
            <a:r>
              <a:rPr lang="en-US" sz="1800" dirty="0" smtClean="0">
                <a:latin typeface="+mn-lt"/>
              </a:rPr>
              <a:t>BRAIN</a:t>
            </a:r>
            <a:endParaRPr lang="en-US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3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 Visioning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44933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A6093D"/>
                </a:solidFill>
                <a:latin typeface="+mn-lt"/>
              </a:rPr>
              <a:t>2015</a:t>
            </a:r>
            <a:endParaRPr lang="en-US" dirty="0">
              <a:solidFill>
                <a:srgbClr val="A6093D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Extensible Distributed Systems</a:t>
            </a:r>
          </a:p>
          <a:p>
            <a:r>
              <a:rPr lang="en-US" dirty="0" smtClean="0">
                <a:latin typeface="+mn-lt"/>
              </a:rPr>
              <a:t>Privacy by Design- State of Research and Practice</a:t>
            </a:r>
          </a:p>
          <a:p>
            <a:r>
              <a:rPr lang="en-US" dirty="0" smtClean="0">
                <a:latin typeface="+mn-lt"/>
              </a:rPr>
              <a:t>Privacy by Design- Privacy Enabling Design</a:t>
            </a:r>
          </a:p>
          <a:p>
            <a:r>
              <a:rPr lang="en-US" dirty="0" smtClean="0">
                <a:latin typeface="+mn-lt"/>
              </a:rPr>
              <a:t>Theoretical Foundations for Social Computing</a:t>
            </a:r>
          </a:p>
          <a:p>
            <a:r>
              <a:rPr lang="en-US" dirty="0" smtClean="0">
                <a:latin typeface="+mn-lt"/>
              </a:rPr>
              <a:t>Industry Roundtable</a:t>
            </a:r>
          </a:p>
          <a:p>
            <a:r>
              <a:rPr lang="en-US" dirty="0" smtClean="0">
                <a:latin typeface="+mn-lt"/>
              </a:rPr>
              <a:t>Privacy by Design – Engineering Privacy</a:t>
            </a:r>
          </a:p>
          <a:p>
            <a:r>
              <a:rPr lang="en-US" dirty="0" smtClean="0">
                <a:latin typeface="+mn-lt"/>
              </a:rPr>
              <a:t>Inclusive Access</a:t>
            </a:r>
          </a:p>
          <a:p>
            <a:r>
              <a:rPr lang="en-US" dirty="0" smtClean="0">
                <a:latin typeface="+mn-lt"/>
              </a:rPr>
              <a:t>Computer-Aided Personalized Education</a:t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A6093D"/>
                </a:solidFill>
                <a:latin typeface="+mn-lt"/>
              </a:rPr>
              <a:t>2016</a:t>
            </a:r>
            <a:endParaRPr lang="en-US" dirty="0">
              <a:solidFill>
                <a:srgbClr val="A6093D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Privacy by Design – Catalyzing Privacy by Design</a:t>
            </a:r>
          </a:p>
          <a:p>
            <a:r>
              <a:rPr lang="en-US" dirty="0" smtClean="0">
                <a:latin typeface="+mn-lt"/>
              </a:rPr>
              <a:t>Robotics</a:t>
            </a:r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20889" y="1368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Visioning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Engage the community and relevant stakeholders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Facilitate broad thinking with compelling examples</a:t>
            </a:r>
          </a:p>
          <a:p>
            <a:r>
              <a:rPr lang="en-US" sz="2000" dirty="0" smtClean="0">
                <a:latin typeface="+mn-lt"/>
              </a:rPr>
              <a:t>Create new avenues for (interdisciplinary) collaboration</a:t>
            </a:r>
          </a:p>
          <a:p>
            <a:r>
              <a:rPr lang="en-US" sz="2000" dirty="0" smtClean="0">
                <a:latin typeface="+mn-lt"/>
              </a:rPr>
              <a:t>Prepare and energize the community for future opportunities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Rapidly capture and synthesize ideas from the community.</a:t>
            </a:r>
          </a:p>
          <a:p>
            <a:r>
              <a:rPr lang="en-US" sz="2000" dirty="0" smtClean="0">
                <a:latin typeface="+mn-lt"/>
              </a:rPr>
              <a:t>Present ideas and engage possible funders and stakeholders</a:t>
            </a:r>
          </a:p>
          <a:p>
            <a:r>
              <a:rPr lang="en-US" sz="2000" dirty="0" smtClean="0">
                <a:latin typeface="+mn-lt"/>
              </a:rPr>
              <a:t>Articulate needs and barriers to research impact</a:t>
            </a: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0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 Proposal Pitfalls:  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PI’s or proposed attendees do not include key members from</a:t>
            </a:r>
          </a:p>
          <a:p>
            <a:pPr lvl="1"/>
            <a:r>
              <a:rPr lang="en-US" sz="1600" dirty="0" smtClean="0">
                <a:latin typeface="+mn-lt"/>
              </a:rPr>
              <a:t>relevant research communities</a:t>
            </a:r>
          </a:p>
          <a:p>
            <a:pPr lvl="1"/>
            <a:r>
              <a:rPr lang="en-US" sz="1600" dirty="0">
                <a:latin typeface="+mn-lt"/>
              </a:rPr>
              <a:t>p</a:t>
            </a:r>
            <a:r>
              <a:rPr lang="en-US" sz="1600" dirty="0" smtClean="0">
                <a:latin typeface="+mn-lt"/>
              </a:rPr>
              <a:t>ublic sector</a:t>
            </a:r>
          </a:p>
          <a:p>
            <a:pPr lvl="1"/>
            <a:r>
              <a:rPr lang="en-US" sz="1600" dirty="0">
                <a:latin typeface="+mn-lt"/>
              </a:rPr>
              <a:t>p</a:t>
            </a:r>
            <a:r>
              <a:rPr lang="en-US" sz="1600" dirty="0" smtClean="0">
                <a:latin typeface="+mn-lt"/>
              </a:rPr>
              <a:t>rivate sector</a:t>
            </a:r>
          </a:p>
          <a:p>
            <a:pPr lvl="1"/>
            <a:r>
              <a:rPr lang="en-US" sz="1600" dirty="0">
                <a:latin typeface="+mn-lt"/>
              </a:rPr>
              <a:t>a</a:t>
            </a:r>
            <a:r>
              <a:rPr lang="en-US" sz="1600" dirty="0" smtClean="0">
                <a:latin typeface="+mn-lt"/>
              </a:rPr>
              <a:t>ll manner of diversity</a:t>
            </a:r>
          </a:p>
          <a:p>
            <a:r>
              <a:rPr lang="en-US" sz="2000" dirty="0" smtClean="0">
                <a:latin typeface="+mn-lt"/>
              </a:rPr>
              <a:t>PI’s are unlikely to succeed in orchestrating the discussion, delivering outputs, or other follow-thru.</a:t>
            </a:r>
          </a:p>
          <a:p>
            <a:r>
              <a:rPr lang="en-US" sz="2000" dirty="0" smtClean="0">
                <a:latin typeface="+mn-lt"/>
              </a:rPr>
              <a:t>Flawed process for identifying / soliciting community participation in workshops</a:t>
            </a:r>
          </a:p>
          <a:p>
            <a:r>
              <a:rPr lang="en-US" sz="2000" dirty="0" smtClean="0">
                <a:latin typeface="+mn-lt"/>
              </a:rPr>
              <a:t>Insufficient involvement from the “customer”</a:t>
            </a:r>
          </a:p>
          <a:p>
            <a:pPr lvl="1"/>
            <a:r>
              <a:rPr lang="en-US" sz="1600" dirty="0" smtClean="0">
                <a:latin typeface="+mn-lt"/>
              </a:rPr>
              <a:t>possible funding agencies</a:t>
            </a:r>
          </a:p>
          <a:p>
            <a:pPr lvl="1"/>
            <a:r>
              <a:rPr lang="en-US" sz="1600" dirty="0">
                <a:latin typeface="+mn-lt"/>
              </a:rPr>
              <a:t>o</a:t>
            </a:r>
            <a:r>
              <a:rPr lang="en-US" sz="1600" dirty="0" smtClean="0">
                <a:latin typeface="+mn-lt"/>
              </a:rPr>
              <a:t>ther federal agencies that will benefit from the output</a:t>
            </a:r>
          </a:p>
          <a:p>
            <a:pPr marL="274320" lvl="1" indent="0">
              <a:buNone/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4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 Proposal Pitfalls: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Ignorance of relevant prior efforts</a:t>
            </a:r>
          </a:p>
          <a:p>
            <a:r>
              <a:rPr lang="en-US" dirty="0" smtClean="0">
                <a:latin typeface="+mn-lt"/>
              </a:rPr>
              <a:t>No discussion of what constitutes success and how to measure it.</a:t>
            </a:r>
          </a:p>
          <a:p>
            <a:r>
              <a:rPr lang="en-US" dirty="0" smtClean="0">
                <a:latin typeface="+mn-lt"/>
              </a:rPr>
              <a:t>Suitable written outputs are not discussed</a:t>
            </a:r>
          </a:p>
          <a:p>
            <a:r>
              <a:rPr lang="en-US" dirty="0" smtClean="0">
                <a:latin typeface="+mn-lt"/>
              </a:rPr>
              <a:t>No plan to evangelize new proposed activity, such as</a:t>
            </a:r>
          </a:p>
          <a:p>
            <a:pPr lvl="1"/>
            <a:r>
              <a:rPr lang="en-US" dirty="0" smtClean="0">
                <a:latin typeface="+mn-lt"/>
              </a:rPr>
              <a:t>Meetings with relevant Federal officials</a:t>
            </a:r>
          </a:p>
          <a:p>
            <a:pPr lvl="1"/>
            <a:r>
              <a:rPr lang="en-US" dirty="0" smtClean="0">
                <a:latin typeface="+mn-lt"/>
              </a:rPr>
              <a:t>Discussions with the broad research community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8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Project description:  at most 6 pages</a:t>
            </a:r>
          </a:p>
          <a:p>
            <a:r>
              <a:rPr lang="en-US" dirty="0" smtClean="0">
                <a:latin typeface="+mn-lt"/>
              </a:rPr>
              <a:t>Budget:  $10K - $200K</a:t>
            </a:r>
          </a:p>
          <a:p>
            <a:pPr lvl="1"/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unds expenses in connection with meetings.</a:t>
            </a:r>
          </a:p>
          <a:p>
            <a:pPr lvl="2"/>
            <a:r>
              <a:rPr lang="en-US" dirty="0" smtClean="0">
                <a:latin typeface="+mn-lt"/>
              </a:rPr>
              <a:t>Typically 1 – 3 meetings</a:t>
            </a:r>
          </a:p>
          <a:p>
            <a:pPr lvl="2"/>
            <a:r>
              <a:rPr lang="en-US" dirty="0" smtClean="0">
                <a:latin typeface="+mn-lt"/>
              </a:rPr>
              <a:t>Covers participant support and meeting expenses</a:t>
            </a:r>
          </a:p>
          <a:p>
            <a:pPr lvl="2"/>
            <a:r>
              <a:rPr lang="en-US" dirty="0" smtClean="0">
                <a:latin typeface="+mn-lt"/>
              </a:rPr>
              <a:t>(CRA / CCC) handles all logistic al support</a:t>
            </a:r>
          </a:p>
          <a:p>
            <a:pPr lvl="1"/>
            <a:r>
              <a:rPr lang="en-US" dirty="0" smtClean="0">
                <a:latin typeface="+mn-lt"/>
              </a:rPr>
              <a:t>Funds may not by used to support salary for PI’s or participants</a:t>
            </a:r>
          </a:p>
        </p:txBody>
      </p:sp>
    </p:spTree>
    <p:extLst>
      <p:ext uri="{BB962C8B-B14F-4D97-AF65-F5344CB8AC3E}">
        <p14:creationId xmlns:p14="http://schemas.microsoft.com/office/powerpoint/2010/main" val="41816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+mn-lt"/>
              </a:rPr>
              <a:t>Visioning Chair (VC) or delegate iterates with PI’s to produce a plausible proposal.</a:t>
            </a:r>
          </a:p>
          <a:p>
            <a:r>
              <a:rPr lang="en-US" dirty="0" smtClean="0">
                <a:latin typeface="+mn-lt"/>
              </a:rPr>
              <a:t>Proposal sent to entire CCC.</a:t>
            </a:r>
          </a:p>
          <a:p>
            <a:pPr lvl="1"/>
            <a:r>
              <a:rPr lang="en-US" b="1" u="sng" dirty="0" smtClean="0">
                <a:solidFill>
                  <a:srgbClr val="A6093D"/>
                </a:solidFill>
                <a:latin typeface="+mn-lt"/>
              </a:rPr>
              <a:t>All</a:t>
            </a:r>
            <a:r>
              <a:rPr lang="en-US" dirty="0" smtClean="0">
                <a:solidFill>
                  <a:srgbClr val="A6093D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return short-fuse (</a:t>
            </a:r>
            <a:r>
              <a:rPr lang="en-US" dirty="0" err="1" smtClean="0">
                <a:latin typeface="+mn-lt"/>
              </a:rPr>
              <a:t>ie</a:t>
            </a:r>
            <a:r>
              <a:rPr lang="en-US" dirty="0" smtClean="0">
                <a:latin typeface="+mn-lt"/>
              </a:rPr>
              <a:t> 2 weeks) comments.</a:t>
            </a:r>
          </a:p>
          <a:p>
            <a:pPr lvl="1"/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VC synthesizes feedback and creates </a:t>
            </a:r>
            <a:r>
              <a:rPr lang="en-US" i="1" dirty="0" smtClean="0">
                <a:latin typeface="+mn-lt"/>
              </a:rPr>
              <a:t>the case</a:t>
            </a:r>
            <a:r>
              <a:rPr lang="en-US" dirty="0" smtClean="0">
                <a:latin typeface="+mn-lt"/>
              </a:rPr>
              <a:t>: yes/no/revise:</a:t>
            </a:r>
          </a:p>
          <a:p>
            <a:pPr lvl="1"/>
            <a:r>
              <a:rPr lang="en-US" dirty="0" smtClean="0">
                <a:latin typeface="+mn-lt"/>
              </a:rPr>
              <a:t>Includes all reviews, but with identifying information deleted plus a short summary </a:t>
            </a:r>
          </a:p>
          <a:p>
            <a:r>
              <a:rPr lang="en-US" dirty="0" smtClean="0">
                <a:latin typeface="+mn-lt"/>
              </a:rPr>
              <a:t>VC sends </a:t>
            </a:r>
            <a:r>
              <a:rPr lang="en-US" i="1" dirty="0" smtClean="0">
                <a:latin typeface="+mn-lt"/>
              </a:rPr>
              <a:t>the case </a:t>
            </a:r>
            <a:r>
              <a:rPr lang="en-US" dirty="0" smtClean="0">
                <a:latin typeface="+mn-lt"/>
              </a:rPr>
              <a:t>to CCC.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VC leads a discussion by CCC of </a:t>
            </a:r>
            <a:r>
              <a:rPr lang="en-US" i="1" dirty="0" smtClean="0">
                <a:latin typeface="+mn-lt"/>
              </a:rPr>
              <a:t>the case</a:t>
            </a:r>
            <a:r>
              <a:rPr lang="en-US" dirty="0" smtClean="0">
                <a:latin typeface="+mn-lt"/>
              </a:rPr>
              <a:t>.</a:t>
            </a:r>
          </a:p>
          <a:p>
            <a:r>
              <a:rPr lang="en-US" dirty="0" smtClean="0">
                <a:latin typeface="+mn-lt"/>
              </a:rPr>
              <a:t>VC sends response to PI’s, including</a:t>
            </a:r>
          </a:p>
          <a:p>
            <a:pPr lvl="1"/>
            <a:r>
              <a:rPr lang="en-US" dirty="0" err="1">
                <a:latin typeface="+mn-lt"/>
              </a:rPr>
              <a:t>a</a:t>
            </a:r>
            <a:r>
              <a:rPr lang="en-US" dirty="0" err="1" smtClean="0">
                <a:latin typeface="+mn-lt"/>
              </a:rPr>
              <a:t>nonymized</a:t>
            </a:r>
            <a:r>
              <a:rPr lang="en-US" dirty="0" smtClean="0">
                <a:latin typeface="+mn-lt"/>
              </a:rPr>
              <a:t> reviews</a:t>
            </a:r>
          </a:p>
          <a:p>
            <a:pPr lvl="1"/>
            <a:r>
              <a:rPr lang="en-US" dirty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iscussion of required changes</a:t>
            </a:r>
          </a:p>
          <a:p>
            <a:pPr lvl="1"/>
            <a:r>
              <a:rPr lang="en-US" dirty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ame of CCC liaison for the case</a:t>
            </a:r>
          </a:p>
          <a:p>
            <a:pPr lvl="1"/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3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Liaison for a Visioning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Available to PI’s when planning workshops</a:t>
            </a:r>
          </a:p>
          <a:p>
            <a:pPr lvl="1"/>
            <a:r>
              <a:rPr lang="en-US" dirty="0" smtClean="0">
                <a:latin typeface="+mn-lt"/>
              </a:rPr>
              <a:t>Tracks the logistics</a:t>
            </a:r>
          </a:p>
          <a:p>
            <a:pPr lvl="1"/>
            <a:r>
              <a:rPr lang="en-US" dirty="0" smtClean="0">
                <a:latin typeface="+mn-lt"/>
              </a:rPr>
              <a:t>Provides “adult supervision”</a:t>
            </a:r>
          </a:p>
          <a:p>
            <a:r>
              <a:rPr lang="en-US" dirty="0" smtClean="0">
                <a:latin typeface="+mn-lt"/>
              </a:rPr>
              <a:t>Attends workshops (as an observer)</a:t>
            </a:r>
          </a:p>
          <a:p>
            <a:r>
              <a:rPr lang="en-US" dirty="0" smtClean="0">
                <a:latin typeface="+mn-lt"/>
              </a:rPr>
              <a:t>Provides feedback on outputs as they are being produced</a:t>
            </a:r>
          </a:p>
          <a:p>
            <a:r>
              <a:rPr lang="en-US" dirty="0" smtClean="0">
                <a:latin typeface="+mn-lt"/>
              </a:rPr>
              <a:t>Exerts pressure when outputs are not being produced.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5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[funding + 1 week]: 1 page vision statement / text for website</a:t>
            </a:r>
          </a:p>
          <a:p>
            <a:r>
              <a:rPr lang="en-US" dirty="0" smtClean="0">
                <a:latin typeface="+mn-lt"/>
              </a:rPr>
              <a:t>[end of workshop + 2 weeks]:  1 page summary of key findings for </a:t>
            </a:r>
            <a:r>
              <a:rPr lang="en-US" dirty="0" err="1" smtClean="0">
                <a:latin typeface="+mn-lt"/>
              </a:rPr>
              <a:t>cccblog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[end of workshop + …]: Workshop report that will be posted on CCC web site and used in dissemination efforts.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42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 Activities: Upcoming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Cyber </a:t>
            </a:r>
            <a:r>
              <a:rPr lang="en-US" dirty="0">
                <a:latin typeface="+mn-lt"/>
              </a:rPr>
              <a:t>Social Learning </a:t>
            </a:r>
            <a:r>
              <a:rPr lang="en-US" dirty="0" smtClean="0">
                <a:latin typeface="+mn-lt"/>
              </a:rPr>
              <a:t>Systems </a:t>
            </a:r>
            <a:br>
              <a:rPr lang="en-US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(from Open Solicitation)</a:t>
            </a:r>
            <a:br>
              <a:rPr lang="en-US" sz="1600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Nanotechnology-inspired Information </a:t>
            </a:r>
            <a:r>
              <a:rPr lang="en-US" dirty="0">
                <a:latin typeface="+mn-lt"/>
              </a:rPr>
              <a:t>Processing </a:t>
            </a:r>
            <a:r>
              <a:rPr lang="en-US" dirty="0" smtClean="0">
                <a:latin typeface="+mn-lt"/>
              </a:rPr>
              <a:t>Systems Workshop </a:t>
            </a:r>
            <a:br>
              <a:rPr lang="en-US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(from Open Solicitation)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Sociotechnical Cybersecurity 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sz="1800" dirty="0" smtClean="0">
                <a:latin typeface="+mn-lt"/>
              </a:rPr>
              <a:t>(from Open Solicitation)</a:t>
            </a:r>
          </a:p>
          <a:p>
            <a:pPr marL="228600" lvl="2">
              <a:lnSpc>
                <a:spcPct val="120000"/>
              </a:lnSpc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47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Pre-history </a:t>
            </a:r>
            <a:r>
              <a:rPr lang="en-US" sz="2000" dirty="0" smtClean="0"/>
              <a:t>(cont’d.)</a:t>
            </a:r>
            <a:endParaRPr lang="en-US" sz="2000" dirty="0"/>
          </a:p>
        </p:txBody>
      </p:sp>
      <p:sp>
        <p:nvSpPr>
          <p:cNvPr id="27709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1203975"/>
            <a:ext cx="8229600" cy="5015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	This </a:t>
            </a:r>
            <a:r>
              <a:rPr lang="en-US" dirty="0">
                <a:latin typeface="+mn-lt"/>
              </a:rPr>
              <a:t>led to:</a:t>
            </a:r>
          </a:p>
          <a:p>
            <a:pPr lvl="1"/>
            <a:r>
              <a:rPr lang="en-US" dirty="0">
                <a:latin typeface="+mn-lt"/>
              </a:rPr>
              <a:t>Increased </a:t>
            </a:r>
            <a:r>
              <a:rPr lang="en-US" dirty="0" smtClean="0">
                <a:latin typeface="+mn-lt"/>
              </a:rPr>
              <a:t>focus on these issues by NSF </a:t>
            </a:r>
            <a:r>
              <a:rPr lang="en-US" dirty="0">
                <a:latin typeface="+mn-lt"/>
              </a:rPr>
              <a:t>CISE and </a:t>
            </a:r>
            <a:r>
              <a:rPr lang="en-US" dirty="0" smtClean="0">
                <a:latin typeface="+mn-lt"/>
              </a:rPr>
              <a:t>the computing </a:t>
            </a:r>
            <a:r>
              <a:rPr lang="en-US" dirty="0">
                <a:latin typeface="+mn-lt"/>
              </a:rPr>
              <a:t>research </a:t>
            </a:r>
            <a:r>
              <a:rPr lang="en-US" dirty="0" smtClean="0">
                <a:latin typeface="+mn-lt"/>
              </a:rPr>
              <a:t>community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Computing Community Consortium solicitation by NSF</a:t>
            </a:r>
          </a:p>
          <a:p>
            <a:pPr lvl="1"/>
            <a:r>
              <a:rPr lang="en-US" dirty="0">
                <a:latin typeface="+mn-lt"/>
              </a:rPr>
              <a:t>Eager response by a group of computing research community leaders under the auspices of the Computing Research Association</a:t>
            </a:r>
          </a:p>
          <a:p>
            <a:pPr lvl="2">
              <a:spcBef>
                <a:spcPct val="50000"/>
              </a:spcBef>
            </a:pPr>
            <a:r>
              <a:rPr lang="en-US" dirty="0">
                <a:latin typeface="+mn-lt"/>
              </a:rPr>
              <a:t>Randy Bryant</a:t>
            </a:r>
          </a:p>
          <a:p>
            <a:pPr lvl="2"/>
            <a:r>
              <a:rPr lang="en-US" dirty="0">
                <a:latin typeface="+mn-lt"/>
              </a:rPr>
              <a:t>Susan Graham</a:t>
            </a:r>
          </a:p>
          <a:p>
            <a:pPr lvl="2"/>
            <a:r>
              <a:rPr lang="en-US" dirty="0">
                <a:latin typeface="+mn-lt"/>
              </a:rPr>
              <a:t>Anita Jones</a:t>
            </a:r>
          </a:p>
          <a:p>
            <a:pPr lvl="2"/>
            <a:r>
              <a:rPr lang="en-US" dirty="0">
                <a:latin typeface="+mn-lt"/>
              </a:rPr>
              <a:t>Dick </a:t>
            </a:r>
            <a:r>
              <a:rPr lang="en-US" dirty="0" smtClean="0">
                <a:latin typeface="+mn-lt"/>
              </a:rPr>
              <a:t>Karp</a:t>
            </a:r>
          </a:p>
          <a:p>
            <a:pPr lvl="2"/>
            <a:r>
              <a:rPr lang="en-US" dirty="0" smtClean="0">
                <a:latin typeface="+mn-lt"/>
              </a:rPr>
              <a:t>Ken Kennedy</a:t>
            </a:r>
          </a:p>
          <a:p>
            <a:pPr lvl="2"/>
            <a:r>
              <a:rPr lang="en-US" dirty="0" smtClean="0">
                <a:latin typeface="+mn-lt"/>
              </a:rPr>
              <a:t>Ed </a:t>
            </a:r>
            <a:r>
              <a:rPr lang="en-US" dirty="0" err="1" smtClean="0">
                <a:latin typeface="+mn-lt"/>
              </a:rPr>
              <a:t>Lazowska</a:t>
            </a:r>
            <a:endParaRPr lang="en-US" dirty="0" smtClean="0">
              <a:latin typeface="+mn-lt"/>
            </a:endParaRPr>
          </a:p>
          <a:p>
            <a:pPr lvl="2"/>
            <a:r>
              <a:rPr lang="en-US" dirty="0" smtClean="0">
                <a:latin typeface="+mn-lt"/>
              </a:rPr>
              <a:t>Peter Lee</a:t>
            </a:r>
          </a:p>
          <a:p>
            <a:pPr lvl="2"/>
            <a:r>
              <a:rPr lang="en-US" dirty="0" smtClean="0">
                <a:latin typeface="+mn-lt"/>
              </a:rPr>
              <a:t>Jeff Vitter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3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sky ideas Conference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Special “Blue Sky Ideas” tracks at leading conferences </a:t>
            </a:r>
            <a:endParaRPr lang="en-US" dirty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Reach beyond usual papers</a:t>
            </a:r>
          </a:p>
          <a:p>
            <a:r>
              <a:rPr lang="en-US" dirty="0" smtClean="0">
                <a:latin typeface="+mn-lt"/>
              </a:rPr>
              <a:t>CCC provides prize money for top 3 papers</a:t>
            </a:r>
          </a:p>
          <a:p>
            <a:pPr lvl="1"/>
            <a:r>
              <a:rPr lang="en-US" dirty="0" smtClean="0">
                <a:latin typeface="+mn-lt"/>
              </a:rPr>
              <a:t>Papers should be:</a:t>
            </a:r>
          </a:p>
          <a:p>
            <a:pPr lvl="2"/>
            <a:r>
              <a:rPr lang="en-US" dirty="0" smtClean="0">
                <a:latin typeface="+mn-lt"/>
              </a:rPr>
              <a:t>open-ended</a:t>
            </a:r>
          </a:p>
          <a:p>
            <a:pPr lvl="2"/>
            <a:r>
              <a:rPr lang="en-US" dirty="0" smtClean="0">
                <a:latin typeface="+mn-lt"/>
              </a:rPr>
              <a:t>“outrageous” or “wacky”</a:t>
            </a:r>
          </a:p>
          <a:p>
            <a:pPr lvl="2"/>
            <a:r>
              <a:rPr lang="en-US" dirty="0" smtClean="0">
                <a:latin typeface="+mn-lt"/>
              </a:rPr>
              <a:t>Present new problems, new application domains or new methodologies  </a:t>
            </a:r>
          </a:p>
          <a:p>
            <a:pPr lvl="2"/>
            <a:r>
              <a:rPr lang="en-US" dirty="0" smtClean="0">
                <a:latin typeface="+mn-lt"/>
              </a:rPr>
              <a:t>Relatively short (4 pages)</a:t>
            </a:r>
          </a:p>
          <a:p>
            <a:pPr lvl="2"/>
            <a:r>
              <a:rPr lang="en-US" dirty="0" smtClean="0">
                <a:latin typeface="+mn-lt"/>
              </a:rPr>
              <a:t>Published after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36762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Conference Organizers write a proposal, indicating how papers will be solicited and reviewed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Blue Sky Chair and Director read proposals and determine viability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Once Track is approved, a CCC liaison is assigned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VC Chair or liaison may attend the Conference to present information about the CCC and the awards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7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Sky Ideas </a:t>
            </a:r>
            <a:br>
              <a:rPr lang="en-US" dirty="0" smtClean="0"/>
            </a:br>
            <a:r>
              <a:rPr lang="en-US" dirty="0" smtClean="0"/>
              <a:t>Conference Tracks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50158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baseline="30000" dirty="0" err="1" smtClean="0">
                <a:latin typeface="+mn-lt"/>
              </a:rPr>
              <a:t>BuildSys</a:t>
            </a:r>
            <a:r>
              <a:rPr lang="en-US" sz="2200" baseline="30000" dirty="0" smtClean="0">
                <a:latin typeface="+mn-lt"/>
              </a:rPr>
              <a:t> 2012</a:t>
            </a:r>
            <a:br>
              <a:rPr lang="en-US" sz="2200" baseline="30000" dirty="0" smtClean="0">
                <a:latin typeface="+mn-lt"/>
              </a:rPr>
            </a:br>
            <a:endParaRPr lang="en-US" sz="2200" baseline="30000" dirty="0" smtClean="0">
              <a:latin typeface="+mn-lt"/>
            </a:endParaRPr>
          </a:p>
          <a:p>
            <a:r>
              <a:rPr lang="en-US" sz="2200" baseline="30000" dirty="0" smtClean="0">
                <a:latin typeface="+mn-lt"/>
              </a:rPr>
              <a:t>Computational Sustainability Track @ AAAI 2013</a:t>
            </a:r>
          </a:p>
          <a:p>
            <a:r>
              <a:rPr lang="en-US" sz="2200" baseline="30000" dirty="0" smtClean="0">
                <a:latin typeface="+mn-lt"/>
              </a:rPr>
              <a:t>Computational Sustainability Award @ CHI 2013</a:t>
            </a:r>
          </a:p>
          <a:p>
            <a:r>
              <a:rPr lang="en-US" sz="2200" baseline="30000" dirty="0" smtClean="0">
                <a:latin typeface="+mn-lt"/>
              </a:rPr>
              <a:t>Robotics: Science and Systems 2013</a:t>
            </a:r>
          </a:p>
          <a:p>
            <a:r>
              <a:rPr lang="en-US" sz="2200" baseline="30000" dirty="0" smtClean="0">
                <a:latin typeface="+mn-lt"/>
              </a:rPr>
              <a:t>Conference on Innovation Data Systems Research (CIDR-2013)</a:t>
            </a:r>
            <a:br>
              <a:rPr lang="en-US" sz="2200" baseline="30000" dirty="0" smtClean="0">
                <a:latin typeface="+mn-lt"/>
              </a:rPr>
            </a:br>
            <a:endParaRPr lang="en-US" sz="2200" baseline="30000" dirty="0" smtClean="0">
              <a:latin typeface="+mn-lt"/>
            </a:endParaRPr>
          </a:p>
          <a:p>
            <a:r>
              <a:rPr lang="en-US" sz="2200" baseline="30000" dirty="0" smtClean="0">
                <a:latin typeface="+mn-lt"/>
              </a:rPr>
              <a:t>Autonomous Agents and </a:t>
            </a:r>
            <a:r>
              <a:rPr lang="en-US" sz="2200" baseline="30000" dirty="0" err="1" smtClean="0">
                <a:latin typeface="+mn-lt"/>
              </a:rPr>
              <a:t>MultiAgent</a:t>
            </a:r>
            <a:r>
              <a:rPr lang="en-US" sz="2200" baseline="30000" dirty="0" smtClean="0">
                <a:latin typeface="+mn-lt"/>
              </a:rPr>
              <a:t> Systems (AAMAS-2014)</a:t>
            </a:r>
          </a:p>
          <a:p>
            <a:r>
              <a:rPr lang="en-US" sz="2200" baseline="30000" dirty="0" smtClean="0">
                <a:latin typeface="+mn-lt"/>
              </a:rPr>
              <a:t>Foundations of Software Engineering (ACM SIGSOFT 2014)</a:t>
            </a:r>
          </a:p>
          <a:p>
            <a:endParaRPr lang="en-US" sz="2200" baseline="30000" dirty="0" smtClean="0">
              <a:latin typeface="+mn-lt"/>
            </a:endParaRPr>
          </a:p>
          <a:p>
            <a:r>
              <a:rPr lang="en-US" sz="2200" baseline="30000" dirty="0" smtClean="0">
                <a:latin typeface="+mn-lt"/>
              </a:rPr>
              <a:t>Advancement of Artificial Intelligence (AAAI-15 and AAAI-16)</a:t>
            </a:r>
          </a:p>
          <a:p>
            <a:r>
              <a:rPr lang="en-US" sz="2200" baseline="30000" dirty="0" smtClean="0">
                <a:latin typeface="+mn-lt"/>
              </a:rPr>
              <a:t>Advances </a:t>
            </a:r>
            <a:r>
              <a:rPr lang="en-US" sz="2200" baseline="30000" dirty="0">
                <a:latin typeface="+mn-lt"/>
              </a:rPr>
              <a:t>in GIS (ACM SIGSPATIAL 2015)</a:t>
            </a:r>
          </a:p>
          <a:p>
            <a:r>
              <a:rPr lang="en-US" sz="2200" baseline="30000" dirty="0" smtClean="0">
                <a:latin typeface="+mn-lt"/>
              </a:rPr>
              <a:t>Robotics: Science and Systems (RSS) 2015</a:t>
            </a:r>
            <a:br>
              <a:rPr lang="en-US" sz="2200" baseline="30000" dirty="0" smtClean="0">
                <a:latin typeface="+mn-lt"/>
              </a:rPr>
            </a:br>
            <a:endParaRPr lang="en-US" sz="2200" baseline="30000" dirty="0" smtClean="0">
              <a:latin typeface="+mn-lt"/>
            </a:endParaRPr>
          </a:p>
          <a:p>
            <a:r>
              <a:rPr lang="en-US" sz="2200" baseline="30000" dirty="0" smtClean="0">
                <a:latin typeface="+mn-lt"/>
              </a:rPr>
              <a:t>Advancement </a:t>
            </a:r>
            <a:r>
              <a:rPr lang="en-US" sz="2200" baseline="30000" dirty="0">
                <a:latin typeface="+mn-lt"/>
              </a:rPr>
              <a:t>of Artificial Intelligence (AAAI-15 and </a:t>
            </a:r>
            <a:r>
              <a:rPr lang="en-US" sz="2200" baseline="30000" dirty="0" smtClean="0">
                <a:latin typeface="+mn-lt"/>
              </a:rPr>
              <a:t>AAAI-16)</a:t>
            </a:r>
          </a:p>
          <a:p>
            <a:r>
              <a:rPr lang="en-US" sz="2200" baseline="30000" dirty="0" smtClean="0">
                <a:latin typeface="+mn-lt"/>
              </a:rPr>
              <a:t>International Conference on Software Engineering (ICSE 2016)</a:t>
            </a:r>
            <a:br>
              <a:rPr lang="en-US" sz="2200" baseline="30000" dirty="0" smtClean="0">
                <a:latin typeface="+mn-lt"/>
              </a:rPr>
            </a:br>
            <a:r>
              <a:rPr lang="en-US" sz="2200" baseline="30000" dirty="0" smtClean="0">
                <a:latin typeface="+mn-lt"/>
              </a:rPr>
              <a:t/>
            </a:r>
            <a:br>
              <a:rPr lang="en-US" sz="2200" baseline="30000" dirty="0" smtClean="0">
                <a:latin typeface="+mn-lt"/>
              </a:rPr>
            </a:br>
            <a:r>
              <a:rPr lang="en-US" sz="2200" baseline="30000" dirty="0" smtClean="0">
                <a:solidFill>
                  <a:srgbClr val="C00000"/>
                </a:solidFill>
                <a:latin typeface="+mn-lt"/>
              </a:rPr>
              <a:t>Upcoming: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baseline="30000" dirty="0">
                <a:latin typeface="+mn-lt"/>
              </a:rPr>
              <a:t>Advances in GIS (ACM SIGSPATIAL </a:t>
            </a:r>
            <a:r>
              <a:rPr lang="en-US" sz="2200" baseline="30000" dirty="0" smtClean="0">
                <a:latin typeface="+mn-lt"/>
              </a:rPr>
              <a:t>2016)</a:t>
            </a:r>
            <a:endParaRPr lang="en-US" sz="2200" baseline="30000" dirty="0">
              <a:latin typeface="+mn-lt"/>
            </a:endParaRPr>
          </a:p>
          <a:p>
            <a:endParaRPr lang="en-US" sz="2200" baseline="30000" dirty="0" smtClean="0"/>
          </a:p>
          <a:p>
            <a:endParaRPr lang="en-US" sz="2200" baseline="30000" dirty="0" smtClean="0"/>
          </a:p>
          <a:p>
            <a:endParaRPr lang="en-US" sz="2200" baseline="30000" dirty="0"/>
          </a:p>
        </p:txBody>
      </p:sp>
    </p:spTree>
    <p:extLst>
      <p:ext uri="{BB962C8B-B14F-4D97-AF65-F5344CB8AC3E}">
        <p14:creationId xmlns:p14="http://schemas.microsoft.com/office/powerpoint/2010/main" val="22640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56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4445" y="1111250"/>
            <a:ext cx="1795221" cy="4246022"/>
            <a:chOff x="256565" y="1111250"/>
            <a:chExt cx="2852374" cy="5451015"/>
          </a:xfrm>
        </p:grpSpPr>
        <p:sp>
          <p:nvSpPr>
            <p:cNvPr id="40967" name="TextBox 9"/>
            <p:cNvSpPr txBox="1">
              <a:spLocks noChangeArrowheads="1"/>
            </p:cNvSpPr>
            <p:nvPr/>
          </p:nvSpPr>
          <p:spPr bwMode="auto">
            <a:xfrm>
              <a:off x="256565" y="3954463"/>
              <a:ext cx="2852374" cy="260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4</a:t>
              </a:r>
              <a:r>
                <a:rPr lang="en-US" sz="1400" dirty="0" smtClean="0">
                  <a:solidFill>
                    <a:prstClr val="black"/>
                  </a:solidFill>
                  <a:latin typeface="Trebuchet MS" pitchFamily="34" charset="0"/>
                  <a:cs typeface="+mn-cs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meetings during</a:t>
              </a:r>
              <a:b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summer 2008</a:t>
              </a:r>
            </a:p>
            <a:p>
              <a:pPr algn="ctr" defTabSz="457200" eaLnBrk="1" hangingPunct="1"/>
              <a:endParaRPr lang="en-US" sz="1400" dirty="0" smtClean="0">
                <a:solidFill>
                  <a:prstClr val="black"/>
                </a:solidFill>
                <a:latin typeface="+mn-lt"/>
                <a:cs typeface="+mn-cs"/>
              </a:endParaRPr>
            </a:p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Roadmap published</a:t>
              </a:r>
              <a:b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May 2009</a:t>
              </a:r>
            </a:p>
            <a:p>
              <a:pPr algn="ctr" defTabSz="457200" eaLnBrk="1" hangingPunct="1"/>
              <a:endParaRPr lang="en-US" sz="1400" dirty="0" smtClean="0">
                <a:solidFill>
                  <a:prstClr val="black"/>
                </a:solidFill>
                <a:latin typeface="+mn-lt"/>
                <a:cs typeface="+mn-cs"/>
              </a:endParaRPr>
            </a:p>
            <a:p>
              <a:pPr algn="ctr" defTabSz="457200" eaLnBrk="1" hangingPunct="1"/>
              <a:r>
                <a:rPr lang="en-US" sz="1400" b="1" i="1" dirty="0" smtClean="0">
                  <a:solidFill>
                    <a:prstClr val="black"/>
                  </a:solidFill>
                  <a:latin typeface="+mn-lt"/>
                  <a:cs typeface="+mn-cs"/>
                </a:rPr>
                <a:t>Extensive discussions</a:t>
              </a:r>
              <a:br>
                <a:rPr lang="en-US" sz="1400" b="1" i="1" dirty="0" smtClean="0">
                  <a:solidFill>
                    <a:prstClr val="black"/>
                  </a:solidFill>
                  <a:latin typeface="+mn-lt"/>
                  <a:cs typeface="+mn-cs"/>
                </a:rPr>
              </a:br>
              <a:r>
                <a:rPr lang="en-US" sz="1400" b="1" i="1" dirty="0" smtClean="0">
                  <a:solidFill>
                    <a:prstClr val="black"/>
                  </a:solidFill>
                  <a:latin typeface="+mn-lt"/>
                  <a:cs typeface="+mn-cs"/>
                </a:rPr>
                <a:t>between visioning </a:t>
              </a:r>
              <a:br>
                <a:rPr lang="en-US" sz="1400" b="1" i="1" dirty="0" smtClean="0">
                  <a:solidFill>
                    <a:prstClr val="black"/>
                  </a:solidFill>
                  <a:latin typeface="+mn-lt"/>
                  <a:cs typeface="+mn-cs"/>
                </a:rPr>
              </a:br>
              <a:r>
                <a:rPr lang="en-US" sz="1400" b="1" i="1" dirty="0" smtClean="0">
                  <a:solidFill>
                    <a:prstClr val="black"/>
                  </a:solidFill>
                  <a:latin typeface="+mn-lt"/>
                  <a:cs typeface="+mn-cs"/>
                </a:rPr>
                <a:t>leaders &amp; agencies</a:t>
              </a:r>
            </a:p>
          </p:txBody>
        </p:sp>
        <p:pic>
          <p:nvPicPr>
            <p:cNvPr id="40968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2"/>
            <a:stretch>
              <a:fillRect/>
            </a:stretch>
          </p:blipFill>
          <p:spPr bwMode="auto">
            <a:xfrm>
              <a:off x="331788" y="1111250"/>
              <a:ext cx="2701925" cy="2843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69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3" t="31741" r="-2"/>
          <a:stretch>
            <a:fillRect/>
          </a:stretch>
        </p:blipFill>
        <p:spPr bwMode="auto">
          <a:xfrm>
            <a:off x="3505339" y="5205172"/>
            <a:ext cx="29987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21"/>
          <p:cNvSpPr txBox="1">
            <a:spLocks noChangeArrowheads="1"/>
          </p:cNvSpPr>
          <p:nvPr/>
        </p:nvSpPr>
        <p:spPr bwMode="auto">
          <a:xfrm>
            <a:off x="6632338" y="5223073"/>
            <a:ext cx="1505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defTabSz="457200" eaLnBrk="1" hangingPunct="1"/>
            <a:r>
              <a:rPr lang="en-US" sz="1400" dirty="0" err="1" smtClean="0">
                <a:solidFill>
                  <a:prstClr val="black"/>
                </a:solidFill>
                <a:latin typeface="+mn-lt"/>
                <a:cs typeface="+mn-cs"/>
              </a:rPr>
              <a:t>Henrik</a:t>
            </a:r>
            <a:r>
              <a:rPr lang="en-US" sz="1400" dirty="0" smtClean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+mn-lt"/>
                <a:cs typeface="+mn-cs"/>
              </a:rPr>
              <a:t>Chistensen</a:t>
            </a:r>
            <a:endParaRPr lang="en-US" sz="1400" dirty="0" smtClean="0">
              <a:solidFill>
                <a:prstClr val="black"/>
              </a:solidFill>
              <a:latin typeface="+mn-lt"/>
              <a:cs typeface="+mn-cs"/>
            </a:endParaRPr>
          </a:p>
          <a:p>
            <a:pPr algn="r" defTabSz="457200" eaLnBrk="1" hangingPunct="1"/>
            <a:r>
              <a:rPr lang="en-US" sz="1400" dirty="0" smtClean="0">
                <a:solidFill>
                  <a:prstClr val="black"/>
                </a:solidFill>
                <a:latin typeface="+mn-lt"/>
                <a:cs typeface="+mn-cs"/>
              </a:rPr>
              <a:t>Georgia Tech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939640" y="1111250"/>
            <a:ext cx="2350226" cy="3252844"/>
            <a:chOff x="2675966" y="1111250"/>
            <a:chExt cx="3433268" cy="4022287"/>
          </a:xfrm>
        </p:grpSpPr>
        <p:sp>
          <p:nvSpPr>
            <p:cNvPr id="40972" name="TextBox 13"/>
            <p:cNvSpPr txBox="1">
              <a:spLocks noChangeArrowheads="1"/>
            </p:cNvSpPr>
            <p:nvPr/>
          </p:nvSpPr>
          <p:spPr bwMode="auto">
            <a:xfrm>
              <a:off x="3010578" y="3953741"/>
              <a:ext cx="3098656" cy="1179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OSTP issues directive to all</a:t>
              </a:r>
            </a:p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agencies in summer 2010</a:t>
              </a:r>
              <a:b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to include robotics in</a:t>
              </a:r>
              <a:b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FY 12 budgets</a:t>
              </a:r>
            </a:p>
          </p:txBody>
        </p:sp>
        <p:pic>
          <p:nvPicPr>
            <p:cNvPr id="40973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60"/>
            <a:stretch>
              <a:fillRect/>
            </a:stretch>
          </p:blipFill>
          <p:spPr bwMode="auto">
            <a:xfrm>
              <a:off x="3215716" y="1111250"/>
              <a:ext cx="2688380" cy="28437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ight Arrow 18"/>
            <p:cNvSpPr/>
            <p:nvPr/>
          </p:nvSpPr>
          <p:spPr>
            <a:xfrm>
              <a:off x="2675966" y="2273300"/>
              <a:ext cx="1079500" cy="596900"/>
            </a:xfrm>
            <a:prstGeom prst="rightArrow">
              <a:avLst/>
            </a:prstGeom>
            <a:solidFill>
              <a:srgbClr val="A6093D"/>
            </a:solidFill>
            <a:ln>
              <a:solidFill>
                <a:srgbClr val="A609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43918" y="1055759"/>
            <a:ext cx="2217741" cy="3084853"/>
            <a:chOff x="4043918" y="1055759"/>
            <a:chExt cx="2217741" cy="3084853"/>
          </a:xfrm>
        </p:grpSpPr>
        <p:sp>
          <p:nvSpPr>
            <p:cNvPr id="40978" name="TextBox 14"/>
            <p:cNvSpPr txBox="1">
              <a:spLocks noChangeArrowheads="1"/>
            </p:cNvSpPr>
            <p:nvPr/>
          </p:nvSpPr>
          <p:spPr bwMode="auto">
            <a:xfrm>
              <a:off x="4497551" y="3401948"/>
              <a:ext cx="168004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National Robotics </a:t>
              </a:r>
              <a:b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Initiative announced</a:t>
              </a:r>
            </a:p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in summer 2011</a:t>
              </a:r>
            </a:p>
          </p:txBody>
        </p:sp>
        <p:pic>
          <p:nvPicPr>
            <p:cNvPr id="40979" name="Pictur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482" y="1055759"/>
              <a:ext cx="1848177" cy="234725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ight Arrow 23"/>
            <p:cNvSpPr/>
            <p:nvPr/>
          </p:nvSpPr>
          <p:spPr bwMode="auto">
            <a:xfrm>
              <a:off x="4043918" y="2014914"/>
              <a:ext cx="739128" cy="492681"/>
            </a:xfrm>
            <a:prstGeom prst="rightArrow">
              <a:avLst/>
            </a:prstGeom>
            <a:solidFill>
              <a:srgbClr val="A6093D"/>
            </a:solidFill>
            <a:ln>
              <a:solidFill>
                <a:srgbClr val="A609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0983" name="Rectangle 2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91668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outreach: Robotics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56137" y="1055759"/>
            <a:ext cx="2900399" cy="2374933"/>
            <a:chOff x="6156137" y="1055759"/>
            <a:chExt cx="2900399" cy="23749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828" y="1055759"/>
              <a:ext cx="2526708" cy="1073150"/>
            </a:xfrm>
            <a:prstGeom prst="rect">
              <a:avLst/>
            </a:prstGeom>
          </p:spPr>
        </p:pic>
        <p:sp>
          <p:nvSpPr>
            <p:cNvPr id="22" name="Right Arrow 21"/>
            <p:cNvSpPr/>
            <p:nvPr/>
          </p:nvSpPr>
          <p:spPr bwMode="auto">
            <a:xfrm>
              <a:off x="6156137" y="2072376"/>
              <a:ext cx="739128" cy="492681"/>
            </a:xfrm>
            <a:prstGeom prst="rightArrow">
              <a:avLst/>
            </a:prstGeom>
            <a:solidFill>
              <a:srgbClr val="A6093D"/>
            </a:solidFill>
            <a:ln>
              <a:solidFill>
                <a:srgbClr val="A609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6733561" y="2261141"/>
              <a:ext cx="2119241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</a:rPr>
                <a:t>2 meetings in Spring, 2016</a:t>
              </a:r>
            </a:p>
            <a:p>
              <a:pPr algn="ctr" defTabSz="457200" eaLnBrk="1" hangingPunct="1"/>
              <a:endParaRPr lang="en-US" sz="1400" dirty="0">
                <a:solidFill>
                  <a:prstClr val="black"/>
                </a:solidFill>
                <a:latin typeface="+mn-lt"/>
              </a:endParaRPr>
            </a:p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</a:rPr>
                <a:t>Report and </a:t>
              </a:r>
              <a:endParaRPr lang="en-US" sz="1400" dirty="0">
                <a:solidFill>
                  <a:prstClr val="black"/>
                </a:solidFill>
                <a:latin typeface="+mn-lt"/>
              </a:endParaRPr>
            </a:p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</a:rPr>
                <a:t>Congressional Briefing in June, 2016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3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3" name="Rectangle 2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outreach: Big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2305" y="1263960"/>
            <a:ext cx="2329020" cy="3852854"/>
            <a:chOff x="390761" y="1143000"/>
            <a:chExt cx="2892767" cy="41420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143000"/>
              <a:ext cx="2826328" cy="3657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TextBox 21"/>
            <p:cNvSpPr txBox="1">
              <a:spLocks noChangeArrowheads="1"/>
            </p:cNvSpPr>
            <p:nvPr/>
          </p:nvSpPr>
          <p:spPr bwMode="auto">
            <a:xfrm>
              <a:off x="390761" y="4954203"/>
              <a:ext cx="681450" cy="3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2008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75483" y="1281925"/>
            <a:ext cx="2848796" cy="3860000"/>
            <a:chOff x="2020087" y="1149090"/>
            <a:chExt cx="3273057" cy="4156708"/>
          </a:xfrm>
        </p:grpSpPr>
        <p:sp>
          <p:nvSpPr>
            <p:cNvPr id="30" name="TextBox 21"/>
            <p:cNvSpPr txBox="1">
              <a:spLocks noChangeArrowheads="1"/>
            </p:cNvSpPr>
            <p:nvPr/>
          </p:nvSpPr>
          <p:spPr bwMode="auto">
            <a:xfrm>
              <a:off x="2025369" y="4974363"/>
              <a:ext cx="630356" cy="33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2008</a:t>
              </a:r>
            </a:p>
          </p:txBody>
        </p:sp>
        <p:pic>
          <p:nvPicPr>
            <p:cNvPr id="3" name="Picture 2" descr="Screen Shot 2014-04-25 at 12.21.24 PM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0087" y="1149090"/>
              <a:ext cx="3273057" cy="36488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3291071" y="1280127"/>
            <a:ext cx="2386290" cy="3837474"/>
            <a:chOff x="4079402" y="1149088"/>
            <a:chExt cx="2844740" cy="4136909"/>
          </a:xfrm>
        </p:grpSpPr>
        <p:sp>
          <p:nvSpPr>
            <p:cNvPr id="33" name="TextBox 21"/>
            <p:cNvSpPr txBox="1">
              <a:spLocks noChangeArrowheads="1"/>
            </p:cNvSpPr>
            <p:nvPr/>
          </p:nvSpPr>
          <p:spPr bwMode="auto">
            <a:xfrm>
              <a:off x="4104810" y="4954204"/>
              <a:ext cx="654053" cy="33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2010</a:t>
              </a:r>
            </a:p>
          </p:txBody>
        </p:sp>
        <p:pic>
          <p:nvPicPr>
            <p:cNvPr id="4" name="Picture 3" descr="Screen Shot 2014-04-25 at 12.22.38 PM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9402" y="1149088"/>
              <a:ext cx="2844740" cy="36569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5017065" y="1280127"/>
            <a:ext cx="2459416" cy="3865361"/>
            <a:chOff x="5921552" y="1143000"/>
            <a:chExt cx="2848376" cy="4151875"/>
          </a:xfrm>
        </p:grpSpPr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5921552" y="4964284"/>
              <a:ext cx="635417" cy="330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2012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3600" y="1143000"/>
              <a:ext cx="2826328" cy="3657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927" y="1263960"/>
            <a:ext cx="2588765" cy="3420622"/>
          </a:xfrm>
        </p:spPr>
      </p:pic>
      <p:sp>
        <p:nvSpPr>
          <p:cNvPr id="14" name="TextBox 13"/>
          <p:cNvSpPr txBox="1"/>
          <p:nvPr/>
        </p:nvSpPr>
        <p:spPr>
          <a:xfrm>
            <a:off x="6526106" y="4793656"/>
            <a:ext cx="812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a typeface="Trebuchet MS" charset="0"/>
                <a:cs typeface="Trebuchet MS" charset="0"/>
              </a:rPr>
              <a:t>2016</a:t>
            </a:r>
            <a:endParaRPr lang="en-US" sz="1400" dirty="0"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0" name="TextBox 21"/>
          <p:cNvSpPr txBox="1">
            <a:spLocks noChangeArrowheads="1"/>
          </p:cNvSpPr>
          <p:nvPr/>
        </p:nvSpPr>
        <p:spPr bwMode="auto">
          <a:xfrm>
            <a:off x="533399" y="6166492"/>
            <a:ext cx="1563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457200" eaLnBrk="1" hangingPunct="1"/>
            <a:r>
              <a:rPr lang="en-US" sz="1400" dirty="0" smtClean="0">
                <a:solidFill>
                  <a:prstClr val="black"/>
                </a:solidFill>
                <a:latin typeface="+mn-lt"/>
                <a:cs typeface="+mn-cs"/>
              </a:rPr>
              <a:t>Josep Torrellas</a:t>
            </a:r>
          </a:p>
          <a:p>
            <a:pPr algn="ctr" defTabSz="457200" eaLnBrk="1" hangingPunct="1"/>
            <a:r>
              <a:rPr lang="en-US" sz="1400" dirty="0" smtClean="0">
                <a:solidFill>
                  <a:prstClr val="black"/>
                </a:solidFill>
                <a:latin typeface="+mn-lt"/>
                <a:cs typeface="+mn-cs"/>
              </a:rPr>
              <a:t>UIUC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23870"/>
            <a:ext cx="8229600" cy="41157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92" y="1322454"/>
            <a:ext cx="2473036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30" y="4909493"/>
            <a:ext cx="1981200" cy="1317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930" y="4919433"/>
            <a:ext cx="1981200" cy="1316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209" y="4909492"/>
            <a:ext cx="1371600" cy="1319964"/>
          </a:xfrm>
          <a:prstGeom prst="rect">
            <a:avLst/>
          </a:prstGeom>
        </p:spPr>
      </p:pic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2555665" y="6156552"/>
            <a:ext cx="1094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457200" eaLnBrk="1" hangingPunct="1"/>
            <a:r>
              <a:rPr lang="en-US" sz="1400" dirty="0" smtClean="0">
                <a:solidFill>
                  <a:prstClr val="black"/>
                </a:solidFill>
                <a:latin typeface="+mn-lt"/>
                <a:cs typeface="+mn-cs"/>
              </a:rPr>
              <a:t>Mark Oskin</a:t>
            </a:r>
          </a:p>
          <a:p>
            <a:pPr algn="ctr" defTabSz="457200" eaLnBrk="1" hangingPunct="1"/>
            <a:r>
              <a:rPr lang="en-US" sz="1400" dirty="0" smtClean="0">
                <a:solidFill>
                  <a:prstClr val="black"/>
                </a:solidFill>
                <a:latin typeface="+mn-lt"/>
                <a:cs typeface="+mn-cs"/>
              </a:rPr>
              <a:t>Washington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4792457" y="6186370"/>
            <a:ext cx="1429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457200" eaLnBrk="1" hangingPunct="1"/>
            <a:r>
              <a:rPr lang="en-US" sz="1400" dirty="0" smtClean="0">
                <a:solidFill>
                  <a:prstClr val="black"/>
                </a:solidFill>
                <a:latin typeface="+mn-lt"/>
                <a:cs typeface="+mn-cs"/>
              </a:rPr>
              <a:t>Mark Hill</a:t>
            </a:r>
          </a:p>
          <a:p>
            <a:pPr algn="ctr" defTabSz="457200" eaLnBrk="1" hangingPunct="1"/>
            <a:r>
              <a:rPr lang="en-US" sz="1400" dirty="0" smtClean="0">
                <a:solidFill>
                  <a:prstClr val="black"/>
                </a:solidFill>
                <a:latin typeface="+mn-lt"/>
                <a:cs typeface="+mn-cs"/>
              </a:rPr>
              <a:t>Wisconsin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1244602" y="4537210"/>
            <a:ext cx="562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457200" eaLnBrk="1" hangingPunct="1"/>
            <a:r>
              <a:rPr lang="en-US" sz="1400" dirty="0" smtClean="0">
                <a:solidFill>
                  <a:prstClr val="black"/>
                </a:solidFill>
                <a:latin typeface="+mn-lt"/>
                <a:cs typeface="+mn-cs"/>
              </a:rPr>
              <a:t>2010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01416" y="1322030"/>
            <a:ext cx="3370872" cy="3511767"/>
            <a:chOff x="1401416" y="904460"/>
            <a:chExt cx="3370872" cy="3511767"/>
          </a:xfrm>
        </p:grpSpPr>
        <p:grpSp>
          <p:nvGrpSpPr>
            <p:cNvPr id="5" name="Group 4"/>
            <p:cNvGrpSpPr/>
            <p:nvPr/>
          </p:nvGrpSpPr>
          <p:grpSpPr>
            <a:xfrm>
              <a:off x="1401416" y="904460"/>
              <a:ext cx="3370872" cy="3200400"/>
              <a:chOff x="2514600" y="824948"/>
              <a:chExt cx="3370872" cy="3200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2435" y="824948"/>
                <a:ext cx="2473037" cy="3200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3" name="Right Arrow 22"/>
              <p:cNvSpPr/>
              <p:nvPr/>
            </p:nvSpPr>
            <p:spPr bwMode="auto">
              <a:xfrm>
                <a:off x="2514600" y="2286000"/>
                <a:ext cx="1079252" cy="596980"/>
              </a:xfrm>
              <a:prstGeom prst="rightArrow">
                <a:avLst/>
              </a:prstGeom>
              <a:solidFill>
                <a:srgbClr val="A6093D"/>
              </a:solidFill>
              <a:ln>
                <a:solidFill>
                  <a:srgbClr val="A6093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3130550" y="4108450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2010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97193" y="1321607"/>
            <a:ext cx="3326476" cy="3520050"/>
            <a:chOff x="3397193" y="934277"/>
            <a:chExt cx="3326476" cy="3520050"/>
          </a:xfrm>
        </p:grpSpPr>
        <p:grpSp>
          <p:nvGrpSpPr>
            <p:cNvPr id="13" name="Group 12"/>
            <p:cNvGrpSpPr/>
            <p:nvPr/>
          </p:nvGrpSpPr>
          <p:grpSpPr>
            <a:xfrm>
              <a:off x="3397193" y="934277"/>
              <a:ext cx="3326476" cy="3200400"/>
              <a:chOff x="3397193" y="934277"/>
              <a:chExt cx="3326476" cy="320040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0633" y="934277"/>
                <a:ext cx="2473036" cy="3200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7" name="Right Arrow 26"/>
              <p:cNvSpPr/>
              <p:nvPr/>
            </p:nvSpPr>
            <p:spPr bwMode="auto">
              <a:xfrm>
                <a:off x="3397193" y="2359217"/>
                <a:ext cx="1079325" cy="596857"/>
              </a:xfrm>
              <a:prstGeom prst="rightArrow">
                <a:avLst/>
              </a:prstGeom>
              <a:solidFill>
                <a:srgbClr val="A6093D"/>
              </a:solidFill>
              <a:ln>
                <a:solidFill>
                  <a:srgbClr val="A6093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TextBox 21"/>
            <p:cNvSpPr txBox="1">
              <a:spLocks noChangeArrowheads="1"/>
            </p:cNvSpPr>
            <p:nvPr/>
          </p:nvSpPr>
          <p:spPr bwMode="auto">
            <a:xfrm>
              <a:off x="5226052" y="4146550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2012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97555" y="1333067"/>
            <a:ext cx="3319671" cy="3521982"/>
            <a:chOff x="5297555" y="964095"/>
            <a:chExt cx="3319671" cy="3521982"/>
          </a:xfrm>
        </p:grpSpPr>
        <p:grpSp>
          <p:nvGrpSpPr>
            <p:cNvPr id="14" name="Group 13"/>
            <p:cNvGrpSpPr/>
            <p:nvPr/>
          </p:nvGrpSpPr>
          <p:grpSpPr>
            <a:xfrm>
              <a:off x="5297555" y="964095"/>
              <a:ext cx="3319671" cy="3200401"/>
              <a:chOff x="5297555" y="964095"/>
              <a:chExt cx="3319671" cy="32004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44189" y="964095"/>
                <a:ext cx="2473037" cy="320040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Right Arrow 21"/>
              <p:cNvSpPr/>
              <p:nvPr/>
            </p:nvSpPr>
            <p:spPr bwMode="auto">
              <a:xfrm>
                <a:off x="5297555" y="2356566"/>
                <a:ext cx="1079325" cy="596857"/>
              </a:xfrm>
              <a:prstGeom prst="rightArrow">
                <a:avLst/>
              </a:prstGeom>
              <a:solidFill>
                <a:srgbClr val="A6093D"/>
              </a:solidFill>
              <a:ln>
                <a:solidFill>
                  <a:srgbClr val="A6093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TextBox 21"/>
            <p:cNvSpPr txBox="1">
              <a:spLocks noChangeArrowheads="1"/>
            </p:cNvSpPr>
            <p:nvPr/>
          </p:nvSpPr>
          <p:spPr bwMode="auto">
            <a:xfrm>
              <a:off x="7099300" y="4178300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400" dirty="0" smtClean="0">
                  <a:solidFill>
                    <a:prstClr val="black"/>
                  </a:solidFill>
                  <a:latin typeface="+mn-lt"/>
                  <a:cs typeface="+mn-cs"/>
                </a:rPr>
                <a:t>2013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Outreach: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83" y="1110231"/>
            <a:ext cx="3055200" cy="227093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4762" cy="1143000"/>
          </a:xfrm>
        </p:spPr>
        <p:txBody>
          <a:bodyPr/>
          <a:lstStyle/>
          <a:p>
            <a:r>
              <a:rPr lang="en-US" dirty="0" smtClean="0"/>
              <a:t>outreach: Health IT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81827" y="1255136"/>
            <a:ext cx="4835870" cy="2168080"/>
            <a:chOff x="3481827" y="1255136"/>
            <a:chExt cx="4835870" cy="21680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3050" y="1255136"/>
              <a:ext cx="4154647" cy="2168080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3481827" y="2119535"/>
              <a:ext cx="496202" cy="454186"/>
            </a:xfrm>
            <a:prstGeom prst="rightArrow">
              <a:avLst/>
            </a:prstGeom>
            <a:solidFill>
              <a:srgbClr val="A6093D"/>
            </a:solidFill>
            <a:ln>
              <a:solidFill>
                <a:srgbClr val="A609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19" y="3759651"/>
            <a:ext cx="1760984" cy="20943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9589" y="5896009"/>
            <a:ext cx="2835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October 2012 Workshop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482843" y="3601383"/>
            <a:ext cx="4836862" cy="2370323"/>
            <a:chOff x="3482843" y="3601383"/>
            <a:chExt cx="4836862" cy="23703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2087"/>
            <a:stretch/>
          </p:blipFill>
          <p:spPr>
            <a:xfrm>
              <a:off x="4163053" y="3601383"/>
              <a:ext cx="4156652" cy="2370323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3482843" y="4660618"/>
              <a:ext cx="496202" cy="454186"/>
            </a:xfrm>
            <a:prstGeom prst="rightArrow">
              <a:avLst/>
            </a:prstGeom>
            <a:solidFill>
              <a:srgbClr val="A6093D"/>
            </a:solidFill>
            <a:ln>
              <a:solidFill>
                <a:srgbClr val="A609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3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09 at 11.11.40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862" y="1220183"/>
            <a:ext cx="2937656" cy="3425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Screen Shot 2015-11-09 at 11.06.56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691" y="1206822"/>
            <a:ext cx="2664121" cy="3438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ight Arrow 16"/>
          <p:cNvSpPr/>
          <p:nvPr/>
        </p:nvSpPr>
        <p:spPr bwMode="auto">
          <a:xfrm>
            <a:off x="2490868" y="2273217"/>
            <a:ext cx="1271646" cy="5968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325537" y="4756959"/>
            <a:ext cx="23309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457200" eaLnBrk="1" hangingPunct="1"/>
            <a:r>
              <a:rPr lang="en-US" sz="1800" dirty="0" smtClean="0">
                <a:solidFill>
                  <a:prstClr val="black"/>
                </a:solidFill>
                <a:latin typeface="+mn-lt"/>
                <a:cs typeface="Arial"/>
              </a:rPr>
              <a:t>Joint NIH/CCC Meeting </a:t>
            </a:r>
          </a:p>
          <a:p>
            <a:pPr algn="ctr" defTabSz="457200" eaLnBrk="1" hangingPunct="1"/>
            <a:r>
              <a:rPr lang="en-US" sz="1800" dirty="0" smtClean="0">
                <a:solidFill>
                  <a:prstClr val="black"/>
                </a:solidFill>
                <a:latin typeface="+mn-lt"/>
                <a:cs typeface="Arial"/>
              </a:rPr>
              <a:t>September 2014</a:t>
            </a:r>
          </a:p>
          <a:p>
            <a:pPr algn="ctr" defTabSz="457200" eaLnBrk="1" hangingPunct="1"/>
            <a:endParaRPr lang="en-US" sz="900" dirty="0" smtClean="0">
              <a:solidFill>
                <a:prstClr val="black"/>
              </a:solidFill>
              <a:latin typeface="Trebuchet MS" pitchFamily="34" charset="0"/>
              <a:cs typeface="+mn-cs"/>
            </a:endParaRPr>
          </a:p>
          <a:p>
            <a:pPr algn="ctr" defTabSz="457200" eaLnBrk="1" hangingPunct="1"/>
            <a:endParaRPr lang="en-US" sz="900" dirty="0" smtClean="0">
              <a:solidFill>
                <a:prstClr val="black"/>
              </a:solidFill>
              <a:latin typeface="Trebuchet MS" pitchFamily="34" charset="0"/>
              <a:cs typeface="+mn-cs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40714" y="2273217"/>
            <a:ext cx="3612322" cy="3135710"/>
            <a:chOff x="3040078" y="2273300"/>
            <a:chExt cx="3612905" cy="3135935"/>
          </a:xfrm>
        </p:grpSpPr>
        <p:sp>
          <p:nvSpPr>
            <p:cNvPr id="40978" name="TextBox 14"/>
            <p:cNvSpPr txBox="1">
              <a:spLocks noChangeArrowheads="1"/>
            </p:cNvSpPr>
            <p:nvPr/>
          </p:nvSpPr>
          <p:spPr bwMode="auto">
            <a:xfrm>
              <a:off x="3040078" y="4762858"/>
              <a:ext cx="2801219" cy="646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prstClr val="black"/>
                  </a:solidFill>
                  <a:latin typeface="+mn-lt"/>
                  <a:cs typeface="Arial"/>
                </a:rPr>
                <a:t>Produced Workshop Report</a:t>
              </a:r>
            </a:p>
            <a:p>
              <a:pPr algn="ctr" eaLnBrk="1" hangingPunct="1"/>
              <a:r>
                <a:rPr lang="en-US" sz="1800" dirty="0" smtClean="0">
                  <a:solidFill>
                    <a:prstClr val="black"/>
                  </a:solidFill>
                  <a:latin typeface="+mn-lt"/>
                  <a:cs typeface="Arial"/>
                </a:rPr>
                <a:t>February 2015 </a:t>
              </a:r>
              <a:endParaRPr lang="en-US" sz="1800" dirty="0">
                <a:solidFill>
                  <a:prstClr val="black"/>
                </a:solidFill>
                <a:latin typeface="+mn-lt"/>
                <a:cs typeface="Arial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573483" y="2273300"/>
              <a:ext cx="1079500" cy="5969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0983" name="Rectangle 23"/>
          <p:cNvSpPr>
            <a:spLocks noGrp="1"/>
          </p:cNvSpPr>
          <p:nvPr>
            <p:ph type="title"/>
          </p:nvPr>
        </p:nvSpPr>
        <p:spPr bwMode="auto">
          <a:xfrm>
            <a:off x="457200" y="187474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Catalyzing and Enabling: Aging in Place</a:t>
            </a:r>
          </a:p>
        </p:txBody>
      </p:sp>
      <p:pic>
        <p:nvPicPr>
          <p:cNvPr id="3" name="Picture 2" descr="Screen Shot 2015-11-09 at 11.09.14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37" y="1262736"/>
            <a:ext cx="2770590" cy="3382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030908" y="4753163"/>
            <a:ext cx="3113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cs typeface="Arial"/>
              </a:rPr>
              <a:t>NIH released new RFP informed by AIP Workshop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cs typeface="Arial"/>
              </a:rPr>
              <a:t>October 2015</a:t>
            </a:r>
            <a:endParaRPr lang="en-US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62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6868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outreach: 2010 </a:t>
            </a:r>
            <a:r>
              <a:rPr lang="en-US" sz="3200" dirty="0" smtClean="0">
                <a:effectLst/>
                <a:ea typeface="ＭＳ Ｐゴシック" pitchFamily="34" charset="-128"/>
              </a:rPr>
              <a:t>PCAST NITRD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330095"/>
            <a:ext cx="4040188" cy="459105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1/3 of the PCAST NITRD Working Group members were CCC Council Members</a:t>
            </a:r>
          </a:p>
          <a:p>
            <a:r>
              <a:rPr lang="en-US" sz="2000" dirty="0" smtClean="0">
                <a:latin typeface="+mn-lt"/>
              </a:rPr>
              <a:t>The report drew extensively on CCC White Papers</a:t>
            </a:r>
          </a:p>
          <a:p>
            <a:r>
              <a:rPr lang="en-US" sz="2000" dirty="0" smtClean="0">
                <a:latin typeface="+mn-lt"/>
              </a:rPr>
              <a:t>An excellent roadmap for the field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605" y="1330663"/>
            <a:ext cx="3627148" cy="45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eaLnBrk="1" hangingPunct="1"/>
            <a:r>
              <a:rPr lang="en-US" dirty="0" smtClean="0">
                <a:ea typeface="ＭＳ Ｐゴシック" pitchFamily="34" charset="-128"/>
              </a:rPr>
              <a:t>Informal m</a:t>
            </a:r>
            <a:r>
              <a:rPr lang="en-US" dirty="0" smtClean="0">
                <a:effectLst/>
                <a:ea typeface="ＭＳ Ｐゴシック" pitchFamily="34" charset="-128"/>
              </a:rPr>
              <a:t>ission</a:t>
            </a:r>
          </a:p>
        </p:txBody>
      </p:sp>
      <p:sp>
        <p:nvSpPr>
          <p:cNvPr id="22537" name="Rectangle 9"/>
          <p:cNvSpPr>
            <a:spLocks noGrp="1"/>
          </p:cNvSpPr>
          <p:nvPr>
            <p:ph sz="half" idx="2"/>
          </p:nvPr>
        </p:nvSpPr>
        <p:spPr>
          <a:xfrm>
            <a:off x="457200" y="1325591"/>
            <a:ext cx="8140535" cy="52592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588" indent="0" eaLnBrk="1" hangingPunct="1">
              <a:buNone/>
            </a:pPr>
            <a:r>
              <a:rPr lang="en-US" dirty="0" smtClean="0">
                <a:latin typeface="+mn-lt"/>
                <a:ea typeface="ＭＳ Ｐゴシック" pitchFamily="34" charset="-128"/>
              </a:rPr>
              <a:t>“A catalyst and enabler for the computing research community”</a:t>
            </a:r>
          </a:p>
          <a:p>
            <a:pPr marL="558483" lvl="1" indent="-282575"/>
            <a:r>
              <a:rPr lang="en-US" sz="1900" dirty="0" smtClean="0">
                <a:latin typeface="+mn-lt"/>
                <a:ea typeface="ＭＳ Ｐゴシック" pitchFamily="34" charset="-128"/>
              </a:rPr>
              <a:t>Bring the community together to contribute to shaping the future of the field</a:t>
            </a:r>
          </a:p>
          <a:p>
            <a:pPr marL="558483" lvl="1" indent="-282575"/>
            <a:r>
              <a:rPr lang="en-US" sz="1900" dirty="0">
                <a:latin typeface="+mn-lt"/>
                <a:ea typeface="ＭＳ Ｐゴシック" pitchFamily="34" charset="-128"/>
              </a:rPr>
              <a:t>Provide leadership for the community, </a:t>
            </a:r>
            <a:r>
              <a:rPr lang="en-US" sz="1900" dirty="0" smtClean="0">
                <a:latin typeface="+mn-lt"/>
                <a:ea typeface="ＭＳ Ｐゴシック" pitchFamily="34" charset="-128"/>
              </a:rPr>
              <a:t>encouraging revolutionary</a:t>
            </a:r>
            <a:r>
              <a:rPr lang="en-US" sz="1900" dirty="0">
                <a:latin typeface="+mn-lt"/>
                <a:ea typeface="ＭＳ Ｐゴシック" pitchFamily="34" charset="-128"/>
              </a:rPr>
              <a:t>, high-impact </a:t>
            </a:r>
            <a:r>
              <a:rPr lang="en-US" sz="1900" dirty="0" smtClean="0">
                <a:latin typeface="+mn-lt"/>
                <a:ea typeface="ＭＳ Ｐゴシック" pitchFamily="34" charset="-128"/>
              </a:rPr>
              <a:t>research</a:t>
            </a:r>
          </a:p>
          <a:p>
            <a:pPr marL="558483" lvl="1" indent="-282575"/>
            <a:r>
              <a:rPr lang="en-US" sz="1900" dirty="0">
                <a:latin typeface="+mn-lt"/>
                <a:ea typeface="ＭＳ Ｐゴシック" pitchFamily="34" charset="-128"/>
              </a:rPr>
              <a:t>Encourage the alignment of computing research with pressing national priorities and national </a:t>
            </a:r>
            <a:r>
              <a:rPr lang="en-US" sz="1900" dirty="0" smtClean="0">
                <a:latin typeface="+mn-lt"/>
                <a:ea typeface="ＭＳ Ｐゴシック" pitchFamily="34" charset="-128"/>
              </a:rPr>
              <a:t>challenges (many of which cross disciplines)</a:t>
            </a:r>
          </a:p>
          <a:p>
            <a:pPr marL="558483" lvl="1" indent="-282575"/>
            <a:r>
              <a:rPr lang="en-US" sz="1900" dirty="0" smtClean="0">
                <a:latin typeface="+mn-lt"/>
                <a:ea typeface="ＭＳ Ｐゴシック" pitchFamily="34" charset="-128"/>
              </a:rPr>
              <a:t>Work with policymakers to facilitate </a:t>
            </a:r>
            <a:r>
              <a:rPr lang="en-US" sz="1900" dirty="0">
                <a:latin typeface="+mn-lt"/>
                <a:ea typeface="ＭＳ Ｐゴシック" pitchFamily="34" charset="-128"/>
              </a:rPr>
              <a:t>the translation of these important research directions into funded programs</a:t>
            </a:r>
          </a:p>
          <a:p>
            <a:pPr marL="558483" lvl="1" indent="-282575"/>
            <a:r>
              <a:rPr lang="en-US" sz="1900" dirty="0" smtClean="0">
                <a:latin typeface="+mn-lt"/>
                <a:ea typeface="ＭＳ Ｐゴシック" pitchFamily="34" charset="-128"/>
              </a:rPr>
              <a:t>Give voice to the community, communicating </a:t>
            </a:r>
            <a:r>
              <a:rPr lang="en-US" sz="1900" dirty="0">
                <a:latin typeface="+mn-lt"/>
                <a:ea typeface="ＭＳ Ｐゴシック" pitchFamily="34" charset="-128"/>
              </a:rPr>
              <a:t>to a broad audience the </a:t>
            </a:r>
            <a:r>
              <a:rPr lang="en-US" sz="1900" dirty="0" smtClean="0">
                <a:latin typeface="+mn-lt"/>
                <a:ea typeface="ＭＳ Ｐゴシック" pitchFamily="34" charset="-128"/>
              </a:rPr>
              <a:t>many ways in which advances in computing will create a brighter future</a:t>
            </a:r>
          </a:p>
          <a:p>
            <a:pPr marL="558483" lvl="1" indent="-282575"/>
            <a:r>
              <a:rPr lang="en-US" sz="1900" dirty="0" smtClean="0">
                <a:latin typeface="+mn-lt"/>
                <a:ea typeface="ＭＳ Ｐゴシック" pitchFamily="34" charset="-128"/>
              </a:rPr>
              <a:t>Grow new leaders for the computing </a:t>
            </a:r>
            <a:br>
              <a:rPr lang="en-US" sz="1900" dirty="0" smtClean="0">
                <a:latin typeface="+mn-lt"/>
                <a:ea typeface="ＭＳ Ｐゴシック" pitchFamily="34" charset="-128"/>
              </a:rPr>
            </a:br>
            <a:r>
              <a:rPr lang="en-US" sz="1900" dirty="0" smtClean="0">
                <a:latin typeface="+mn-lt"/>
                <a:ea typeface="ＭＳ Ｐゴシック" pitchFamily="34" charset="-128"/>
              </a:rPr>
              <a:t>research community</a:t>
            </a:r>
          </a:p>
        </p:txBody>
      </p:sp>
    </p:spTree>
    <p:extLst>
      <p:ext uri="{BB962C8B-B14F-4D97-AF65-F5344CB8AC3E}">
        <p14:creationId xmlns:p14="http://schemas.microsoft.com/office/powerpoint/2010/main" val="5229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6868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effectLst/>
              </a:rPr>
              <a:t>outreach: 2013 PCAST NITRD Report</a:t>
            </a:r>
          </a:p>
        </p:txBody>
      </p:sp>
      <p:sp>
        <p:nvSpPr>
          <p:cNvPr id="47107" name="Rectangle 3"/>
          <p:cNvSpPr>
            <a:spLocks noGrp="1"/>
          </p:cNvSpPr>
          <p:nvPr>
            <p:ph sz="half" idx="2"/>
          </p:nvPr>
        </p:nvSpPr>
        <p:spPr>
          <a:xfrm>
            <a:off x="457200" y="1330664"/>
            <a:ext cx="4043548" cy="470852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¼ Contributing Members were CCC Council Members  </a:t>
            </a:r>
          </a:p>
          <a:p>
            <a:r>
              <a:rPr lang="en-US" sz="2000" dirty="0" smtClean="0">
                <a:latin typeface="+mn-lt"/>
              </a:rPr>
              <a:t>An excellent review of progress from 2010 report </a:t>
            </a:r>
          </a:p>
          <a:p>
            <a:r>
              <a:rPr lang="en-US" sz="2000" dirty="0" smtClean="0">
                <a:latin typeface="+mn-lt"/>
              </a:rPr>
              <a:t>The challenge now:  Continuing to translate it into action</a:t>
            </a:r>
          </a:p>
          <a:p>
            <a:pPr lvl="1" eaLnBrk="1" hangingPunct="1"/>
            <a:endParaRPr lang="en-US" sz="2000" dirty="0" smtClean="0">
              <a:latin typeface="+mn-lt"/>
            </a:endParaRPr>
          </a:p>
        </p:txBody>
      </p:sp>
      <p:pic>
        <p:nvPicPr>
          <p:cNvPr id="3" name="Picture 2" descr="Screen Shot 2014-01-28 at 9.2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605" y="1330664"/>
            <a:ext cx="3810671" cy="43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6868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effectLst/>
              </a:rPr>
              <a:t>outreach: 2015 PCAST NITRD Report</a:t>
            </a:r>
          </a:p>
        </p:txBody>
      </p:sp>
      <p:sp>
        <p:nvSpPr>
          <p:cNvPr id="47107" name="Rectangle 3"/>
          <p:cNvSpPr>
            <a:spLocks noGrp="1"/>
          </p:cNvSpPr>
          <p:nvPr>
            <p:ph sz="half" idx="2"/>
          </p:nvPr>
        </p:nvSpPr>
        <p:spPr>
          <a:xfrm>
            <a:off x="457200" y="1334569"/>
            <a:ext cx="3711039" cy="470852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1/3 Contributing Members were CCC Council Members  </a:t>
            </a:r>
          </a:p>
          <a:p>
            <a:r>
              <a:rPr lang="en-US" sz="2000" dirty="0" smtClean="0">
                <a:latin typeface="+mn-lt"/>
              </a:rPr>
              <a:t>An update to the 2013 report, including recommendations for Federal Agencies</a:t>
            </a:r>
          </a:p>
          <a:p>
            <a:r>
              <a:rPr lang="en-US" sz="2000" dirty="0" smtClean="0">
                <a:latin typeface="+mn-lt"/>
              </a:rPr>
              <a:t>The challenge now:  restructuring NITRD</a:t>
            </a:r>
          </a:p>
          <a:p>
            <a:pPr lvl="1" eaLnBrk="1" hangingPunct="1"/>
            <a:endParaRPr lang="en-US" sz="2000" dirty="0" smtClean="0"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053" y="1330095"/>
            <a:ext cx="3516252" cy="4591050"/>
          </a:xfrm>
        </p:spPr>
      </p:pic>
    </p:spTree>
    <p:extLst>
      <p:ext uri="{BB962C8B-B14F-4D97-AF65-F5344CB8AC3E}">
        <p14:creationId xmlns:p14="http://schemas.microsoft.com/office/powerpoint/2010/main" val="4944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948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CCC Blog</a:t>
            </a:r>
            <a:endParaRPr lang="en-US" b="0" spc="-300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6037" indent="0">
              <a:buNone/>
            </a:pPr>
            <a:r>
              <a:rPr lang="en-US" sz="2800" dirty="0" smtClean="0">
                <a:latin typeface="+mn-lt"/>
              </a:rPr>
              <a:t>Top 10 Posts in the Past Year</a:t>
            </a:r>
          </a:p>
          <a:p>
            <a:pPr marL="46037" indent="0">
              <a:buNone/>
            </a:pPr>
            <a:endParaRPr lang="en-US" sz="11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Where the Jobs Are- 2016 Edition</a:t>
            </a:r>
          </a:p>
          <a:p>
            <a:r>
              <a:rPr lang="en-US" sz="2000" dirty="0" smtClean="0">
                <a:latin typeface="+mn-lt"/>
              </a:rPr>
              <a:t>What Computer Science Can Teach Us About Robotics</a:t>
            </a:r>
          </a:p>
          <a:p>
            <a:r>
              <a:rPr lang="en-US" sz="2000" dirty="0" smtClean="0">
                <a:latin typeface="+mn-lt"/>
              </a:rPr>
              <a:t>Another Perspective on the White House NSCI Workshop</a:t>
            </a:r>
          </a:p>
          <a:p>
            <a:r>
              <a:rPr lang="en-US" sz="2000" dirty="0" smtClean="0">
                <a:latin typeface="+mn-lt"/>
              </a:rPr>
              <a:t>National Academy of Sciences Elects New Members</a:t>
            </a:r>
          </a:p>
          <a:p>
            <a:r>
              <a:rPr lang="en-US" sz="2000" dirty="0" smtClean="0">
                <a:latin typeface="+mn-lt"/>
              </a:rPr>
              <a:t>White House National Strategic Computing Initiative Workshop</a:t>
            </a:r>
          </a:p>
          <a:p>
            <a:r>
              <a:rPr lang="en-US" sz="2000" dirty="0" smtClean="0">
                <a:latin typeface="+mn-lt"/>
              </a:rPr>
              <a:t>Great Innovative Idea- Python Tutor</a:t>
            </a:r>
          </a:p>
          <a:p>
            <a:r>
              <a:rPr lang="en-US" sz="2000" dirty="0" smtClean="0">
                <a:latin typeface="+mn-lt"/>
              </a:rPr>
              <a:t>Check out our new website!</a:t>
            </a:r>
          </a:p>
          <a:p>
            <a:r>
              <a:rPr lang="en-US" sz="2000" dirty="0" smtClean="0">
                <a:latin typeface="+mn-lt"/>
              </a:rPr>
              <a:t>CCC White Paper- Systems Computing Challenges in the Internet of Things</a:t>
            </a:r>
          </a:p>
          <a:p>
            <a:r>
              <a:rPr lang="en-US" sz="2000" dirty="0" smtClean="0">
                <a:latin typeface="+mn-lt"/>
              </a:rPr>
              <a:t>Understanding the Google computer, and making it better</a:t>
            </a:r>
          </a:p>
          <a:p>
            <a:r>
              <a:rPr lang="en-US" sz="2000" dirty="0" smtClean="0">
                <a:latin typeface="+mn-lt"/>
              </a:rPr>
              <a:t>First Person: “Life as a NSF Program Director”</a:t>
            </a:r>
          </a:p>
          <a:p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7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9300" y="2909455"/>
            <a:ext cx="8229600" cy="15225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37" indent="0">
              <a:buNone/>
            </a:pPr>
            <a:r>
              <a:rPr lang="en-US" sz="2800" dirty="0" smtClean="0">
                <a:latin typeface="+mn-lt"/>
              </a:rPr>
              <a:t>Showcasing the exciting new research and ideas generated by the computing community</a:t>
            </a:r>
          </a:p>
          <a:p>
            <a:pPr marL="46037" indent="0">
              <a:buNone/>
            </a:pPr>
            <a:endParaRPr lang="en-US" sz="1100" dirty="0" smtClean="0"/>
          </a:p>
          <a:p>
            <a:endParaRPr lang="en-US" sz="2000" dirty="0"/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274638"/>
            <a:ext cx="76454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3836968"/>
            <a:ext cx="3694755" cy="2748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213" y="3836968"/>
            <a:ext cx="3997687" cy="27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037" indent="0">
              <a:buNone/>
            </a:pPr>
            <a:r>
              <a:rPr lang="en-US" sz="2800" dirty="0" smtClean="0">
                <a:latin typeface="+mn-lt"/>
              </a:rPr>
              <a:t>National Symposium to Highlight the Impact of Computing Research:</a:t>
            </a:r>
          </a:p>
          <a:p>
            <a:pPr marL="46037" indent="0">
              <a:buNone/>
            </a:pPr>
            <a:endParaRPr lang="en-US" sz="11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Computing in the Physical World</a:t>
            </a:r>
          </a:p>
          <a:p>
            <a:r>
              <a:rPr lang="en-US" sz="2000" dirty="0" smtClean="0">
                <a:latin typeface="+mn-lt"/>
              </a:rPr>
              <a:t>Computing Enhancing Our Lives</a:t>
            </a:r>
          </a:p>
          <a:p>
            <a:r>
              <a:rPr lang="en-US" sz="2000" dirty="0" smtClean="0">
                <a:latin typeface="+mn-lt"/>
              </a:rPr>
              <a:t>Privacy</a:t>
            </a:r>
          </a:p>
          <a:p>
            <a:r>
              <a:rPr lang="en-US" sz="2000" dirty="0" smtClean="0">
                <a:latin typeface="+mn-lt"/>
              </a:rPr>
              <a:t>Partnerships</a:t>
            </a:r>
          </a:p>
          <a:p>
            <a:endParaRPr lang="en-US" sz="2000" dirty="0"/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4638"/>
            <a:ext cx="912876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Nurturing future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211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47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Leadership in Science Policy Institute (</a:t>
            </a:r>
            <a:r>
              <a:rPr lang="en-US" sz="3200" dirty="0" err="1" smtClean="0">
                <a:effectLst/>
              </a:rPr>
              <a:t>LiSPI</a:t>
            </a:r>
            <a:r>
              <a:rPr lang="en-US" sz="3200" dirty="0" smtClean="0">
                <a:effectLst/>
              </a:rPr>
              <a:t>)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199" y="1119982"/>
            <a:ext cx="8508739" cy="639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04040"/>
                </a:solidFill>
                <a:ea typeface="MS PGothic" pitchFamily="34" charset="-128"/>
              </a:rPr>
              <a:t>To educate a cadre of computing researchers on how science policy in the U.S. is formulated and how our government </a:t>
            </a:r>
            <a:r>
              <a:rPr lang="en-US" dirty="0" smtClean="0">
                <a:solidFill>
                  <a:srgbClr val="404040"/>
                </a:solidFill>
                <a:ea typeface="MS PGothic" pitchFamily="34" charset="-128"/>
              </a:rPr>
              <a:t>works</a:t>
            </a:r>
            <a:endParaRPr lang="en-US" dirty="0">
              <a:solidFill>
                <a:srgbClr val="404040"/>
              </a:solidFill>
              <a:ea typeface="MS PGothic" pitchFamily="34" charset="-12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77116" y="1807244"/>
            <a:ext cx="4040188" cy="3127781"/>
          </a:xfrm>
          <a:prstGeom prst="rect">
            <a:avLst/>
          </a:prstGeom>
        </p:spPr>
        <p:txBody>
          <a:bodyPr/>
          <a:lstStyle/>
          <a:p>
            <a:pPr marL="46037" indent="0">
              <a:buNone/>
            </a:pPr>
            <a:r>
              <a:rPr lang="en-US" b="1" dirty="0" smtClean="0">
                <a:solidFill>
                  <a:srgbClr val="A6093D"/>
                </a:solidFill>
                <a:latin typeface="+mn-lt"/>
                <a:cs typeface="+mj-cs"/>
              </a:rPr>
              <a:t>November, 2011</a:t>
            </a:r>
            <a:endParaRPr lang="en-US" b="1" dirty="0">
              <a:solidFill>
                <a:srgbClr val="A6093D"/>
              </a:solidFill>
              <a:latin typeface="+mn-lt"/>
              <a:cs typeface="+mj-cs"/>
            </a:endParaRPr>
          </a:p>
          <a:p>
            <a:r>
              <a:rPr lang="en-US" sz="2000" dirty="0">
                <a:latin typeface="+mn-lt"/>
              </a:rPr>
              <a:t>34 attendees; </a:t>
            </a:r>
          </a:p>
          <a:p>
            <a:r>
              <a:rPr lang="en-US" sz="2000" dirty="0">
                <a:latin typeface="+mn-lt"/>
              </a:rPr>
              <a:t>7 women</a:t>
            </a:r>
          </a:p>
          <a:p>
            <a:r>
              <a:rPr lang="en-US" sz="2000" dirty="0">
                <a:latin typeface="+mn-lt"/>
              </a:rPr>
              <a:t>19 received financial aid</a:t>
            </a:r>
          </a:p>
          <a:p>
            <a:r>
              <a:rPr lang="en-US" sz="2000" dirty="0">
                <a:latin typeface="+mn-lt"/>
              </a:rPr>
              <a:t>24 institutions represented</a:t>
            </a:r>
          </a:p>
          <a:p>
            <a:r>
              <a:rPr lang="en-US" sz="2000" dirty="0">
                <a:latin typeface="+mn-lt"/>
              </a:rPr>
              <a:t>23 participants from public institutions; 7 from private; 4 from industry;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807244"/>
            <a:ext cx="4041775" cy="3951288"/>
          </a:xfrm>
          <a:prstGeom prst="rect">
            <a:avLst/>
          </a:prstGeom>
        </p:spPr>
        <p:txBody>
          <a:bodyPr/>
          <a:lstStyle/>
          <a:p>
            <a:pPr marL="46037" indent="0">
              <a:buNone/>
            </a:pPr>
            <a:r>
              <a:rPr lang="en-US" b="1" dirty="0" smtClean="0">
                <a:solidFill>
                  <a:srgbClr val="A6093D"/>
                </a:solidFill>
                <a:latin typeface="+mn-lt"/>
                <a:cs typeface="+mj-cs"/>
              </a:rPr>
              <a:t>April, 2013</a:t>
            </a:r>
            <a:endParaRPr lang="en-US" b="1" dirty="0">
              <a:solidFill>
                <a:srgbClr val="A6093D"/>
              </a:solidFill>
              <a:latin typeface="+mn-lt"/>
              <a:cs typeface="+mj-cs"/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53 attendees;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12 women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6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received financial aid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47 institutions represented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40 participants from public institutions; 12 from private; 1 from industry 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IMG_44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662" y="1786421"/>
            <a:ext cx="1554276" cy="1036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3439" y="2498916"/>
            <a:ext cx="211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dirty="0" smtClean="0">
                <a:solidFill>
                  <a:prstClr val="white"/>
                </a:solidFill>
                <a:ea typeface="ＭＳ Ｐゴシック" pitchFamily="34" charset="-128"/>
                <a:cs typeface="+mn-cs"/>
              </a:rPr>
              <a:t>Milt Corn, NIH</a:t>
            </a:r>
            <a:endParaRPr lang="en-US" sz="1200" dirty="0">
              <a:solidFill>
                <a:prstClr val="white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IMG_445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350" y="4791618"/>
            <a:ext cx="1889294" cy="1130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65884" y="5410967"/>
            <a:ext cx="211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dirty="0" smtClean="0">
                <a:solidFill>
                  <a:prstClr val="white"/>
                </a:solidFill>
                <a:ea typeface="ＭＳ Ｐゴシック" pitchFamily="34" charset="-128"/>
                <a:cs typeface="+mn-cs"/>
              </a:rPr>
              <a:t>Attendees</a:t>
            </a:r>
            <a:endParaRPr lang="en-US" sz="1200" dirty="0">
              <a:solidFill>
                <a:prstClr val="white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3" name="Picture 12" descr="IMG_443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431" y="1970955"/>
            <a:ext cx="1705322" cy="9386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7625" y="2603011"/>
            <a:ext cx="1580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dirty="0" smtClean="0">
                <a:solidFill>
                  <a:prstClr val="white"/>
                </a:solidFill>
                <a:ea typeface="ＭＳ Ｐゴシック" pitchFamily="34" charset="-128"/>
                <a:cs typeface="+mn-cs"/>
              </a:rPr>
              <a:t>Henry Kelly, DoE</a:t>
            </a:r>
            <a:endParaRPr lang="en-US" sz="1200" dirty="0">
              <a:solidFill>
                <a:prstClr val="white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16" y="4627470"/>
            <a:ext cx="4772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" indent="0">
              <a:buNone/>
            </a:pPr>
            <a:r>
              <a:rPr lang="en-US" b="1" dirty="0">
                <a:solidFill>
                  <a:srgbClr val="A6093D"/>
                </a:solidFill>
              </a:rPr>
              <a:t>A</a:t>
            </a:r>
            <a:r>
              <a:rPr lang="en-US" b="1" dirty="0" smtClean="0">
                <a:solidFill>
                  <a:srgbClr val="A6093D"/>
                </a:solidFill>
              </a:rPr>
              <a:t>pril, 2015</a:t>
            </a:r>
            <a:endParaRPr lang="en-US" b="1" dirty="0">
              <a:solidFill>
                <a:srgbClr val="A6093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32 attendees;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5 women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4 received financial aid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27 institutions represented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22 </a:t>
            </a:r>
            <a:r>
              <a:rPr lang="en-US" sz="2000" dirty="0" smtClean="0"/>
              <a:t>from public</a:t>
            </a:r>
            <a:r>
              <a:rPr lang="en-US" sz="2000" dirty="0"/>
              <a:t>; 6 </a:t>
            </a:r>
            <a:r>
              <a:rPr lang="en-US" sz="2000" dirty="0" smtClean="0"/>
              <a:t>from private</a:t>
            </a:r>
            <a:r>
              <a:rPr lang="en-US" sz="2000" dirty="0"/>
              <a:t>; </a:t>
            </a:r>
            <a:r>
              <a:rPr lang="en-US" sz="2000" dirty="0" smtClean="0"/>
              <a:t>3 from industry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85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 Fellows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3700" y="2569351"/>
            <a:ext cx="8229600" cy="4115789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latin typeface="+mn-lt"/>
              </a:rPr>
              <a:t>Computing Innovation Fellows: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Retaining PhD graduates in the research pipeline during the economic downturn</a:t>
            </a:r>
          </a:p>
          <a:p>
            <a:pPr lvl="1"/>
            <a:r>
              <a:rPr lang="en-US" sz="2000" dirty="0" smtClean="0">
                <a:latin typeface="+mn-lt"/>
              </a:rPr>
              <a:t>2009: 60 Fellows,</a:t>
            </a:r>
            <a:r>
              <a:rPr lang="en-US" sz="2000" dirty="0">
                <a:latin typeface="+mn-lt"/>
              </a:rPr>
              <a:t> 50 have permanent research </a:t>
            </a:r>
            <a:r>
              <a:rPr lang="en-US" sz="2000" dirty="0" smtClean="0">
                <a:latin typeface="+mn-lt"/>
              </a:rPr>
              <a:t>positions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(33 academic, 16 industry, 1 government)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2010: 47 Fellows, all have permanent positions in research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(27 academic, 20 industry)</a:t>
            </a:r>
          </a:p>
          <a:p>
            <a:pPr lvl="1"/>
            <a:r>
              <a:rPr lang="en-US" sz="2000" dirty="0" smtClean="0">
                <a:latin typeface="+mn-lt"/>
              </a:rPr>
              <a:t>2011: 20 Fellows, 19 have permanent research positions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(15 academic, 3 industry, 1 government)</a:t>
            </a:r>
          </a:p>
          <a:p>
            <a:r>
              <a:rPr lang="en-US" sz="2000" dirty="0" smtClean="0">
                <a:latin typeface="+mn-lt"/>
              </a:rPr>
              <a:t>CERP’s CI Fellows Evaluation Report – April 2014</a:t>
            </a:r>
          </a:p>
          <a:p>
            <a:r>
              <a:rPr lang="en-US" sz="2000" dirty="0" smtClean="0">
                <a:latin typeface="+mn-lt"/>
              </a:rPr>
              <a:t>CI Fellows Workshop – May 22-23, 2014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 descr="CIFello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185" y="422276"/>
            <a:ext cx="5676972" cy="19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 Fellows Evaluation – </a:t>
            </a:r>
            <a:br>
              <a:rPr lang="en-US" dirty="0" smtClean="0"/>
            </a:br>
            <a:r>
              <a:rPr lang="en-US" dirty="0" smtClean="0"/>
              <a:t>Key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98720"/>
            <a:ext cx="8229600" cy="44101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37" indent="0">
              <a:buNone/>
            </a:pPr>
            <a:r>
              <a:rPr lang="en-US" b="1" dirty="0">
                <a:solidFill>
                  <a:srgbClr val="A6093D"/>
                </a:solidFill>
                <a:latin typeface="+mn-lt"/>
              </a:rPr>
              <a:t>Compared to Non-fellow Postdocs, CI </a:t>
            </a:r>
            <a:r>
              <a:rPr lang="en-US" b="1" dirty="0" smtClean="0">
                <a:solidFill>
                  <a:srgbClr val="A6093D"/>
                </a:solidFill>
                <a:latin typeface="+mn-lt"/>
              </a:rPr>
              <a:t>Fellows</a:t>
            </a:r>
          </a:p>
          <a:p>
            <a:r>
              <a:rPr lang="en-US" sz="2000" dirty="0" smtClean="0">
                <a:latin typeface="+mn-lt"/>
              </a:rPr>
              <a:t>Experienced </a:t>
            </a:r>
            <a:r>
              <a:rPr lang="en-US" sz="2000" dirty="0">
                <a:latin typeface="+mn-lt"/>
              </a:rPr>
              <a:t>greater independence during their postdoc 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Were </a:t>
            </a:r>
            <a:r>
              <a:rPr lang="en-US" sz="2000" dirty="0">
                <a:latin typeface="+mn-lt"/>
              </a:rPr>
              <a:t>more satisfied with how their postdoc prepared them for balancing work-life responsibilities 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Received </a:t>
            </a:r>
            <a:r>
              <a:rPr lang="en-US" sz="2000" dirty="0">
                <a:latin typeface="+mn-lt"/>
              </a:rPr>
              <a:t>higher postdoc salaries that made it easier to live and relocate 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Had </a:t>
            </a:r>
            <a:r>
              <a:rPr lang="en-US" sz="2000" dirty="0">
                <a:latin typeface="+mn-lt"/>
              </a:rPr>
              <a:t>higher salaries at the time of the survey </a:t>
            </a:r>
            <a:endParaRPr lang="en-US" sz="2000" dirty="0" smtClean="0">
              <a:latin typeface="+mn-lt"/>
            </a:endParaRPr>
          </a:p>
          <a:p>
            <a:pPr marL="46037" indent="0">
              <a:buNone/>
            </a:pPr>
            <a:r>
              <a:rPr lang="en-US" b="1" dirty="0">
                <a:solidFill>
                  <a:srgbClr val="A6093D"/>
                </a:solidFill>
                <a:latin typeface="+mn-lt"/>
              </a:rPr>
              <a:t>Postdoc programs in general: </a:t>
            </a:r>
            <a:endParaRPr lang="en-US" dirty="0">
              <a:solidFill>
                <a:srgbClr val="A6093D"/>
              </a:solidFill>
              <a:latin typeface="+mn-lt"/>
            </a:endParaRPr>
          </a:p>
          <a:p>
            <a:r>
              <a:rPr lang="en-US" sz="2000" dirty="0">
                <a:latin typeface="+mn-lt"/>
              </a:rPr>
              <a:t>Were rated positively in terms of support, opportunities, and skills preparation </a:t>
            </a:r>
          </a:p>
          <a:p>
            <a:r>
              <a:rPr lang="en-US" sz="2000" dirty="0">
                <a:latin typeface="+mn-lt"/>
              </a:rPr>
              <a:t>Could be improved to reduce negative impact of relocating </a:t>
            </a:r>
          </a:p>
          <a:p>
            <a:r>
              <a:rPr lang="en-US" sz="2000" dirty="0">
                <a:latin typeface="+mn-lt"/>
              </a:rPr>
              <a:t>Could be more accommodating of personal and family responsibilities 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6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organizational milestones</a:t>
            </a:r>
          </a:p>
        </p:txBody>
      </p:sp>
      <p:sp>
        <p:nvSpPr>
          <p:cNvPr id="270950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NSF solicitation:  </a:t>
            </a:r>
            <a:r>
              <a:rPr lang="en-US" dirty="0" smtClean="0">
                <a:latin typeface="+mn-lt"/>
              </a:rPr>
              <a:t>Winter 2006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CRA proposal:  </a:t>
            </a:r>
            <a:r>
              <a:rPr lang="en-US" dirty="0" smtClean="0">
                <a:latin typeface="+mn-lt"/>
              </a:rPr>
              <a:t>Spring 2006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Cooperative </a:t>
            </a:r>
            <a:r>
              <a:rPr lang="en-US" dirty="0" smtClean="0">
                <a:latin typeface="+mn-lt"/>
              </a:rPr>
              <a:t>Agreement</a:t>
            </a:r>
            <a:r>
              <a:rPr lang="en-US" dirty="0">
                <a:latin typeface="+mn-lt"/>
              </a:rPr>
              <a:t>:  </a:t>
            </a:r>
            <a:r>
              <a:rPr lang="en-US" dirty="0" smtClean="0">
                <a:latin typeface="+mn-lt"/>
              </a:rPr>
              <a:t>Fall 2006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Interim Council appointed:  </a:t>
            </a:r>
            <a:r>
              <a:rPr lang="en-US" dirty="0" smtClean="0">
                <a:latin typeface="+mn-lt"/>
              </a:rPr>
              <a:t>Fall 2006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Chair appointed:  </a:t>
            </a:r>
            <a:r>
              <a:rPr lang="en-US" dirty="0" smtClean="0">
                <a:latin typeface="+mn-lt"/>
              </a:rPr>
              <a:t>Winter 2007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Council appointed:  </a:t>
            </a:r>
            <a:r>
              <a:rPr lang="en-US" dirty="0" smtClean="0">
                <a:latin typeface="+mn-lt"/>
              </a:rPr>
              <a:t>Spring 2007</a:t>
            </a:r>
          </a:p>
        </p:txBody>
      </p:sp>
    </p:spTree>
    <p:extLst>
      <p:ext uri="{BB962C8B-B14F-4D97-AF65-F5344CB8AC3E}">
        <p14:creationId xmlns:p14="http://schemas.microsoft.com/office/powerpoint/2010/main" val="28430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6801" cy="11430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The Changing Computing COMMUNITY</a:t>
            </a:r>
            <a:endParaRPr lang="en-US" sz="3200" dirty="0">
              <a:effectLst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550571"/>
              </p:ext>
            </p:extLst>
          </p:nvPr>
        </p:nvGraphicFramePr>
        <p:xfrm>
          <a:off x="453272" y="1238249"/>
          <a:ext cx="8422739" cy="489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8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effectLst/>
              </a:rPr>
              <a:t>Computing Innovation Fellows Project -&gt; Postdoc Best Practices</a:t>
            </a:r>
            <a:endParaRPr lang="en-US" sz="3200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50" y="1697850"/>
            <a:ext cx="4387286" cy="434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268" y="1714500"/>
            <a:ext cx="3341543" cy="43243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488760" y="1523657"/>
            <a:ext cx="6449040" cy="4468033"/>
            <a:chOff x="1488760" y="1523657"/>
            <a:chExt cx="6449040" cy="44680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8760" y="1523657"/>
              <a:ext cx="6449040" cy="4468033"/>
            </a:xfrm>
            <a:prstGeom prst="rect">
              <a:avLst/>
            </a:prstGeom>
          </p:spPr>
        </p:pic>
        <p:pic>
          <p:nvPicPr>
            <p:cNvPr id="4" name="Picture 3" descr="nsf1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1271" y="1976938"/>
              <a:ext cx="800677" cy="805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0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Postdoc Best Practices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3 Projects began in April, 2014 for 3 years</a:t>
            </a:r>
          </a:p>
          <a:p>
            <a:pPr lvl="1"/>
            <a:r>
              <a:rPr lang="en-US" dirty="0" smtClean="0">
                <a:latin typeface="+mn-lt"/>
              </a:rPr>
              <a:t>ASCENT: Advancing computer Science Careers through Enhanced Networking and Training</a:t>
            </a:r>
          </a:p>
          <a:p>
            <a:pPr lvl="2"/>
            <a:r>
              <a:rPr lang="en-US" dirty="0" smtClean="0">
                <a:latin typeface="+mn-lt"/>
              </a:rPr>
              <a:t>Columbia, Cornell, CUNY, NYU, Teacher’s College</a:t>
            </a:r>
          </a:p>
          <a:p>
            <a:pPr lvl="1"/>
            <a:r>
              <a:rPr lang="en-US" dirty="0" smtClean="0">
                <a:latin typeface="+mn-lt"/>
              </a:rPr>
              <a:t>Taking Collective Responsibility for the Postdoc Experience</a:t>
            </a:r>
          </a:p>
          <a:p>
            <a:pPr lvl="2"/>
            <a:r>
              <a:rPr lang="en-US" dirty="0" smtClean="0">
                <a:latin typeface="+mn-lt"/>
              </a:rPr>
              <a:t>University of Washington</a:t>
            </a:r>
          </a:p>
          <a:p>
            <a:pPr lvl="1"/>
            <a:r>
              <a:rPr lang="en-US" dirty="0" smtClean="0">
                <a:latin typeface="+mn-lt"/>
              </a:rPr>
              <a:t>A Foundational Model for Postdoctoral Programs in Computer Science &amp; Engineering at Large Universities</a:t>
            </a:r>
          </a:p>
          <a:p>
            <a:pPr lvl="2"/>
            <a:r>
              <a:rPr lang="en-US" dirty="0" smtClean="0">
                <a:latin typeface="+mn-lt"/>
              </a:rPr>
              <a:t>Arizona State University, with University of Arizona and Northern Arizona University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8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Industry – academic collaborations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With Big Data Regional Innovation Hubs</a:t>
            </a:r>
          </a:p>
          <a:p>
            <a:r>
              <a:rPr lang="en-US" sz="2000" i="1" dirty="0" smtClean="0">
                <a:latin typeface="+mn-lt"/>
              </a:rPr>
              <a:t>Northeast</a:t>
            </a:r>
            <a:r>
              <a:rPr lang="en-US" sz="2000" dirty="0">
                <a:latin typeface="+mn-lt"/>
              </a:rPr>
              <a:t>: Young Innovator Internships, Knowledge Exchange Lecture Series, Data Science Best Practices </a:t>
            </a:r>
            <a:r>
              <a:rPr lang="en-US" sz="2000" dirty="0" smtClean="0">
                <a:latin typeface="+mn-lt"/>
              </a:rPr>
              <a:t>Workshop</a:t>
            </a:r>
            <a:br>
              <a:rPr lang="en-US" sz="2000" dirty="0" smtClean="0">
                <a:latin typeface="+mn-lt"/>
              </a:rPr>
            </a:br>
            <a:endParaRPr lang="en-US" sz="2000" dirty="0" smtClean="0">
              <a:latin typeface="+mn-lt"/>
            </a:endParaRPr>
          </a:p>
          <a:p>
            <a:r>
              <a:rPr lang="en-US" sz="2000" i="1" dirty="0" smtClean="0">
                <a:latin typeface="+mn-lt"/>
              </a:rPr>
              <a:t>South</a:t>
            </a:r>
            <a:r>
              <a:rPr lang="en-US" sz="2000" dirty="0">
                <a:latin typeface="+mn-lt"/>
              </a:rPr>
              <a:t>: Data Start Internships, PEPI Early Career Exchange </a:t>
            </a:r>
            <a:r>
              <a:rPr lang="en-US" sz="2000" dirty="0" smtClean="0">
                <a:latin typeface="+mn-lt"/>
              </a:rPr>
              <a:t>Visits</a:t>
            </a:r>
            <a:br>
              <a:rPr lang="en-US" sz="2000" dirty="0" smtClean="0">
                <a:latin typeface="+mn-lt"/>
              </a:rPr>
            </a:br>
            <a:endParaRPr lang="en-US" sz="2000" dirty="0" smtClean="0">
              <a:latin typeface="+mn-lt"/>
            </a:endParaRPr>
          </a:p>
          <a:p>
            <a:r>
              <a:rPr lang="en-US" sz="2000" i="1" dirty="0" smtClean="0">
                <a:latin typeface="+mn-lt"/>
              </a:rPr>
              <a:t>Midwest</a:t>
            </a:r>
            <a:r>
              <a:rPr lang="en-US" sz="2000" dirty="0">
                <a:latin typeface="+mn-lt"/>
              </a:rPr>
              <a:t>: Early Career Big Data Summit, Data Quality and Informal Data- An Oxymoron Workshop, Travel </a:t>
            </a:r>
            <a:r>
              <a:rPr lang="en-US" sz="2000" dirty="0" smtClean="0">
                <a:latin typeface="+mn-lt"/>
              </a:rPr>
              <a:t>Grants</a:t>
            </a:r>
            <a:br>
              <a:rPr lang="en-US" sz="2000" dirty="0" smtClean="0">
                <a:latin typeface="+mn-lt"/>
              </a:rPr>
            </a:br>
            <a:endParaRPr lang="en-US" sz="2000" dirty="0" smtClean="0">
              <a:latin typeface="+mn-lt"/>
            </a:endParaRPr>
          </a:p>
          <a:p>
            <a:r>
              <a:rPr lang="en-US" sz="2000" i="1" dirty="0" smtClean="0">
                <a:latin typeface="+mn-lt"/>
              </a:rPr>
              <a:t>West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Collaboratory</a:t>
            </a:r>
            <a:r>
              <a:rPr lang="en-US" sz="2000" dirty="0">
                <a:latin typeface="+mn-lt"/>
              </a:rPr>
              <a:t> Faire, Workshop on Data Hackathon Best Practices, Tools of the Data Journalism Trade Workshop</a:t>
            </a:r>
          </a:p>
        </p:txBody>
      </p:sp>
    </p:spTree>
    <p:extLst>
      <p:ext uri="{BB962C8B-B14F-4D97-AF65-F5344CB8AC3E}">
        <p14:creationId xmlns:p14="http://schemas.microsoft.com/office/powerpoint/2010/main" val="1635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Discussion, questions,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75684" y="1668385"/>
            <a:ext cx="3204949" cy="3497416"/>
          </a:xfrm>
          <a:prstGeom prst="roundRect">
            <a:avLst/>
          </a:prstGeom>
          <a:solidFill>
            <a:srgbClr val="9437FF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2800" dirty="0" smtClean="0">
                <a:solidFill>
                  <a:prstClr val="white"/>
                </a:solidFill>
              </a:rPr>
              <a:t>Computing</a:t>
            </a:r>
          </a:p>
          <a:p>
            <a:pPr defTabSz="457200"/>
            <a:r>
              <a:rPr lang="en-US" sz="2800" dirty="0" smtClean="0">
                <a:solidFill>
                  <a:prstClr val="white"/>
                </a:solidFill>
              </a:rPr>
              <a:t>Research </a:t>
            </a:r>
            <a:r>
              <a:rPr lang="en-US" sz="2800" dirty="0">
                <a:solidFill>
                  <a:prstClr val="white"/>
                </a:solidFill>
              </a:rPr>
              <a:t>Community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55875" y="3413242"/>
            <a:ext cx="3549775" cy="3159008"/>
          </a:xfrm>
          <a:prstGeom prst="round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r>
              <a:rPr lang="en-US" sz="2800" dirty="0" smtClean="0">
                <a:solidFill>
                  <a:prstClr val="white"/>
                </a:solidFill>
              </a:rPr>
              <a:t>Investments in Computing Research </a:t>
            </a:r>
            <a:br>
              <a:rPr lang="en-US" sz="2800" dirty="0" smtClean="0">
                <a:solidFill>
                  <a:prstClr val="white"/>
                </a:solidFill>
              </a:rPr>
            </a:b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03479" y="1025565"/>
            <a:ext cx="2374857" cy="2591574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r>
              <a:rPr lang="en-US" sz="2800" dirty="0" smtClean="0">
                <a:solidFill>
                  <a:prstClr val="white"/>
                </a:solidFill>
              </a:rPr>
              <a:t>Research Beneficiaries</a:t>
            </a:r>
          </a:p>
          <a:p>
            <a:pPr algn="r" defTabSz="457200"/>
            <a:r>
              <a:rPr lang="en-US" sz="2800" dirty="0" smtClean="0">
                <a:solidFill>
                  <a:prstClr val="white"/>
                </a:solidFill>
              </a:rPr>
              <a:t>General Public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1026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Research “Ecosystem”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736510" y="2052985"/>
            <a:ext cx="1370617" cy="805912"/>
          </a:xfrm>
          <a:prstGeom prst="rect">
            <a:avLst/>
          </a:prstGeom>
          <a:solidFill>
            <a:srgbClr val="D883FF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Universities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96110" y="4444131"/>
            <a:ext cx="1370617" cy="805912"/>
          </a:xfrm>
          <a:prstGeom prst="rect">
            <a:avLst/>
          </a:prstGeom>
          <a:solidFill>
            <a:srgbClr val="D883FF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Potential</a:t>
            </a:r>
          </a:p>
          <a:p>
            <a:pPr algn="ctr"/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076413" y="4041859"/>
            <a:ext cx="1370617" cy="805912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Labs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44626" y="2707250"/>
            <a:ext cx="1370617" cy="1450787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57200" y="1069461"/>
            <a:ext cx="1570571" cy="1162295"/>
          </a:xfrm>
          <a:prstGeom prst="rect">
            <a:avLst/>
          </a:prstGeom>
          <a:solidFill>
            <a:srgbClr val="D883FF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Year &amp; International</a:t>
            </a:r>
            <a:br>
              <a:rPr lang="en-US" dirty="0" smtClean="0"/>
            </a:br>
            <a:r>
              <a:rPr lang="en-US" dirty="0" smtClean="0"/>
              <a:t>Universities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995892" y="2276495"/>
            <a:ext cx="1793309" cy="17718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CCC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82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990286" y="5012753"/>
            <a:ext cx="3024921" cy="1712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75684" y="1668385"/>
            <a:ext cx="3204949" cy="3497416"/>
          </a:xfrm>
          <a:prstGeom prst="roundRect">
            <a:avLst/>
          </a:prstGeom>
          <a:solidFill>
            <a:srgbClr val="9437FF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2800" dirty="0" smtClean="0">
                <a:solidFill>
                  <a:prstClr val="white"/>
                </a:solidFill>
              </a:rPr>
              <a:t>Computing</a:t>
            </a:r>
          </a:p>
          <a:p>
            <a:pPr defTabSz="457200"/>
            <a:r>
              <a:rPr lang="en-US" sz="2800" dirty="0" smtClean="0">
                <a:solidFill>
                  <a:prstClr val="white"/>
                </a:solidFill>
              </a:rPr>
              <a:t>Research </a:t>
            </a:r>
            <a:r>
              <a:rPr lang="en-US" sz="2800" dirty="0">
                <a:solidFill>
                  <a:prstClr val="white"/>
                </a:solidFill>
              </a:rPr>
              <a:t>Community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55875" y="3413242"/>
            <a:ext cx="3549775" cy="3159008"/>
          </a:xfrm>
          <a:prstGeom prst="roundRect">
            <a:avLst/>
          </a:prstGeom>
          <a:solidFill>
            <a:srgbClr val="00B050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r>
              <a:rPr lang="en-US" sz="2800" smtClean="0">
                <a:solidFill>
                  <a:prstClr val="white"/>
                </a:solidFill>
              </a:rPr>
              <a:t>Investments in Computing </a:t>
            </a:r>
            <a:r>
              <a:rPr lang="en-US" sz="2800" dirty="0" smtClean="0">
                <a:solidFill>
                  <a:prstClr val="white"/>
                </a:solidFill>
              </a:rPr>
              <a:t>Research </a:t>
            </a:r>
            <a:br>
              <a:rPr lang="en-US" sz="2800" dirty="0" smtClean="0">
                <a:solidFill>
                  <a:prstClr val="white"/>
                </a:solidFill>
              </a:rPr>
            </a:br>
            <a:r>
              <a:rPr lang="en-US" sz="2800" dirty="0" smtClean="0">
                <a:solidFill>
                  <a:prstClr val="white"/>
                </a:solidFill>
              </a:rPr>
              <a:t>(Agencies, Industry_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603479" y="1025565"/>
            <a:ext cx="2374857" cy="2591574"/>
          </a:xfrm>
          <a:prstGeom prst="roundRect">
            <a:avLst/>
          </a:prstGeom>
          <a:solidFill>
            <a:schemeClr val="accent1">
              <a:lumMod val="75000"/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r>
              <a:rPr lang="en-US" sz="2800" dirty="0" smtClean="0">
                <a:solidFill>
                  <a:prstClr val="white"/>
                </a:solidFill>
              </a:rPr>
              <a:t>Research Beneficiaries</a:t>
            </a:r>
          </a:p>
          <a:p>
            <a:pPr algn="r" defTabSz="457200"/>
            <a:r>
              <a:rPr lang="en-US" sz="2800" dirty="0" smtClean="0">
                <a:solidFill>
                  <a:prstClr val="white"/>
                </a:solidFill>
              </a:rPr>
              <a:t>General Public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995892" y="2276495"/>
            <a:ext cx="1793309" cy="17718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CCC</a:t>
            </a:r>
            <a:endParaRPr lang="en-US" sz="32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1026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Research “Ecosystem”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736510" y="2052985"/>
            <a:ext cx="1370617" cy="805912"/>
          </a:xfrm>
          <a:prstGeom prst="rect">
            <a:avLst/>
          </a:prstGeom>
          <a:solidFill>
            <a:srgbClr val="D883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Universities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8968" y="4444131"/>
            <a:ext cx="1370617" cy="805912"/>
          </a:xfrm>
          <a:prstGeom prst="rect">
            <a:avLst/>
          </a:prstGeom>
          <a:solidFill>
            <a:srgbClr val="D883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Potential</a:t>
            </a:r>
          </a:p>
          <a:p>
            <a:pPr algn="ctr"/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076413" y="3912626"/>
            <a:ext cx="1370617" cy="805912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Labs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9322" y="2659739"/>
            <a:ext cx="1370617" cy="1450787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57200" y="1069461"/>
            <a:ext cx="1570571" cy="1162295"/>
          </a:xfrm>
          <a:prstGeom prst="rect">
            <a:avLst/>
          </a:prstGeom>
          <a:solidFill>
            <a:srgbClr val="D883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Year &amp; International</a:t>
            </a:r>
            <a:br>
              <a:rPr lang="en-US" dirty="0" smtClean="0"/>
            </a:br>
            <a:r>
              <a:rPr lang="en-US" dirty="0" smtClean="0"/>
              <a:t>Universities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9" y="661950"/>
            <a:ext cx="2707269" cy="146613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484590" y="4842641"/>
            <a:ext cx="1349406" cy="510132"/>
            <a:chOff x="5464575" y="4236757"/>
            <a:chExt cx="1349406" cy="510132"/>
          </a:xfrm>
        </p:grpSpPr>
        <p:sp>
          <p:nvSpPr>
            <p:cNvPr id="24" name="Rectangle 23"/>
            <p:cNvSpPr/>
            <p:nvPr/>
          </p:nvSpPr>
          <p:spPr>
            <a:xfrm>
              <a:off x="5464575" y="4236757"/>
              <a:ext cx="1349406" cy="510132"/>
            </a:xfrm>
            <a:prstGeom prst="rect">
              <a:avLst/>
            </a:prstGeom>
            <a:solidFill>
              <a:srgbClr val="9A615F"/>
            </a:solidFill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30787" y="4327106"/>
              <a:ext cx="1216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CI Fellows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57569" y="886499"/>
            <a:ext cx="1688741" cy="510132"/>
            <a:chOff x="6357569" y="886499"/>
            <a:chExt cx="1688741" cy="510132"/>
          </a:xfrm>
        </p:grpSpPr>
        <p:sp>
          <p:nvSpPr>
            <p:cNvPr id="27" name="Rectangle 26"/>
            <p:cNvSpPr/>
            <p:nvPr/>
          </p:nvSpPr>
          <p:spPr>
            <a:xfrm>
              <a:off x="6357569" y="886499"/>
              <a:ext cx="1688741" cy="510132"/>
            </a:xfrm>
            <a:prstGeom prst="rect">
              <a:avLst/>
            </a:prstGeom>
            <a:solidFill>
              <a:srgbClr val="9A615F"/>
            </a:solidFill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23781" y="976848"/>
              <a:ext cx="1622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Communication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1228" y="2998879"/>
            <a:ext cx="1422603" cy="921346"/>
            <a:chOff x="2541228" y="2998879"/>
            <a:chExt cx="1422603" cy="921346"/>
          </a:xfrm>
        </p:grpSpPr>
        <p:sp>
          <p:nvSpPr>
            <p:cNvPr id="30" name="Rectangle 29"/>
            <p:cNvSpPr/>
            <p:nvPr/>
          </p:nvSpPr>
          <p:spPr>
            <a:xfrm>
              <a:off x="2541228" y="2998879"/>
              <a:ext cx="1422603" cy="753606"/>
            </a:xfrm>
            <a:prstGeom prst="rect">
              <a:avLst/>
            </a:prstGeom>
            <a:solidFill>
              <a:srgbClr val="9A615F"/>
            </a:solidFill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07440" y="3089228"/>
              <a:ext cx="1216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Workshops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Whitepapers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64487" y="5362300"/>
            <a:ext cx="1349406" cy="970658"/>
            <a:chOff x="2149230" y="5271951"/>
            <a:chExt cx="1349406" cy="970658"/>
          </a:xfrm>
        </p:grpSpPr>
        <p:sp>
          <p:nvSpPr>
            <p:cNvPr id="33" name="Rectangle 32"/>
            <p:cNvSpPr/>
            <p:nvPr/>
          </p:nvSpPr>
          <p:spPr>
            <a:xfrm>
              <a:off x="2149230" y="5271951"/>
              <a:ext cx="1349406" cy="970658"/>
            </a:xfrm>
            <a:prstGeom prst="rect">
              <a:avLst/>
            </a:prstGeom>
            <a:solidFill>
              <a:srgbClr val="9A615F"/>
            </a:solidFill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15442" y="5362300"/>
              <a:ext cx="1216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Catalyze faculty, students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11226" y="3212412"/>
            <a:ext cx="1532156" cy="1094338"/>
            <a:chOff x="5890316" y="3178040"/>
            <a:chExt cx="1349406" cy="1297121"/>
          </a:xfrm>
        </p:grpSpPr>
        <p:sp>
          <p:nvSpPr>
            <p:cNvPr id="36" name="Rectangle 35"/>
            <p:cNvSpPr/>
            <p:nvPr/>
          </p:nvSpPr>
          <p:spPr>
            <a:xfrm>
              <a:off x="5890316" y="3178040"/>
              <a:ext cx="1349406" cy="1297121"/>
            </a:xfrm>
            <a:prstGeom prst="rect">
              <a:avLst/>
            </a:prstGeom>
            <a:solidFill>
              <a:srgbClr val="9A615F"/>
            </a:solidFill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1518" y="3298091"/>
              <a:ext cx="12169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Big Data Industry Collaboration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4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Ideas?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What are we doing we might do better/differently?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What aren’t we doing that we should?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Are we missing big pieces of the picture entirely?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4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organizational </a:t>
            </a:r>
            <a:r>
              <a:rPr lang="en-US" dirty="0" smtClean="0"/>
              <a:t>milestones </a:t>
            </a:r>
            <a:r>
              <a:rPr lang="en-US" sz="2000" dirty="0" smtClean="0"/>
              <a:t>(cont’d.)</a:t>
            </a:r>
            <a:endParaRPr lang="en-US" dirty="0"/>
          </a:p>
        </p:txBody>
      </p:sp>
      <p:sp>
        <p:nvSpPr>
          <p:cNvPr id="27095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598720"/>
            <a:ext cx="8229600" cy="490895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Vice-Chair position formalized:  Fall 2007</a:t>
            </a:r>
          </a:p>
          <a:p>
            <a:r>
              <a:rPr lang="en-US" sz="2000" dirty="0" smtClean="0">
                <a:latin typeface="+mn-lt"/>
              </a:rPr>
              <a:t>Annual Council rotation:  Winter 2009 (then Winters of 2010, 2011, 2012, =&gt; Summer 2013 and thereafter)</a:t>
            </a:r>
          </a:p>
          <a:p>
            <a:r>
              <a:rPr lang="en-US" sz="2000" dirty="0" smtClean="0">
                <a:latin typeface="+mn-lt"/>
              </a:rPr>
              <a:t>Major </a:t>
            </a:r>
            <a:r>
              <a:rPr lang="en-US" sz="2000" dirty="0">
                <a:latin typeface="+mn-lt"/>
              </a:rPr>
              <a:t>self-assessment conducted:  Summer 2009</a:t>
            </a:r>
          </a:p>
          <a:p>
            <a:r>
              <a:rPr lang="en-US" sz="2000" dirty="0">
                <a:latin typeface="+mn-lt"/>
              </a:rPr>
              <a:t>Mid-term NSF review:  Winter 2010</a:t>
            </a:r>
          </a:p>
          <a:p>
            <a:r>
              <a:rPr lang="en-US" sz="2000" dirty="0">
                <a:latin typeface="+mn-lt"/>
              </a:rPr>
              <a:t>Full-time Director </a:t>
            </a:r>
            <a:r>
              <a:rPr lang="en-US" sz="2000" dirty="0" smtClean="0">
                <a:latin typeface="+mn-lt"/>
              </a:rPr>
              <a:t>(Erwin Gianchandani) joins:  </a:t>
            </a:r>
            <a:r>
              <a:rPr lang="en-US" sz="2000" dirty="0">
                <a:latin typeface="+mn-lt"/>
              </a:rPr>
              <a:t>Spring 2010</a:t>
            </a:r>
          </a:p>
          <a:p>
            <a:r>
              <a:rPr lang="en-US" sz="2000" dirty="0" smtClean="0">
                <a:latin typeface="+mn-lt"/>
              </a:rPr>
              <a:t>SRI International assessment completed:  Fall 2010</a:t>
            </a:r>
          </a:p>
          <a:p>
            <a:r>
              <a:rPr lang="en-US" sz="2000" dirty="0">
                <a:latin typeface="+mn-lt"/>
              </a:rPr>
              <a:t>Renewal proposal submitted:  Spring 2011</a:t>
            </a:r>
          </a:p>
          <a:p>
            <a:r>
              <a:rPr lang="en-US" sz="2000" dirty="0">
                <a:latin typeface="+mn-lt"/>
              </a:rPr>
              <a:t>Reverse site visit:  Winter 2012</a:t>
            </a:r>
          </a:p>
          <a:p>
            <a:r>
              <a:rPr lang="en-US" sz="2000" dirty="0">
                <a:latin typeface="+mn-lt"/>
              </a:rPr>
              <a:t>Cooperative Agreement:  Summer 2012</a:t>
            </a:r>
          </a:p>
          <a:p>
            <a:r>
              <a:rPr lang="en-US" sz="2000" dirty="0">
                <a:latin typeface="+mn-lt"/>
              </a:rPr>
              <a:t>Erwin </a:t>
            </a:r>
            <a:r>
              <a:rPr lang="en-US" sz="2000" dirty="0" err="1">
                <a:latin typeface="+mn-lt"/>
              </a:rPr>
              <a:t>Gianchandani</a:t>
            </a:r>
            <a:r>
              <a:rPr lang="en-US" sz="2000" dirty="0">
                <a:latin typeface="+mn-lt"/>
              </a:rPr>
              <a:t> departs CCC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to </a:t>
            </a:r>
            <a:r>
              <a:rPr lang="en-US" sz="2000" dirty="0">
                <a:latin typeface="+mn-lt"/>
              </a:rPr>
              <a:t>return to NSF:  Fall </a:t>
            </a:r>
            <a:r>
              <a:rPr lang="en-US" sz="2000" dirty="0" smtClean="0">
                <a:latin typeface="+mn-lt"/>
              </a:rPr>
              <a:t>2012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3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organizational </a:t>
            </a:r>
            <a:r>
              <a:rPr lang="en-US" dirty="0" smtClean="0"/>
              <a:t>milestones </a:t>
            </a:r>
            <a:r>
              <a:rPr lang="en-US" sz="2000" dirty="0" smtClean="0"/>
              <a:t>(cont’d.)</a:t>
            </a:r>
            <a:endParaRPr lang="en-US" sz="2000" dirty="0"/>
          </a:p>
        </p:txBody>
      </p:sp>
      <p:sp>
        <p:nvSpPr>
          <p:cNvPr id="270950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Steady-state organizational structure defined:  </a:t>
            </a:r>
            <a:r>
              <a:rPr lang="en-US" dirty="0" smtClean="0">
                <a:latin typeface="+mn-lt"/>
              </a:rPr>
              <a:t>Fall </a:t>
            </a:r>
            <a:r>
              <a:rPr lang="en-US" dirty="0">
                <a:latin typeface="+mn-lt"/>
              </a:rPr>
              <a:t>2012</a:t>
            </a:r>
          </a:p>
          <a:p>
            <a:r>
              <a:rPr lang="en-US" dirty="0" smtClean="0">
                <a:latin typeface="+mn-lt"/>
              </a:rPr>
              <a:t>Executive Committee launched:  Winter 2013</a:t>
            </a:r>
          </a:p>
          <a:p>
            <a:r>
              <a:rPr lang="en-US" dirty="0" smtClean="0">
                <a:latin typeface="+mn-lt"/>
              </a:rPr>
              <a:t>Ann </a:t>
            </a:r>
            <a:r>
              <a:rPr lang="en-US" dirty="0" err="1" smtClean="0">
                <a:latin typeface="+mn-lt"/>
              </a:rPr>
              <a:t>Drobnis</a:t>
            </a:r>
            <a:r>
              <a:rPr lang="en-US" dirty="0" smtClean="0">
                <a:latin typeface="+mn-lt"/>
              </a:rPr>
              <a:t> joins as Director:  Spring 2013</a:t>
            </a:r>
          </a:p>
          <a:p>
            <a:r>
              <a:rPr lang="en-US" dirty="0" smtClean="0">
                <a:latin typeface="+mn-lt"/>
              </a:rPr>
              <a:t>Regular Chair / Vice-Chair succession kicks in:  Summer 2013</a:t>
            </a:r>
          </a:p>
          <a:p>
            <a:r>
              <a:rPr lang="en-US" dirty="0" smtClean="0">
                <a:latin typeface="+mn-lt"/>
              </a:rPr>
              <a:t>Evaluation: Summer 2016</a:t>
            </a:r>
          </a:p>
          <a:p>
            <a:r>
              <a:rPr lang="en-US" dirty="0" smtClean="0">
                <a:latin typeface="+mn-lt"/>
              </a:rPr>
              <a:t>New Proposal: to be submitted Fall 2016</a:t>
            </a:r>
          </a:p>
        </p:txBody>
      </p:sp>
    </p:spTree>
    <p:extLst>
      <p:ext uri="{BB962C8B-B14F-4D97-AF65-F5344CB8AC3E}">
        <p14:creationId xmlns:p14="http://schemas.microsoft.com/office/powerpoint/2010/main" val="1874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13076</TotalTime>
  <Words>4202</Words>
  <Application>Microsoft Macintosh PowerPoint</Application>
  <PresentationFormat>On-screen Show (4:3)</PresentationFormat>
  <Paragraphs>855</Paragraphs>
  <Slides>77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Calibri</vt:lpstr>
      <vt:lpstr>Mission Gothic Regular</vt:lpstr>
      <vt:lpstr>MS PGothic</vt:lpstr>
      <vt:lpstr>ＭＳ Ｐゴシック</vt:lpstr>
      <vt:lpstr>Times New Roman</vt:lpstr>
      <vt:lpstr>Trebuchet MS</vt:lpstr>
      <vt:lpstr>Arial</vt:lpstr>
      <vt:lpstr>Office Theme</vt:lpstr>
      <vt:lpstr>Introduction to the CCC and  the CCC Council</vt:lpstr>
      <vt:lpstr>An Overview of the Computing Community Consortium</vt:lpstr>
      <vt:lpstr>What We’ll try to cover</vt:lpstr>
      <vt:lpstr>Pre-history</vt:lpstr>
      <vt:lpstr>Pre-history (cont’d.)</vt:lpstr>
      <vt:lpstr>Informal mission</vt:lpstr>
      <vt:lpstr>Major organizational milestones</vt:lpstr>
      <vt:lpstr>Major organizational milestones (cont’d.)</vt:lpstr>
      <vt:lpstr>Major organizational milestones (cont’d.)</vt:lpstr>
      <vt:lpstr>The Rapidly Expanding world of computing</vt:lpstr>
      <vt:lpstr>Why Have a CCC?</vt:lpstr>
      <vt:lpstr>Computing Community Consortium</vt:lpstr>
      <vt:lpstr>NSF Interactions</vt:lpstr>
      <vt:lpstr>Relationship to Computing Research Association (CRA)</vt:lpstr>
      <vt:lpstr>CCC Organizational Structure</vt:lpstr>
      <vt:lpstr>What Does Executive Committee Do?</vt:lpstr>
      <vt:lpstr>What Do Council Members Do?</vt:lpstr>
      <vt:lpstr>The CCC Council – executive committee</vt:lpstr>
      <vt:lpstr>The CCC Council </vt:lpstr>
      <vt:lpstr>The CCC Council — Past Members</vt:lpstr>
      <vt:lpstr>CRA Staff</vt:lpstr>
      <vt:lpstr>CCC and its stakeholders</vt:lpstr>
      <vt:lpstr>Major Stakeholders</vt:lpstr>
      <vt:lpstr>Government Stakeholders</vt:lpstr>
      <vt:lpstr>Government Stakeholders 2</vt:lpstr>
      <vt:lpstr>Government Stakeholders 3</vt:lpstr>
      <vt:lpstr>Government Stakeholders 4</vt:lpstr>
      <vt:lpstr>Questions?</vt:lpstr>
      <vt:lpstr>CCC Activities</vt:lpstr>
      <vt:lpstr>CCC Activities</vt:lpstr>
      <vt:lpstr>Activities</vt:lpstr>
      <vt:lpstr>VISIONING</vt:lpstr>
      <vt:lpstr>Outreach</vt:lpstr>
      <vt:lpstr>COMMUNICATING</vt:lpstr>
      <vt:lpstr>Nurturing next generation of leaders</vt:lpstr>
      <vt:lpstr>visioning</vt:lpstr>
      <vt:lpstr>Creating Visions for Computing Research</vt:lpstr>
      <vt:lpstr>Visioning Processes</vt:lpstr>
      <vt:lpstr>Past Visioning activities</vt:lpstr>
      <vt:lpstr>Past Visioning Activities</vt:lpstr>
      <vt:lpstr>Past Visioning activities</vt:lpstr>
      <vt:lpstr>Successful Visioning Activities</vt:lpstr>
      <vt:lpstr>Visioning Proposal Pitfalls:  Who</vt:lpstr>
      <vt:lpstr>Visioning Proposal Pitfalls: What</vt:lpstr>
      <vt:lpstr>Details</vt:lpstr>
      <vt:lpstr>Proposal Review Process</vt:lpstr>
      <vt:lpstr>CCC Liaison for a Visioning activity</vt:lpstr>
      <vt:lpstr>Deliverables</vt:lpstr>
      <vt:lpstr>Visioning Activities: Upcoming</vt:lpstr>
      <vt:lpstr>Blue sky ideas Conference Tracks</vt:lpstr>
      <vt:lpstr>Details</vt:lpstr>
      <vt:lpstr>Blue Sky Ideas  Conference Tracks</vt:lpstr>
      <vt:lpstr>outreach</vt:lpstr>
      <vt:lpstr>outreach: Robotics</vt:lpstr>
      <vt:lpstr>outreach: Big Data</vt:lpstr>
      <vt:lpstr>Outreach: architecture</vt:lpstr>
      <vt:lpstr>outreach: Health IT</vt:lpstr>
      <vt:lpstr>Catalyzing and Enabling: Aging in Place</vt:lpstr>
      <vt:lpstr>outreach: 2010 PCAST NITRD Report</vt:lpstr>
      <vt:lpstr>outreach: 2013 PCAST NITRD Report</vt:lpstr>
      <vt:lpstr>outreach: 2015 PCAST NITRD Report</vt:lpstr>
      <vt:lpstr>communicating</vt:lpstr>
      <vt:lpstr>CCC Blog</vt:lpstr>
      <vt:lpstr>PowerPoint Presentation</vt:lpstr>
      <vt:lpstr>PowerPoint Presentation</vt:lpstr>
      <vt:lpstr>Nurturing future leaders</vt:lpstr>
      <vt:lpstr>Leadership in Science Policy Institute (LiSPI)</vt:lpstr>
      <vt:lpstr>CI Fellows</vt:lpstr>
      <vt:lpstr>CI Fellows Evaluation –  Key Findings </vt:lpstr>
      <vt:lpstr>The Changing Computing COMMUNITY</vt:lpstr>
      <vt:lpstr>Computing Innovation Fellows Project -&gt; Postdoc Best Practices</vt:lpstr>
      <vt:lpstr>Postdoc Best Practices</vt:lpstr>
      <vt:lpstr>Industry – academic collaborations</vt:lpstr>
      <vt:lpstr>Discussion, questions, ideas</vt:lpstr>
      <vt:lpstr>Research “Ecosystem”</vt:lpstr>
      <vt:lpstr>Research “Ecosystem”</vt:lpstr>
      <vt:lpstr>Your Ideas?</vt:lpstr>
    </vt:vector>
  </TitlesOfParts>
  <Company>Sensis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Jileen Hohle</dc:creator>
  <cp:lastModifiedBy>Mynatt, Elizabeth D</cp:lastModifiedBy>
  <cp:revision>190</cp:revision>
  <dcterms:created xsi:type="dcterms:W3CDTF">2014-06-10T18:23:13Z</dcterms:created>
  <dcterms:modified xsi:type="dcterms:W3CDTF">2016-07-17T23:42:39Z</dcterms:modified>
</cp:coreProperties>
</file>