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9" r:id="rId2"/>
    <p:sldId id="418" r:id="rId3"/>
    <p:sldId id="416" r:id="rId4"/>
    <p:sldId id="513" r:id="rId5"/>
    <p:sldId id="515" r:id="rId6"/>
    <p:sldId id="421" r:id="rId7"/>
    <p:sldId id="422" r:id="rId8"/>
    <p:sldId id="472" r:id="rId9"/>
    <p:sldId id="473" r:id="rId10"/>
    <p:sldId id="477" r:id="rId11"/>
    <p:sldId id="478" r:id="rId12"/>
    <p:sldId id="521" r:id="rId13"/>
    <p:sldId id="483" r:id="rId14"/>
    <p:sldId id="510" r:id="rId15"/>
    <p:sldId id="516" r:id="rId16"/>
    <p:sldId id="517" r:id="rId17"/>
    <p:sldId id="518" r:id="rId18"/>
    <p:sldId id="519" r:id="rId19"/>
    <p:sldId id="520" r:id="rId20"/>
    <p:sldId id="487" r:id="rId21"/>
    <p:sldId id="511" r:id="rId22"/>
    <p:sldId id="512" r:id="rId23"/>
    <p:sldId id="507" r:id="rId24"/>
    <p:sldId id="441" r:id="rId25"/>
    <p:sldId id="443" r:id="rId26"/>
    <p:sldId id="445" r:id="rId27"/>
    <p:sldId id="508" r:id="rId28"/>
    <p:sldId id="50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hari Douglas" initials="" lastIdx="14" clrIdx="0"/>
  <p:cmAuthor id="1" name="Helen Wright" initials="HW"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7272"/>
    <a:srgbClr val="AADB1E"/>
    <a:srgbClr val="FFFFFF"/>
    <a:srgbClr val="A609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6" autoAdjust="0"/>
    <p:restoredTop sz="92440" autoAdjust="0"/>
  </p:normalViewPr>
  <p:slideViewPr>
    <p:cSldViewPr snapToGrid="0" snapToObjects="1">
      <p:cViewPr>
        <p:scale>
          <a:sx n="100" d="100"/>
          <a:sy n="100" d="100"/>
        </p:scale>
        <p:origin x="-1856" y="-56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043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77C26F-B9E8-1140-9F04-B288EA774F9B}" type="datetime1">
              <a:rPr lang="en-US" smtClean="0"/>
              <a:t>7/12/17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9F5C07-2D53-974B-BCA8-8DEFD401672A}" type="slidenum">
              <a:rPr lang="en-US" smtClean="0"/>
              <a:t>‹#›</a:t>
            </a:fld>
            <a:endParaRPr lang="en-US"/>
          </a:p>
        </p:txBody>
      </p:sp>
    </p:spTree>
    <p:extLst>
      <p:ext uri="{BB962C8B-B14F-4D97-AF65-F5344CB8AC3E}">
        <p14:creationId xmlns:p14="http://schemas.microsoft.com/office/powerpoint/2010/main" val="8629082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E85A9-4929-EB40-8503-34D462203463}" type="datetime1">
              <a:rPr lang="en-US" smtClean="0"/>
              <a:t>7/12/17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41F00-4222-FC42-98D7-D3B88C16E9BC}" type="slidenum">
              <a:rPr lang="en-US" smtClean="0"/>
              <a:t>‹#›</a:t>
            </a:fld>
            <a:endParaRPr lang="en-US"/>
          </a:p>
        </p:txBody>
      </p:sp>
    </p:spTree>
    <p:extLst>
      <p:ext uri="{BB962C8B-B14F-4D97-AF65-F5344CB8AC3E}">
        <p14:creationId xmlns:p14="http://schemas.microsoft.com/office/powerpoint/2010/main" val="319899733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Established in 2006 as a standing committee of the Computing Research Association </a:t>
            </a:r>
          </a:p>
          <a:p>
            <a:pPr marL="1998663" lvl="4"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Funded by NSF under a Cooperative Agreement</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Facilitates the development of a bold, multi-themed vision for computing research – and communicates this vision to stakeholders</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Led by a broad-based Council</a:t>
            </a:r>
          </a:p>
          <a:p>
            <a:pPr marL="1084263" lvl="2" indent="-282575">
              <a:buClr>
                <a:srgbClr val="A6093D"/>
              </a:buClr>
            </a:pPr>
            <a:endParaRPr lang="en-US" dirty="0" smtClean="0">
              <a:latin typeface="+mn-lt"/>
            </a:endParaRPr>
          </a:p>
          <a:p>
            <a:pPr marL="284163" indent="-282575" eaLnBrk="1" hangingPunct="1">
              <a:buClr>
                <a:srgbClr val="A6093D"/>
              </a:buClr>
            </a:pPr>
            <a:r>
              <a:rPr lang="en-US" dirty="0" smtClean="0">
                <a:latin typeface="+mn-lt"/>
              </a:rPr>
              <a:t>Staffed by CRA</a:t>
            </a:r>
          </a:p>
          <a:p>
            <a:endParaRPr lang="en-US" dirty="0"/>
          </a:p>
        </p:txBody>
      </p:sp>
    </p:spTree>
    <p:extLst>
      <p:ext uri="{BB962C8B-B14F-4D97-AF65-F5344CB8AC3E}">
        <p14:creationId xmlns:p14="http://schemas.microsoft.com/office/powerpoint/2010/main" val="25355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204607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331009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SHW</a:t>
            </a:r>
            <a:r>
              <a:rPr lang="en-US" baseline="0" dirty="0" smtClean="0"/>
              <a:t> first in 2010, updated in 2013 as a joint initiative with NIH</a:t>
            </a:r>
          </a:p>
          <a:p>
            <a:endParaRPr lang="en-US" dirty="0"/>
          </a:p>
        </p:txBody>
      </p:sp>
    </p:spTree>
    <p:extLst>
      <p:ext uri="{BB962C8B-B14F-4D97-AF65-F5344CB8AC3E}">
        <p14:creationId xmlns:p14="http://schemas.microsoft.com/office/powerpoint/2010/main" val="1966491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Established in 2006 as a standing committee of the Computing Research Association </a:t>
            </a:r>
          </a:p>
          <a:p>
            <a:pPr marL="1998663" lvl="4"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Funded by NSF under a Cooperative Agreement</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Facilitates the development of a bold, multi-themed vision for computing research – and communicates this vision to stakeholders</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Led by a broad-based Council</a:t>
            </a:r>
          </a:p>
          <a:p>
            <a:pPr marL="1084263" lvl="2" indent="-282575">
              <a:buClr>
                <a:srgbClr val="A6093D"/>
              </a:buClr>
            </a:pPr>
            <a:endParaRPr lang="en-US" dirty="0" smtClean="0">
              <a:latin typeface="+mn-lt"/>
            </a:endParaRPr>
          </a:p>
          <a:p>
            <a:pPr marL="284163" indent="-282575" eaLnBrk="1" hangingPunct="1">
              <a:buClr>
                <a:srgbClr val="A6093D"/>
              </a:buClr>
            </a:pPr>
            <a:r>
              <a:rPr lang="en-US" dirty="0" smtClean="0">
                <a:latin typeface="+mn-lt"/>
              </a:rPr>
              <a:t>Staffed by CRA</a:t>
            </a:r>
          </a:p>
          <a:p>
            <a:endParaRPr lang="en-US" dirty="0"/>
          </a:p>
        </p:txBody>
      </p:sp>
    </p:spTree>
    <p:extLst>
      <p:ext uri="{BB962C8B-B14F-4D97-AF65-F5344CB8AC3E}">
        <p14:creationId xmlns:p14="http://schemas.microsoft.com/office/powerpoint/2010/main" val="22269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just like to take a few minutes to frame the talks this evening and help you understand how they fit into the bigger picture of what the CCC is attempting to accomplish.</a:t>
            </a:r>
          </a:p>
          <a:p>
            <a:endParaRPr lang="en-US" dirty="0" smtClean="0"/>
          </a:p>
          <a:p>
            <a:r>
              <a:rPr lang="en-US" dirty="0" smtClean="0"/>
              <a:t>Grady </a:t>
            </a:r>
            <a:r>
              <a:rPr lang="en-US" dirty="0" err="1" smtClean="0"/>
              <a:t>Booch</a:t>
            </a:r>
            <a:endParaRPr lang="en-US" dirty="0" smtClean="0"/>
          </a:p>
          <a:p>
            <a:r>
              <a:rPr lang="en-US" dirty="0" smtClean="0"/>
              <a:t>Peter Swire</a:t>
            </a:r>
          </a:p>
          <a:p>
            <a:endParaRPr lang="en-US" dirty="0" smtClean="0"/>
          </a:p>
          <a:p>
            <a:r>
              <a:rPr lang="en-US" dirty="0" smtClean="0"/>
              <a:t>We</a:t>
            </a:r>
            <a:r>
              <a:rPr lang="en-US" baseline="0" dirty="0" smtClean="0"/>
              <a:t> live in a world of remarkable innovation and remarkable opportunity.</a:t>
            </a:r>
          </a:p>
          <a:p>
            <a:endParaRPr lang="en-US" dirty="0" smtClean="0"/>
          </a:p>
          <a:p>
            <a:r>
              <a:rPr lang="en-US" dirty="0" smtClean="0"/>
              <a:t>This is a slide you saw at this morning’s talk due to</a:t>
            </a:r>
            <a:r>
              <a:rPr lang="en-US" baseline="0" dirty="0" smtClean="0"/>
              <a:t> </a:t>
            </a:r>
            <a:r>
              <a:rPr lang="en-US" baseline="0" dirty="0" err="1" smtClean="0"/>
              <a:t>Lazowska</a:t>
            </a:r>
            <a:r>
              <a:rPr lang="en-US" baseline="0" dirty="0" smtClean="0"/>
              <a:t> – it demonstrates the opportunities and challenges that today’s computing research poses – we’re in a world of enormous opportunity, but one that is constantly changing and evolving.</a:t>
            </a:r>
          </a:p>
          <a:p>
            <a:endParaRPr lang="en-US" baseline="0" dirty="0" smtClean="0"/>
          </a:p>
          <a:p>
            <a:r>
              <a:rPr lang="en-US" baseline="0" dirty="0" smtClean="0"/>
              <a:t>Perhaps more importantly, to pick up a theme from peter </a:t>
            </a:r>
            <a:r>
              <a:rPr lang="en-US" baseline="0" dirty="0" err="1" smtClean="0"/>
              <a:t>swire’s</a:t>
            </a:r>
            <a:r>
              <a:rPr lang="en-US" baseline="0" dirty="0" smtClean="0"/>
              <a:t> talk, where we as computer scientists are playing an ever larger role in addressing key national priorities such as healthcare, transportation, scientific discovery, sustainability and education. Addressing these issues takes new ideas, new constellations of investigators, and new sources of funding.</a:t>
            </a:r>
          </a:p>
          <a:p>
            <a:endParaRPr lang="en-US" baseline="0" dirty="0" smtClean="0"/>
          </a:p>
          <a:p>
            <a:endParaRPr lang="en-US" dirty="0"/>
          </a:p>
        </p:txBody>
      </p:sp>
    </p:spTree>
    <p:extLst>
      <p:ext uri="{BB962C8B-B14F-4D97-AF65-F5344CB8AC3E}">
        <p14:creationId xmlns:p14="http://schemas.microsoft.com/office/powerpoint/2010/main" val="37042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4343401"/>
            <a:ext cx="5486400" cy="4116387"/>
          </a:xfrm>
        </p:spPr>
        <p:txBody>
          <a:bodyPr/>
          <a:lstStyle/>
          <a:p>
            <a:pPr eaLnBrk="1" hangingPunct="1">
              <a:defRPr/>
            </a:pPr>
            <a:r>
              <a:rPr lang="en-US" smtClean="0">
                <a:ea typeface="ＭＳ Ｐゴシック" charset="0"/>
              </a:rPr>
              <a:t> </a:t>
            </a:r>
          </a:p>
        </p:txBody>
      </p:sp>
    </p:spTree>
    <p:extLst>
      <p:ext uri="{BB962C8B-B14F-4D97-AF65-F5344CB8AC3E}">
        <p14:creationId xmlns:p14="http://schemas.microsoft.com/office/powerpoint/2010/main" val="18330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 visioning and other activities over course of grant (2012-2014)</a:t>
            </a:r>
          </a:p>
          <a:p>
            <a:r>
              <a:rPr lang="en-US" dirty="0" smtClean="0"/>
              <a:t> Make a point of discussing process a bit</a:t>
            </a:r>
          </a:p>
          <a:p>
            <a:r>
              <a:rPr lang="en-US" dirty="0" smtClean="0"/>
              <a:t> Point out that we reach out widely to all directorates within NSF and other agencies.</a:t>
            </a:r>
          </a:p>
          <a:p>
            <a:endParaRPr lang="en-US" dirty="0" smtClean="0"/>
          </a:p>
          <a:p>
            <a:r>
              <a:rPr lang="en-US" b="1" dirty="0" smtClean="0"/>
              <a:t>Robotics, Automation, and Computer Science</a:t>
            </a:r>
          </a:p>
          <a:p>
            <a:pPr lvl="1"/>
            <a:r>
              <a:rPr lang="en-US" dirty="0" smtClean="0"/>
              <a:t>Sponsored by Robotics-VO, NSF, OSTP, and CCC</a:t>
            </a:r>
          </a:p>
          <a:p>
            <a:pPr lvl="1"/>
            <a:r>
              <a:rPr lang="en-US" dirty="0" smtClean="0"/>
              <a:t>Goal: frame concrete problems used to guide basic and applied research through the National Robotics Initiative</a:t>
            </a:r>
            <a:endParaRPr lang="en-US" b="1" dirty="0" smtClean="0"/>
          </a:p>
          <a:p>
            <a:endParaRPr lang="en-US" dirty="0" smtClean="0"/>
          </a:p>
          <a:p>
            <a:r>
              <a:rPr lang="en-US" dirty="0" smtClean="0"/>
              <a:t>Point out how the </a:t>
            </a:r>
            <a:r>
              <a:rPr lang="en-US" dirty="0" err="1" smtClean="0"/>
              <a:t>processs</a:t>
            </a:r>
            <a:r>
              <a:rPr lang="en-US" dirty="0" smtClean="0"/>
              <a:t> works – we work with them</a:t>
            </a:r>
            <a:endParaRPr lang="en-US" dirty="0"/>
          </a:p>
        </p:txBody>
      </p:sp>
    </p:spTree>
    <p:extLst>
      <p:ext uri="{BB962C8B-B14F-4D97-AF65-F5344CB8AC3E}">
        <p14:creationId xmlns:p14="http://schemas.microsoft.com/office/powerpoint/2010/main" val="94783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4343401"/>
            <a:ext cx="5486400" cy="4116387"/>
          </a:xfrm>
        </p:spPr>
        <p:txBody>
          <a:bodyPr/>
          <a:lstStyle/>
          <a:p>
            <a:pPr eaLnBrk="1" hangingPunct="1">
              <a:defRPr/>
            </a:pPr>
            <a:r>
              <a:rPr lang="en-US" smtClean="0">
                <a:ea typeface="ＭＳ Ｐゴシック" charset="0"/>
              </a:rPr>
              <a:t> </a:t>
            </a:r>
          </a:p>
        </p:txBody>
      </p:sp>
      <p:sp>
        <p:nvSpPr>
          <p:cNvPr id="2" name="Date Placeholder 1"/>
          <p:cNvSpPr>
            <a:spLocks noGrp="1"/>
          </p:cNvSpPr>
          <p:nvPr>
            <p:ph type="dt" idx="10"/>
          </p:nvPr>
        </p:nvSpPr>
        <p:spPr/>
        <p:txBody>
          <a:bodyPr/>
          <a:lstStyle/>
          <a:p>
            <a:fld id="{948F0061-089E-7C42-896D-FFF5471990C2}" type="datetime1">
              <a:rPr lang="en-US" smtClean="0"/>
              <a:t>7/12/17</a:t>
            </a:fld>
            <a:endParaRPr lang="en-US"/>
          </a:p>
        </p:txBody>
      </p:sp>
      <p:sp>
        <p:nvSpPr>
          <p:cNvPr id="3" name="Header Placeholder 2"/>
          <p:cNvSpPr>
            <a:spLocks noGrp="1"/>
          </p:cNvSpPr>
          <p:nvPr>
            <p:ph type="hdr" sz="quarter" idx="11"/>
          </p:nvPr>
        </p:nvSpPr>
        <p:spPr/>
        <p:txBody>
          <a:bodyPr/>
          <a:lstStyle/>
          <a:p>
            <a:r>
              <a:rPr lang="en-US" smtClean="0"/>
              <a:t>Computing Community Consortium</a:t>
            </a:r>
            <a:endParaRPr lang="en-US"/>
          </a:p>
        </p:txBody>
      </p:sp>
    </p:spTree>
    <p:extLst>
      <p:ext uri="{BB962C8B-B14F-4D97-AF65-F5344CB8AC3E}">
        <p14:creationId xmlns:p14="http://schemas.microsoft.com/office/powerpoint/2010/main" val="185721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4343401"/>
            <a:ext cx="5486400" cy="4116387"/>
          </a:xfrm>
        </p:spPr>
        <p:txBody>
          <a:bodyPr/>
          <a:lstStyle/>
          <a:p>
            <a:pPr eaLnBrk="1" hangingPunct="1">
              <a:defRPr/>
            </a:pPr>
            <a:r>
              <a:rPr lang="en-US" smtClean="0">
                <a:ea typeface="ＭＳ Ｐゴシック" charset="0"/>
              </a:rPr>
              <a:t> </a:t>
            </a:r>
          </a:p>
        </p:txBody>
      </p:sp>
      <p:sp>
        <p:nvSpPr>
          <p:cNvPr id="2" name="Date Placeholder 1"/>
          <p:cNvSpPr>
            <a:spLocks noGrp="1"/>
          </p:cNvSpPr>
          <p:nvPr>
            <p:ph type="dt" idx="10"/>
          </p:nvPr>
        </p:nvSpPr>
        <p:spPr/>
        <p:txBody>
          <a:bodyPr/>
          <a:lstStyle/>
          <a:p>
            <a:fld id="{948F0061-089E-7C42-896D-FFF5471990C2}" type="datetime1">
              <a:rPr lang="en-US" smtClean="0"/>
              <a:t>7/12/17</a:t>
            </a:fld>
            <a:endParaRPr lang="en-US"/>
          </a:p>
        </p:txBody>
      </p:sp>
      <p:sp>
        <p:nvSpPr>
          <p:cNvPr id="3" name="Header Placeholder 2"/>
          <p:cNvSpPr>
            <a:spLocks noGrp="1"/>
          </p:cNvSpPr>
          <p:nvPr>
            <p:ph type="hdr" sz="quarter" idx="11"/>
          </p:nvPr>
        </p:nvSpPr>
        <p:spPr/>
        <p:txBody>
          <a:bodyPr/>
          <a:lstStyle/>
          <a:p>
            <a:r>
              <a:rPr lang="en-US" smtClean="0"/>
              <a:t>Computing Community Consortium</a:t>
            </a:r>
            <a:endParaRPr lang="en-US"/>
          </a:p>
        </p:txBody>
      </p:sp>
    </p:spTree>
    <p:extLst>
      <p:ext uri="{BB962C8B-B14F-4D97-AF65-F5344CB8AC3E}">
        <p14:creationId xmlns:p14="http://schemas.microsoft.com/office/powerpoint/2010/main" val="191816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4343401"/>
            <a:ext cx="5486400" cy="4116387"/>
          </a:xfrm>
        </p:spPr>
        <p:txBody>
          <a:bodyPr/>
          <a:lstStyle/>
          <a:p>
            <a:pPr eaLnBrk="1" hangingPunct="1">
              <a:defRPr/>
            </a:pPr>
            <a:r>
              <a:rPr lang="en-US" smtClean="0">
                <a:ea typeface="ＭＳ Ｐゴシック" charset="0"/>
              </a:rPr>
              <a:t> </a:t>
            </a:r>
          </a:p>
        </p:txBody>
      </p:sp>
      <p:sp>
        <p:nvSpPr>
          <p:cNvPr id="2" name="Date Placeholder 1"/>
          <p:cNvSpPr>
            <a:spLocks noGrp="1"/>
          </p:cNvSpPr>
          <p:nvPr>
            <p:ph type="dt" idx="10"/>
          </p:nvPr>
        </p:nvSpPr>
        <p:spPr/>
        <p:txBody>
          <a:bodyPr/>
          <a:lstStyle/>
          <a:p>
            <a:fld id="{948F0061-089E-7C42-896D-FFF5471990C2}" type="datetime1">
              <a:rPr lang="en-US" smtClean="0"/>
              <a:t>7/12/17</a:t>
            </a:fld>
            <a:endParaRPr lang="en-US"/>
          </a:p>
        </p:txBody>
      </p:sp>
      <p:sp>
        <p:nvSpPr>
          <p:cNvPr id="3" name="Header Placeholder 2"/>
          <p:cNvSpPr>
            <a:spLocks noGrp="1"/>
          </p:cNvSpPr>
          <p:nvPr>
            <p:ph type="hdr" sz="quarter" idx="11"/>
          </p:nvPr>
        </p:nvSpPr>
        <p:spPr/>
        <p:txBody>
          <a:bodyPr/>
          <a:lstStyle/>
          <a:p>
            <a:r>
              <a:rPr lang="en-US" smtClean="0"/>
              <a:t>Computing Community Consortium</a:t>
            </a:r>
            <a:endParaRPr lang="en-US"/>
          </a:p>
        </p:txBody>
      </p:sp>
    </p:spTree>
    <p:extLst>
      <p:ext uri="{BB962C8B-B14F-4D97-AF65-F5344CB8AC3E}">
        <p14:creationId xmlns:p14="http://schemas.microsoft.com/office/powerpoint/2010/main" val="6433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4343401"/>
            <a:ext cx="5486400" cy="4116387"/>
          </a:xfrm>
        </p:spPr>
        <p:txBody>
          <a:bodyPr/>
          <a:lstStyle/>
          <a:p>
            <a:pPr eaLnBrk="1" hangingPunct="1">
              <a:defRPr/>
            </a:pPr>
            <a:r>
              <a:rPr lang="en-US" smtClean="0">
                <a:ea typeface="ＭＳ Ｐゴシック" charset="0"/>
              </a:rPr>
              <a:t> </a:t>
            </a:r>
          </a:p>
        </p:txBody>
      </p:sp>
      <p:sp>
        <p:nvSpPr>
          <p:cNvPr id="2" name="Date Placeholder 1"/>
          <p:cNvSpPr>
            <a:spLocks noGrp="1"/>
          </p:cNvSpPr>
          <p:nvPr>
            <p:ph type="dt" idx="10"/>
          </p:nvPr>
        </p:nvSpPr>
        <p:spPr/>
        <p:txBody>
          <a:bodyPr/>
          <a:lstStyle/>
          <a:p>
            <a:fld id="{948F0061-089E-7C42-896D-FFF5471990C2}" type="datetime1">
              <a:rPr lang="en-US" smtClean="0"/>
              <a:t>7/12/17</a:t>
            </a:fld>
            <a:endParaRPr lang="en-US"/>
          </a:p>
        </p:txBody>
      </p:sp>
      <p:sp>
        <p:nvSpPr>
          <p:cNvPr id="3" name="Header Placeholder 2"/>
          <p:cNvSpPr>
            <a:spLocks noGrp="1"/>
          </p:cNvSpPr>
          <p:nvPr>
            <p:ph type="hdr" sz="quarter" idx="11"/>
          </p:nvPr>
        </p:nvSpPr>
        <p:spPr/>
        <p:txBody>
          <a:bodyPr/>
          <a:lstStyle/>
          <a:p>
            <a:r>
              <a:rPr lang="en-US" smtClean="0"/>
              <a:t>Computing Community Consortium</a:t>
            </a:r>
            <a:endParaRPr lang="en-US"/>
          </a:p>
        </p:txBody>
      </p:sp>
    </p:spTree>
    <p:extLst>
      <p:ext uri="{BB962C8B-B14F-4D97-AF65-F5344CB8AC3E}">
        <p14:creationId xmlns:p14="http://schemas.microsoft.com/office/powerpoint/2010/main" val="58665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eaLnBrk="0" fontAlgn="base" hangingPunct="0">
              <a:spcBef>
                <a:spcPct val="30000"/>
              </a:spcBef>
              <a:spcAft>
                <a:spcPct val="0"/>
              </a:spcAft>
              <a:defRPr/>
            </a:pPr>
            <a:r>
              <a:rPr lang="en-US" b="1" dirty="0" smtClean="0"/>
              <a:t>39 early career faculty </a:t>
            </a:r>
          </a:p>
          <a:p>
            <a:pPr defTabSz="900593" eaLnBrk="0" fontAlgn="base" hangingPunct="0">
              <a:spcBef>
                <a:spcPct val="30000"/>
              </a:spcBef>
              <a:spcAft>
                <a:spcPct val="0"/>
              </a:spcAft>
              <a:defRPr/>
            </a:pPr>
            <a:r>
              <a:rPr lang="en-US" b="1" dirty="0" smtClean="0"/>
              <a:t>On average, 300 hits/day</a:t>
            </a:r>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r>
              <a:rPr lang="en-US" b="1" dirty="0" smtClean="0"/>
              <a:t>Big Data is constant </a:t>
            </a:r>
          </a:p>
          <a:p>
            <a:pPr defTabSz="900593" eaLnBrk="0" fontAlgn="base" hangingPunct="0">
              <a:spcBef>
                <a:spcPct val="30000"/>
              </a:spcBef>
              <a:spcAft>
                <a:spcPct val="0"/>
              </a:spcAft>
              <a:defRPr/>
            </a:pPr>
            <a:r>
              <a:rPr lang="en-US" b="1" dirty="0" smtClean="0"/>
              <a:t>Increase in interest for posts on other agencies (NIH, DARPA)</a:t>
            </a:r>
          </a:p>
          <a:p>
            <a:pPr defTabSz="900593" eaLnBrk="0" fontAlgn="base" hangingPunct="0">
              <a:spcBef>
                <a:spcPct val="30000"/>
              </a:spcBef>
              <a:spcAft>
                <a:spcPct val="0"/>
              </a:spcAft>
              <a:defRPr/>
            </a:pPr>
            <a:endParaRPr lang="en-US" b="1" dirty="0" smtClean="0"/>
          </a:p>
          <a:p>
            <a:pPr defTabSz="900593" eaLnBrk="0" fontAlgn="base" hangingPunct="0">
              <a:spcBef>
                <a:spcPct val="30000"/>
              </a:spcBef>
              <a:spcAft>
                <a:spcPct val="0"/>
              </a:spcAft>
              <a:defRPr/>
            </a:pPr>
            <a:r>
              <a:rPr lang="en-US" b="1" dirty="0" smtClean="0"/>
              <a:t>We track hits, reposts, etc.</a:t>
            </a:r>
          </a:p>
          <a:p>
            <a:pPr defTabSz="900593" eaLnBrk="0" fontAlgn="base" hangingPunct="0">
              <a:spcBef>
                <a:spcPct val="30000"/>
              </a:spcBef>
              <a:spcAft>
                <a:spcPct val="0"/>
              </a:spcAft>
              <a:defRPr/>
            </a:pPr>
            <a:endParaRPr lang="en-US" b="1" dirty="0" smtClean="0"/>
          </a:p>
          <a:p>
            <a:endParaRPr lang="en-US" dirty="0"/>
          </a:p>
        </p:txBody>
      </p:sp>
    </p:spTree>
    <p:extLst>
      <p:ext uri="{BB962C8B-B14F-4D97-AF65-F5344CB8AC3E}">
        <p14:creationId xmlns:p14="http://schemas.microsoft.com/office/powerpoint/2010/main" val="890851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98706"/>
            <a:ext cx="9144000" cy="849661"/>
          </a:xfrm>
        </p:spPr>
        <p:txBody>
          <a:bodyPr>
            <a:noAutofit/>
          </a:bodyPr>
          <a:lstStyle>
            <a:lvl1pPr>
              <a:defRPr sz="3400" b="1" i="0" cap="all">
                <a:solidFill>
                  <a:srgbClr val="FFFFFF"/>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91128"/>
            <a:ext cx="6400800" cy="1752600"/>
          </a:xfrm>
        </p:spPr>
        <p:txBody>
          <a:bodyPr>
            <a:normAutofit/>
          </a:bodyPr>
          <a:lstStyle>
            <a:lvl1pPr marL="0" indent="0" algn="ctr">
              <a:buNone/>
              <a:defRPr sz="2400" b="0" i="1">
                <a:solidFill>
                  <a:schemeClr val="tx1">
                    <a:lumMod val="75000"/>
                    <a:lumOff val="2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pic>
        <p:nvPicPr>
          <p:cNvPr id="9" name="Picture 8" descr="bottom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7032"/>
            <a:ext cx="9144000" cy="1119909"/>
          </a:xfrm>
          <a:prstGeom prst="rect">
            <a:avLst/>
          </a:prstGeom>
        </p:spPr>
      </p:pic>
      <p:pic>
        <p:nvPicPr>
          <p:cNvPr id="5" name="Picture 4"/>
          <p:cNvPicPr>
            <a:picLocks noChangeAspect="1"/>
          </p:cNvPicPr>
          <p:nvPr userDrawn="1"/>
        </p:nvPicPr>
        <p:blipFill>
          <a:blip r:embed="rId4"/>
          <a:stretch>
            <a:fillRect/>
          </a:stretch>
        </p:blipFill>
        <p:spPr>
          <a:xfrm>
            <a:off x="6774425" y="5893948"/>
            <a:ext cx="2091542" cy="704637"/>
          </a:xfrm>
          <a:prstGeom prst="rect">
            <a:avLst/>
          </a:prstGeom>
        </p:spPr>
      </p:pic>
    </p:spTree>
    <p:extLst>
      <p:ext uri="{BB962C8B-B14F-4D97-AF65-F5344CB8AC3E}">
        <p14:creationId xmlns:p14="http://schemas.microsoft.com/office/powerpoint/2010/main" val="366069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80241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AE581-9C5D-2741-90B8-7D58B88A162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974519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297791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16047"/>
            <a:ext cx="7772400" cy="784442"/>
          </a:xfrm>
        </p:spPr>
        <p:txBody>
          <a:bodyPr anchor="t">
            <a:normAutofit/>
          </a:bodyPr>
          <a:lstStyle>
            <a:lvl1pPr algn="ctr">
              <a:defRPr sz="2800" b="1" i="0" cap="all">
                <a:solidFill>
                  <a:srgbClr val="FFFFFF"/>
                </a:solidFill>
                <a:latin typeface="Arial"/>
                <a:cs typeface="Arial"/>
              </a:defRPr>
            </a:lvl1pPr>
          </a:lstStyle>
          <a:p>
            <a:r>
              <a:rPr lang="en-US" dirty="0" smtClean="0"/>
              <a:t>Click to edit Master title style</a:t>
            </a:r>
            <a:endParaRPr lang="en-US" dirty="0"/>
          </a:p>
        </p:txBody>
      </p:sp>
      <p:pic>
        <p:nvPicPr>
          <p:cNvPr id="7" name="Picture 6"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Tree>
    <p:extLst>
      <p:ext uri="{BB962C8B-B14F-4D97-AF65-F5344CB8AC3E}">
        <p14:creationId xmlns:p14="http://schemas.microsoft.com/office/powerpoint/2010/main" val="183204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1">
                <a:solidFill>
                  <a:srgbClr val="A6093D"/>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1">
                <a:solidFill>
                  <a:srgbClr val="A6093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buClr>
                <a:srgbClr val="A6093D"/>
              </a:buClr>
              <a:defRPr sz="1800" b="0" i="0">
                <a:solidFill>
                  <a:schemeClr val="tx1"/>
                </a:solidFill>
                <a:latin typeface="Arial"/>
                <a:cs typeface="Arial"/>
              </a:defRPr>
            </a:lvl1pPr>
            <a:lvl2pPr>
              <a:buClr>
                <a:srgbClr val="A6093D"/>
              </a:buClr>
              <a:defRPr sz="1800" b="0" i="0">
                <a:solidFill>
                  <a:schemeClr val="tx1"/>
                </a:solidFill>
                <a:latin typeface="Arial"/>
                <a:cs typeface="Arial"/>
              </a:defRPr>
            </a:lvl2pPr>
            <a:lvl3pPr>
              <a:buClr>
                <a:srgbClr val="A6093D"/>
              </a:buClr>
              <a:defRPr sz="1800" b="0" i="0">
                <a:solidFill>
                  <a:schemeClr val="tx1"/>
                </a:solidFill>
                <a:latin typeface="Arial"/>
                <a:cs typeface="Arial"/>
              </a:defRPr>
            </a:lvl3pPr>
            <a:lvl4pPr>
              <a:buClr>
                <a:srgbClr val="A6093D"/>
              </a:buClr>
              <a:defRPr sz="1800" b="0" i="0">
                <a:solidFill>
                  <a:schemeClr val="tx1"/>
                </a:solidFill>
                <a:latin typeface="Arial"/>
                <a:cs typeface="Arial"/>
              </a:defRPr>
            </a:lvl4pPr>
            <a:lvl5pPr>
              <a:buClr>
                <a:srgbClr val="A6093D"/>
              </a:buClr>
              <a:defRPr sz="1800" b="0" i="0">
                <a:solidFill>
                  <a:schemeClr val="tx1"/>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10" name="Slide Number Placeholder 4"/>
          <p:cNvSpPr>
            <a:spLocks noGrp="1"/>
          </p:cNvSpPr>
          <p:nvPr>
            <p:ph type="sldNum" sz="quarter" idx="12"/>
          </p:nvPr>
        </p:nvSpPr>
        <p:spPr>
          <a:xfrm>
            <a:off x="0" y="637657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413715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2400">
                <a:solidFill>
                  <a:schemeClr val="tx1"/>
                </a:solidFill>
                <a:latin typeface="Arial"/>
              </a:defRPr>
            </a:lvl1pPr>
            <a:lvl2pPr>
              <a:buClr>
                <a:srgbClr val="A6093D"/>
              </a:buClr>
              <a:defRPr sz="2000">
                <a:solidFill>
                  <a:schemeClr val="tx1"/>
                </a:solidFill>
                <a:latin typeface="Arial"/>
              </a:defRPr>
            </a:lvl2pPr>
            <a:lvl3pPr>
              <a:buClr>
                <a:srgbClr val="A6093D"/>
              </a:buClr>
              <a:defRPr sz="1800">
                <a:solidFill>
                  <a:schemeClr val="tx1"/>
                </a:solidFill>
                <a:latin typeface="Arial"/>
              </a:defRPr>
            </a:lvl3pPr>
            <a:lvl4pPr>
              <a:buClr>
                <a:srgbClr val="A6093D"/>
              </a:buClr>
              <a:defRPr sz="1800">
                <a:solidFill>
                  <a:schemeClr val="tx1"/>
                </a:solidFill>
                <a:latin typeface="Arial"/>
              </a:defRPr>
            </a:lvl4pPr>
            <a:lvl5pPr>
              <a:buClr>
                <a:srgbClr val="A6093D"/>
              </a:buClr>
              <a:defRPr sz="1800">
                <a:solidFill>
                  <a:schemeClr val="tx1"/>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11867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48548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42627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48916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72074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118501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53200" y="63833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dirty="0"/>
          </a:p>
        </p:txBody>
      </p:sp>
    </p:spTree>
    <p:extLst>
      <p:ext uri="{BB962C8B-B14F-4D97-AF65-F5344CB8AC3E}">
        <p14:creationId xmlns:p14="http://schemas.microsoft.com/office/powerpoint/2010/main" val="38202596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60" r:id="rId4"/>
    <p:sldLayoutId id="2147483654" r:id="rId5"/>
    <p:sldLayoutId id="2147483655" r:id="rId6"/>
    <p:sldLayoutId id="2147483656" r:id="rId7"/>
    <p:sldLayoutId id="2147483657" r:id="rId8"/>
    <p:sldLayoutId id="2147483658" r:id="rId9"/>
    <p:sldLayoutId id="2147483659" r:id="rId10"/>
    <p:sldLayoutId id="2147483662" r:id="rId11"/>
    <p:sldLayoutId id="214748366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6.jpg"/><Relationship Id="rId7" Type="http://schemas.openxmlformats.org/officeDocument/2006/relationships/image" Target="../media/image37.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18.jpg"/><Relationship Id="rId6" Type="http://schemas.openxmlformats.org/officeDocument/2006/relationships/image" Target="../media/image6.jpg"/><Relationship Id="rId7" Type="http://schemas.openxmlformats.org/officeDocument/2006/relationships/image" Target="../media/image7.png"/><Relationship Id="rId8" Type="http://schemas.openxmlformats.org/officeDocument/2006/relationships/image" Target="../media/image41.jpg"/><Relationship Id="rId9" Type="http://schemas.openxmlformats.org/officeDocument/2006/relationships/image" Target="../media/image42.jpg"/><Relationship Id="rId10" Type="http://schemas.openxmlformats.org/officeDocument/2006/relationships/image" Target="../media/image43.png"/><Relationship Id="rId11" Type="http://schemas.openxmlformats.org/officeDocument/2006/relationships/image" Target="../media/image44.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image" Target="../media/image12.jpg"/><Relationship Id="rId6" Type="http://schemas.openxmlformats.org/officeDocument/2006/relationships/image" Target="../media/image41.jpg"/><Relationship Id="rId7" Type="http://schemas.openxmlformats.org/officeDocument/2006/relationships/image" Target="../media/image16.jpg"/><Relationship Id="rId8" Type="http://schemas.openxmlformats.org/officeDocument/2006/relationships/image" Target="../media/image47.jp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jpeg"/><Relationship Id="rId5" Type="http://schemas.openxmlformats.org/officeDocument/2006/relationships/image" Target="../media/image50.png"/><Relationship Id="rId6" Type="http://schemas.openxmlformats.org/officeDocument/2006/relationships/image" Target="../media/image15.jpg"/><Relationship Id="rId7" Type="http://schemas.openxmlformats.org/officeDocument/2006/relationships/image" Target="../media/image45.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48.png"/><Relationship Id="rId5" Type="http://schemas.openxmlformats.org/officeDocument/2006/relationships/image" Target="../media/image15.jpg"/><Relationship Id="rId6" Type="http://schemas.openxmlformats.org/officeDocument/2006/relationships/image" Target="../media/image40.jpg"/><Relationship Id="rId7"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7.jpg"/><Relationship Id="rId5" Type="http://schemas.openxmlformats.org/officeDocument/2006/relationships/image" Target="../media/image51.png"/><Relationship Id="rId6" Type="http://schemas.openxmlformats.org/officeDocument/2006/relationships/image" Target="../media/image20.png"/><Relationship Id="rId7" Type="http://schemas.openxmlformats.org/officeDocument/2006/relationships/image" Target="../media/image45.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hyperlink" Target="http://cccblog.org/" TargetMode="External"/><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 Id="rId3" Type="http://schemas.openxmlformats.org/officeDocument/2006/relationships/image" Target="../media/image5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g"/><Relationship Id="rId4" Type="http://schemas.openxmlformats.org/officeDocument/2006/relationships/image" Target="../media/image57.jpg"/><Relationship Id="rId5" Type="http://schemas.openxmlformats.org/officeDocument/2006/relationships/image" Target="../media/image58.jpg"/><Relationship Id="rId6"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gif"/><Relationship Id="rId6" Type="http://schemas.openxmlformats.org/officeDocument/2006/relationships/image" Target="../media/image62.png"/><Relationship Id="rId7" Type="http://schemas.openxmlformats.org/officeDocument/2006/relationships/image" Target="../media/image63.jpeg"/><Relationship Id="rId8" Type="http://schemas.openxmlformats.org/officeDocument/2006/relationships/image" Target="../media/image64.jpeg"/><Relationship Id="rId9" Type="http://schemas.openxmlformats.org/officeDocument/2006/relationships/image" Target="../media/image65.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jpg"/><Relationship Id="rId7" Type="http://schemas.openxmlformats.org/officeDocument/2006/relationships/image" Target="../media/image69.jpeg"/><Relationship Id="rId8" Type="http://schemas.openxmlformats.org/officeDocument/2006/relationships/image" Target="../media/image12.jp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png"/><Relationship Id="rId6" Type="http://schemas.openxmlformats.org/officeDocument/2006/relationships/image" Target="../media/image73.emf"/><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hyperlink" Target="http://cccblog.org/" TargetMode="External"/><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jpg"/><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1" Type="http://schemas.openxmlformats.org/officeDocument/2006/relationships/image" Target="../media/image22.jpg"/><Relationship Id="rId12" Type="http://schemas.openxmlformats.org/officeDocument/2006/relationships/image" Target="../media/image23.jpg"/><Relationship Id="rId13" Type="http://schemas.openxmlformats.org/officeDocument/2006/relationships/image" Target="../media/image24.jpg"/><Relationship Id="rId14" Type="http://schemas.openxmlformats.org/officeDocument/2006/relationships/image" Target="../media/image25.jpg"/><Relationship Id="rId15" Type="http://schemas.openxmlformats.org/officeDocument/2006/relationships/image" Target="../media/image26.jpg"/><Relationship Id="rId16" Type="http://schemas.openxmlformats.org/officeDocument/2006/relationships/image" Target="../media/image27.jpeg"/><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jpg"/><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sz="2000" dirty="0">
              <a:solidFill>
                <a:schemeClr val="tx1">
                  <a:lumMod val="75000"/>
                  <a:lumOff val="25000"/>
                </a:schemeClr>
              </a:solidFill>
            </a:endParaRPr>
          </a:p>
        </p:txBody>
      </p:sp>
      <p:sp>
        <p:nvSpPr>
          <p:cNvPr id="2" name="Title 1"/>
          <p:cNvSpPr>
            <a:spLocks noGrp="1"/>
          </p:cNvSpPr>
          <p:nvPr>
            <p:ph type="ctrTitle"/>
          </p:nvPr>
        </p:nvSpPr>
        <p:spPr/>
        <p:txBody>
          <a:bodyPr/>
          <a:lstStyle/>
          <a:p>
            <a:r>
              <a:rPr lang="en-US" dirty="0" smtClean="0"/>
              <a:t>The Computing Community Consortium (CCC)</a:t>
            </a:r>
            <a:br>
              <a:rPr lang="en-US" dirty="0" smtClean="0"/>
            </a:br>
            <a:endParaRPr lang="en-US" dirty="0"/>
          </a:p>
        </p:txBody>
      </p:sp>
    </p:spTree>
    <p:extLst>
      <p:ext uri="{BB962C8B-B14F-4D97-AF65-F5344CB8AC3E}">
        <p14:creationId xmlns:p14="http://schemas.microsoft.com/office/powerpoint/2010/main" val="41516154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81486" y="5801739"/>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Visioning Processes</a:t>
            </a:r>
            <a:endParaRPr lang="en-US" dirty="0"/>
          </a:p>
        </p:txBody>
      </p:sp>
      <p:sp>
        <p:nvSpPr>
          <p:cNvPr id="6" name="Content Placeholder 5"/>
          <p:cNvSpPr>
            <a:spLocks noGrp="1"/>
          </p:cNvSpPr>
          <p:nvPr>
            <p:ph sz="half" idx="2"/>
          </p:nvPr>
        </p:nvSpPr>
        <p:spPr>
          <a:xfrm>
            <a:off x="457200" y="1544177"/>
            <a:ext cx="8229600" cy="4115789"/>
          </a:xfrm>
          <a:prstGeom prst="rect">
            <a:avLst/>
          </a:prstGeom>
        </p:spPr>
        <p:txBody>
          <a:bodyPr/>
          <a:lstStyle/>
          <a:p>
            <a:r>
              <a:rPr lang="en-US" dirty="0" smtClean="0">
                <a:latin typeface="Palatino" charset="0"/>
                <a:ea typeface="Palatino" charset="0"/>
                <a:cs typeface="Palatino" charset="0"/>
              </a:rPr>
              <a:t>Periodic RFP for Community Initiated Activities</a:t>
            </a:r>
          </a:p>
          <a:p>
            <a:r>
              <a:rPr lang="en-US" dirty="0" smtClean="0">
                <a:latin typeface="Palatino" charset="0"/>
                <a:ea typeface="Palatino" charset="0"/>
                <a:cs typeface="Palatino" charset="0"/>
              </a:rPr>
              <a:t>6 workshops per year in the last 3 years</a:t>
            </a:r>
          </a:p>
          <a:p>
            <a:r>
              <a:rPr lang="en-US" dirty="0" smtClean="0">
                <a:latin typeface="Palatino" charset="0"/>
                <a:ea typeface="Palatino" charset="0"/>
                <a:cs typeface="Palatino" charset="0"/>
              </a:rPr>
              <a:t>Top-down (agency initiated)</a:t>
            </a:r>
          </a:p>
          <a:p>
            <a:r>
              <a:rPr lang="en-US" dirty="0" smtClean="0">
                <a:latin typeface="Palatino" charset="0"/>
                <a:ea typeface="Palatino" charset="0"/>
                <a:cs typeface="Palatino" charset="0"/>
              </a:rPr>
              <a:t>Bottom-up (open call)</a:t>
            </a:r>
          </a:p>
          <a:p>
            <a:r>
              <a:rPr lang="en-US" dirty="0" smtClean="0">
                <a:latin typeface="Palatino" charset="0"/>
                <a:ea typeface="Palatino" charset="0"/>
                <a:cs typeface="Palatino" charset="0"/>
              </a:rPr>
              <a:t>Sideways (council initiated, joint with other agencies,….)</a:t>
            </a:r>
          </a:p>
          <a:p>
            <a:endParaRPr lang="en-US" dirty="0">
              <a:latin typeface="Palatino" charset="0"/>
              <a:ea typeface="Palatino" charset="0"/>
              <a:cs typeface="Palatino" charset="0"/>
            </a:endParaRPr>
          </a:p>
        </p:txBody>
      </p:sp>
      <p:sp>
        <p:nvSpPr>
          <p:cNvPr id="3" name="TextBox 2"/>
          <p:cNvSpPr txBox="1"/>
          <p:nvPr/>
        </p:nvSpPr>
        <p:spPr>
          <a:xfrm>
            <a:off x="7037637" y="5237376"/>
            <a:ext cx="1306820" cy="738664"/>
          </a:xfrm>
          <a:prstGeom prst="rect">
            <a:avLst/>
          </a:prstGeom>
          <a:noFill/>
        </p:spPr>
        <p:txBody>
          <a:bodyPr wrap="square" rtlCol="0">
            <a:spAutoFit/>
          </a:bodyPr>
          <a:lstStyle/>
          <a:p>
            <a:pPr algn="ctr"/>
            <a:r>
              <a:rPr lang="en-US" sz="1400" dirty="0" smtClean="0"/>
              <a:t>Cybersecurity for Manufacturers</a:t>
            </a:r>
            <a:endParaRPr lang="en-US" sz="1400" dirty="0"/>
          </a:p>
        </p:txBody>
      </p:sp>
      <p:sp>
        <p:nvSpPr>
          <p:cNvPr id="7" name="TextBox 6"/>
          <p:cNvSpPr txBox="1"/>
          <p:nvPr/>
        </p:nvSpPr>
        <p:spPr>
          <a:xfrm>
            <a:off x="5136874" y="5294683"/>
            <a:ext cx="1225249" cy="523220"/>
          </a:xfrm>
          <a:prstGeom prst="rect">
            <a:avLst/>
          </a:prstGeom>
          <a:noFill/>
        </p:spPr>
        <p:txBody>
          <a:bodyPr wrap="square" rtlCol="0">
            <a:spAutoFit/>
          </a:bodyPr>
          <a:lstStyle/>
          <a:p>
            <a:r>
              <a:rPr lang="en-US" sz="1400" dirty="0" smtClean="0"/>
              <a:t>Sociotechnical </a:t>
            </a:r>
            <a:r>
              <a:rPr lang="en-US" sz="1400" dirty="0" err="1" smtClean="0"/>
              <a:t>Cybersecurity</a:t>
            </a:r>
            <a:endParaRPr lang="en-US" sz="1400" dirty="0"/>
          </a:p>
        </p:txBody>
      </p:sp>
      <p:sp>
        <p:nvSpPr>
          <p:cNvPr id="9" name="TextBox 8"/>
          <p:cNvSpPr txBox="1"/>
          <p:nvPr/>
        </p:nvSpPr>
        <p:spPr>
          <a:xfrm>
            <a:off x="3617842" y="5294683"/>
            <a:ext cx="1059656" cy="523220"/>
          </a:xfrm>
          <a:prstGeom prst="rect">
            <a:avLst/>
          </a:prstGeom>
          <a:noFill/>
        </p:spPr>
        <p:txBody>
          <a:bodyPr wrap="square" rtlCol="0">
            <a:spAutoFit/>
          </a:bodyPr>
          <a:lstStyle/>
          <a:p>
            <a:pPr algn="ctr"/>
            <a:r>
              <a:rPr lang="en-US" sz="1400" dirty="0" smtClean="0"/>
              <a:t>Smart Health</a:t>
            </a:r>
            <a:endParaRPr lang="en-US" sz="1400" dirty="0"/>
          </a:p>
        </p:txBody>
      </p:sp>
      <p:sp>
        <p:nvSpPr>
          <p:cNvPr id="11" name="TextBox 10"/>
          <p:cNvSpPr txBox="1"/>
          <p:nvPr/>
        </p:nvSpPr>
        <p:spPr>
          <a:xfrm>
            <a:off x="1628261" y="5252838"/>
            <a:ext cx="1659359" cy="954107"/>
          </a:xfrm>
          <a:prstGeom prst="rect">
            <a:avLst/>
          </a:prstGeom>
          <a:noFill/>
        </p:spPr>
        <p:txBody>
          <a:bodyPr wrap="square" rtlCol="0">
            <a:spAutoFit/>
          </a:bodyPr>
          <a:lstStyle/>
          <a:p>
            <a:pPr algn="ctr"/>
            <a:r>
              <a:rPr lang="en-US" sz="1400" dirty="0" smtClean="0"/>
              <a:t>Nanotechnology-inspired Information Processing Systems</a:t>
            </a:r>
            <a:endParaRPr lang="en-US" sz="1400" dirty="0"/>
          </a:p>
        </p:txBody>
      </p:sp>
      <p:sp>
        <p:nvSpPr>
          <p:cNvPr id="14" name="TextBox 13"/>
          <p:cNvSpPr txBox="1"/>
          <p:nvPr/>
        </p:nvSpPr>
        <p:spPr>
          <a:xfrm>
            <a:off x="385940" y="5237376"/>
            <a:ext cx="1082748" cy="738664"/>
          </a:xfrm>
          <a:prstGeom prst="rect">
            <a:avLst/>
          </a:prstGeom>
          <a:noFill/>
        </p:spPr>
        <p:txBody>
          <a:bodyPr wrap="square" rtlCol="0">
            <a:spAutoFit/>
          </a:bodyPr>
          <a:lstStyle/>
          <a:p>
            <a:pPr algn="ctr"/>
            <a:r>
              <a:rPr lang="en-US" sz="1400" dirty="0" smtClean="0"/>
              <a:t>Cyber Social Learning Systems</a:t>
            </a:r>
            <a:endParaRPr lang="en-US" sz="1400" dirty="0"/>
          </a:p>
        </p:txBody>
      </p:sp>
      <p:pic>
        <p:nvPicPr>
          <p:cNvPr id="12" name="Picture 11" descr="doctors-on-ip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843" y="4012599"/>
            <a:ext cx="1059655" cy="1052637"/>
          </a:xfrm>
          <a:prstGeom prst="rect">
            <a:avLst/>
          </a:prstGeom>
        </p:spPr>
      </p:pic>
      <p:pic>
        <p:nvPicPr>
          <p:cNvPr id="15" name="Picture 14" descr="machine-learning-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09" y="4005157"/>
            <a:ext cx="1060079" cy="1060079"/>
          </a:xfrm>
          <a:prstGeom prst="rect">
            <a:avLst/>
          </a:prstGeom>
        </p:spPr>
      </p:pic>
      <p:pic>
        <p:nvPicPr>
          <p:cNvPr id="16" name="Picture 15" descr="Manufacturing_equipment_0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331" y="4012599"/>
            <a:ext cx="1102011" cy="1102011"/>
          </a:xfrm>
          <a:prstGeom prst="rect">
            <a:avLst/>
          </a:prstGeom>
        </p:spPr>
      </p:pic>
      <p:pic>
        <p:nvPicPr>
          <p:cNvPr id="17" name="Picture 16" descr="US-Map-Detail-180x1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7834" y="4005157"/>
            <a:ext cx="1052637" cy="1052637"/>
          </a:xfrm>
          <a:prstGeom prst="rect">
            <a:avLst/>
          </a:prstGeom>
        </p:spPr>
      </p:pic>
      <p:pic>
        <p:nvPicPr>
          <p:cNvPr id="18" name="Picture 17" descr="Nanotech-inspired-180x18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485" y="4012599"/>
            <a:ext cx="1052637" cy="1052637"/>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10</a:t>
            </a:fld>
            <a:endParaRPr lang="en-US"/>
          </a:p>
        </p:txBody>
      </p:sp>
    </p:spTree>
    <p:extLst>
      <p:ext uri="{BB962C8B-B14F-4D97-AF65-F5344CB8AC3E}">
        <p14:creationId xmlns:p14="http://schemas.microsoft.com/office/powerpoint/2010/main" val="8106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VISIONING Activities</a:t>
            </a:r>
            <a:endParaRPr lang="en-US" dirty="0"/>
          </a:p>
        </p:txBody>
      </p:sp>
      <p:sp>
        <p:nvSpPr>
          <p:cNvPr id="3" name="Content Placeholder 2"/>
          <p:cNvSpPr>
            <a:spLocks noGrp="1"/>
          </p:cNvSpPr>
          <p:nvPr>
            <p:ph sz="half" idx="2"/>
          </p:nvPr>
        </p:nvSpPr>
        <p:spPr>
          <a:xfrm>
            <a:off x="457200" y="1159333"/>
            <a:ext cx="4612341" cy="5833138"/>
          </a:xfrm>
        </p:spPr>
        <p:txBody>
          <a:bodyPr>
            <a:normAutofit/>
          </a:bodyPr>
          <a:lstStyle/>
          <a:p>
            <a:r>
              <a:rPr lang="en-US" dirty="0" smtClean="0">
                <a:latin typeface="Palatino" charset="0"/>
                <a:ea typeface="Palatino" charset="0"/>
                <a:cs typeface="Palatino" charset="0"/>
              </a:rPr>
              <a:t>Over 40 visioning activities in 10-year history </a:t>
            </a:r>
          </a:p>
          <a:p>
            <a:r>
              <a:rPr lang="en-US" dirty="0" smtClean="0">
                <a:latin typeface="Palatino" charset="0"/>
                <a:ea typeface="Palatino" charset="0"/>
                <a:cs typeface="Palatino" charset="0"/>
              </a:rPr>
              <a:t>Average of 6 activities per year in the last 4 years</a:t>
            </a:r>
          </a:p>
          <a:p>
            <a:r>
              <a:rPr lang="en-US" dirty="0" smtClean="0">
                <a:latin typeface="Palatino" charset="0"/>
                <a:ea typeface="Palatino" charset="0"/>
                <a:cs typeface="Palatino" charset="0"/>
              </a:rPr>
              <a:t>Research areas include:</a:t>
            </a:r>
          </a:p>
          <a:p>
            <a:pPr lvl="1"/>
            <a:r>
              <a:rPr lang="en-US" dirty="0" smtClean="0">
                <a:latin typeface="Palatino" charset="0"/>
                <a:ea typeface="Palatino" charset="0"/>
                <a:cs typeface="Palatino" charset="0"/>
              </a:rPr>
              <a:t>Smart and Pervasive Health</a:t>
            </a:r>
          </a:p>
          <a:p>
            <a:pPr lvl="1"/>
            <a:r>
              <a:rPr lang="en-US" dirty="0" smtClean="0">
                <a:latin typeface="Palatino" charset="0"/>
                <a:ea typeface="Palatino" charset="0"/>
                <a:cs typeface="Palatino" charset="0"/>
              </a:rPr>
              <a:t>Nanotechnology-inspired Information Processing Systems</a:t>
            </a:r>
          </a:p>
          <a:p>
            <a:pPr lvl="1"/>
            <a:r>
              <a:rPr lang="en-US" dirty="0" smtClean="0">
                <a:latin typeface="Palatino" charset="0"/>
                <a:ea typeface="Palatino" charset="0"/>
                <a:cs typeface="Palatino" charset="0"/>
              </a:rPr>
              <a:t>Cyber Social Learning Systems </a:t>
            </a:r>
          </a:p>
          <a:p>
            <a:pPr lvl="1"/>
            <a:r>
              <a:rPr lang="en-US" dirty="0" smtClean="0">
                <a:latin typeface="Palatino" charset="0"/>
                <a:ea typeface="Palatino" charset="0"/>
                <a:cs typeface="Palatino" charset="0"/>
              </a:rPr>
              <a:t>Privacy by Design </a:t>
            </a:r>
          </a:p>
          <a:p>
            <a:pPr lvl="1"/>
            <a:r>
              <a:rPr lang="en-US" dirty="0" smtClean="0">
                <a:latin typeface="Palatino" charset="0"/>
                <a:ea typeface="Palatino" charset="0"/>
                <a:cs typeface="Palatino" charset="0"/>
              </a:rPr>
              <a:t>BRAIN Initiative</a:t>
            </a:r>
          </a:p>
          <a:p>
            <a:pPr lvl="1"/>
            <a:r>
              <a:rPr lang="en-US" dirty="0" smtClean="0">
                <a:latin typeface="Palatino" charset="0"/>
                <a:ea typeface="Palatino" charset="0"/>
                <a:cs typeface="Palatino" charset="0"/>
              </a:rPr>
              <a:t>Inclusive Access</a:t>
            </a:r>
          </a:p>
          <a:p>
            <a:pPr lvl="1"/>
            <a:r>
              <a:rPr lang="en-US" dirty="0" smtClean="0">
                <a:latin typeface="Palatino" charset="0"/>
                <a:ea typeface="Palatino" charset="0"/>
                <a:cs typeface="Palatino" charset="0"/>
              </a:rPr>
              <a:t>Personalized Education</a:t>
            </a:r>
          </a:p>
          <a:p>
            <a:r>
              <a:rPr lang="en-US" dirty="0" smtClean="0">
                <a:latin typeface="Palatino" charset="0"/>
                <a:ea typeface="Palatino" charset="0"/>
                <a:cs typeface="Palatino" charset="0"/>
              </a:rPr>
              <a:t>13 workshop reports released </a:t>
            </a:r>
            <a:br>
              <a:rPr lang="en-US" dirty="0" smtClean="0">
                <a:latin typeface="Palatino" charset="0"/>
                <a:ea typeface="Palatino" charset="0"/>
                <a:cs typeface="Palatino" charset="0"/>
              </a:rPr>
            </a:br>
            <a:r>
              <a:rPr lang="en-US" dirty="0" smtClean="0">
                <a:latin typeface="Palatino" charset="0"/>
                <a:ea typeface="Palatino" charset="0"/>
                <a:cs typeface="Palatino" charset="0"/>
              </a:rPr>
              <a:t>in past 4 years</a:t>
            </a:r>
          </a:p>
          <a:p>
            <a:r>
              <a:rPr lang="en-US" dirty="0" smtClean="0">
                <a:latin typeface="Palatino" charset="0"/>
                <a:ea typeface="Palatino" charset="0"/>
                <a:cs typeface="Palatino" charset="0"/>
              </a:rPr>
              <a:t>20 white papers released </a:t>
            </a:r>
            <a:br>
              <a:rPr lang="en-US" dirty="0" smtClean="0">
                <a:latin typeface="Palatino" charset="0"/>
                <a:ea typeface="Palatino" charset="0"/>
                <a:cs typeface="Palatino" charset="0"/>
              </a:rPr>
            </a:br>
            <a:r>
              <a:rPr lang="en-US" dirty="0" smtClean="0">
                <a:latin typeface="Palatino" charset="0"/>
                <a:ea typeface="Palatino" charset="0"/>
                <a:cs typeface="Palatino" charset="0"/>
              </a:rPr>
              <a:t>in past 4 years </a:t>
            </a:r>
          </a:p>
        </p:txBody>
      </p:sp>
      <p:graphicFrame>
        <p:nvGraphicFramePr>
          <p:cNvPr id="4" name="Content Placeholder 4"/>
          <p:cNvGraphicFramePr>
            <a:graphicFrameLocks/>
          </p:cNvGraphicFramePr>
          <p:nvPr>
            <p:extLst/>
          </p:nvPr>
        </p:nvGraphicFramePr>
        <p:xfrm>
          <a:off x="5069541" y="739191"/>
          <a:ext cx="3942225" cy="5797460"/>
        </p:xfrm>
        <a:graphic>
          <a:graphicData uri="http://schemas.openxmlformats.org/drawingml/2006/table">
            <a:tbl>
              <a:tblPr firstRow="1" firstCol="1" bandRow="1">
                <a:tableStyleId>{85BE263C-DBD7-4A20-BB59-AAB30ACAA65A}</a:tableStyleId>
              </a:tblPr>
              <a:tblGrid>
                <a:gridCol w="2175942"/>
                <a:gridCol w="1766283"/>
              </a:tblGrid>
              <a:tr h="234962">
                <a:tc>
                  <a:txBody>
                    <a:bodyPr/>
                    <a:lstStyle/>
                    <a:p>
                      <a:pPr marL="0" marR="0">
                        <a:spcBef>
                          <a:spcPts val="0"/>
                        </a:spcBef>
                        <a:spcAft>
                          <a:spcPts val="0"/>
                        </a:spcAft>
                      </a:pPr>
                      <a:r>
                        <a:rPr lang="en-US" sz="1600" dirty="0" smtClean="0">
                          <a:effectLst/>
                        </a:rPr>
                        <a:t>Workshop</a:t>
                      </a:r>
                      <a:endParaRPr lang="en-US" sz="1600" dirty="0">
                        <a:solidFill>
                          <a:schemeClr val="bg1"/>
                        </a:solidFill>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600" dirty="0" smtClean="0">
                          <a:effectLst/>
                        </a:rPr>
                        <a:t>Date</a:t>
                      </a:r>
                      <a:endParaRPr lang="en-US" sz="1600" dirty="0">
                        <a:solidFill>
                          <a:schemeClr val="bg1"/>
                        </a:solidFill>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822365">
                <a:tc>
                  <a:txBody>
                    <a:bodyPr/>
                    <a:lstStyle/>
                    <a:p>
                      <a:r>
                        <a:rPr lang="en-US" sz="1400" dirty="0" smtClean="0"/>
                        <a:t>Privacy by Design – Catalyzing Privacy by Design</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January 6-7,</a:t>
                      </a:r>
                      <a:r>
                        <a:rPr lang="en-US" sz="1400" baseline="0" dirty="0" smtClean="0">
                          <a:effectLst/>
                        </a:rPr>
                        <a:t>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1183">
                <a:tc>
                  <a:txBody>
                    <a:bodyPr/>
                    <a:lstStyle/>
                    <a:p>
                      <a:r>
                        <a:rPr lang="en-US" sz="1400" dirty="0" smtClean="0"/>
                        <a:t>Robotics</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March 5</a:t>
                      </a:r>
                      <a:r>
                        <a:rPr lang="en-US" sz="1400" baseline="0" dirty="0" smtClean="0">
                          <a:effectLst/>
                        </a:rPr>
                        <a:t> and 11,</a:t>
                      </a:r>
                      <a:r>
                        <a:rPr lang="en-US" sz="1400" dirty="0" smtClean="0">
                          <a:effectLst/>
                        </a:rPr>
                        <a:t>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Cyber-Social Learning Systems Workshop 1</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August</a:t>
                      </a:r>
                      <a:r>
                        <a:rPr lang="en-US" sz="1400" baseline="0" dirty="0" smtClean="0">
                          <a:effectLst/>
                        </a:rPr>
                        <a:t> 29-30,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223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Nanotechnology-Inspired Information Processing Systems of the Future</a:t>
                      </a:r>
                    </a:p>
                    <a:p>
                      <a:pPr marL="0" marR="0">
                        <a:spcBef>
                          <a:spcPts val="0"/>
                        </a:spcBef>
                        <a:spcAft>
                          <a:spcPts val="0"/>
                        </a:spcAft>
                      </a:pPr>
                      <a:endParaRPr lang="en-US" sz="1400" b="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August 31-September 1,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Cyber-Social Learning Systems Workshop 2</a:t>
                      </a:r>
                    </a:p>
                    <a:p>
                      <a:endParaRPr lang="en-US" sz="1400" dirty="0">
                        <a:latin typeface="+mn-lt"/>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November</a:t>
                      </a:r>
                      <a:r>
                        <a:rPr lang="en-US" sz="1400" baseline="0" dirty="0" smtClean="0">
                          <a:effectLst/>
                        </a:rPr>
                        <a:t> 2-3, 2016</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5108">
                <a:tc>
                  <a:txBody>
                    <a:bodyPr/>
                    <a:lstStyle/>
                    <a:p>
                      <a:r>
                        <a:rPr lang="en-US" sz="1400" dirty="0" smtClean="0"/>
                        <a:t>Discovery and Innovation in Smart and Pervasive Health</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December 5-6,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08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Sociotechnical </a:t>
                      </a:r>
                      <a:r>
                        <a:rPr lang="en-US" sz="1400" dirty="0" err="1" smtClean="0"/>
                        <a:t>Cybersecurity</a:t>
                      </a:r>
                      <a:r>
                        <a:rPr lang="en-US" sz="1400" dirty="0" smtClean="0"/>
                        <a:t> Workshop 1</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December 12-13, 2016</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7976">
                <a:tc>
                  <a:txBody>
                    <a:bodyPr/>
                    <a:lstStyle/>
                    <a:p>
                      <a:r>
                        <a:rPr lang="en-US" sz="1400" dirty="0" smtClean="0"/>
                        <a:t>Cyber-Social Learning Systems Workshop 3</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January</a:t>
                      </a:r>
                      <a:r>
                        <a:rPr lang="en-US" sz="1400" baseline="0" dirty="0" smtClean="0">
                          <a:effectLst/>
                        </a:rPr>
                        <a:t> 24-25, 2017</a:t>
                      </a:r>
                      <a:endParaRPr lang="en-US" sz="1400" baseline="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859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Cyber Security for Manufacturers </a:t>
                      </a:r>
                      <a:endParaRPr lang="en-US" sz="1400" b="0" dirty="0" smtClean="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smtClean="0">
                          <a:effectLst/>
                        </a:rPr>
                        <a:t>March 14-15, 2017</a:t>
                      </a:r>
                      <a:endParaRPr lang="en-US" sz="1400" dirty="0" smtClean="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43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400" dirty="0" smtClean="0"/>
              <a:t>Recent VISIONING WORKSHOPS</a:t>
            </a:r>
            <a:endParaRPr lang="en-US" sz="3400" dirty="0"/>
          </a:p>
        </p:txBody>
      </p:sp>
      <p:sp>
        <p:nvSpPr>
          <p:cNvPr id="3" name="Content Placeholder 2"/>
          <p:cNvSpPr>
            <a:spLocks noGrp="1"/>
          </p:cNvSpPr>
          <p:nvPr>
            <p:ph sz="half" idx="2"/>
          </p:nvPr>
        </p:nvSpPr>
        <p:spPr>
          <a:xfrm>
            <a:off x="457200" y="1355276"/>
            <a:ext cx="8229600" cy="5502724"/>
          </a:xfrm>
        </p:spPr>
        <p:txBody>
          <a:bodyPr>
            <a:noAutofit/>
          </a:bodyPr>
          <a:lstStyle/>
          <a:p>
            <a:pPr marL="0" indent="0">
              <a:buNone/>
            </a:pPr>
            <a:r>
              <a:rPr lang="en-US" b="1" dirty="0" smtClean="0">
                <a:latin typeface="+mn-lt"/>
              </a:rPr>
              <a:t>Cyber Social Learning Systems</a:t>
            </a:r>
            <a:r>
              <a:rPr lang="en-US" dirty="0" smtClean="0">
                <a:latin typeface="+mn-lt"/>
              </a:rPr>
              <a:t>					Aug 29-30, 2016</a:t>
            </a:r>
          </a:p>
          <a:p>
            <a:pPr marL="2286000" lvl="5" indent="0">
              <a:buNone/>
            </a:pPr>
            <a:r>
              <a:rPr lang="en-US" sz="1800" dirty="0" smtClean="0"/>
              <a:t>						Nov </a:t>
            </a:r>
            <a:r>
              <a:rPr lang="en-US" sz="1800" dirty="0"/>
              <a:t>2-3, </a:t>
            </a:r>
            <a:r>
              <a:rPr lang="en-US" sz="1800" dirty="0" smtClean="0"/>
              <a:t>2016</a:t>
            </a:r>
            <a:endParaRPr lang="en-US" sz="1800" dirty="0"/>
          </a:p>
          <a:p>
            <a:pPr marL="2286000" lvl="5" indent="0">
              <a:buNone/>
            </a:pPr>
            <a:r>
              <a:rPr lang="en-US" sz="1800" dirty="0" smtClean="0"/>
              <a:t>						Jan 23-24, 2017</a:t>
            </a:r>
            <a:br>
              <a:rPr lang="en-US" sz="1800" dirty="0" smtClean="0"/>
            </a:br>
            <a:endParaRPr lang="en-US" sz="1800" dirty="0" smtClean="0"/>
          </a:p>
          <a:p>
            <a:pPr marL="0" indent="0">
              <a:buNone/>
            </a:pPr>
            <a:r>
              <a:rPr lang="en-US" b="1" dirty="0" smtClean="0">
                <a:latin typeface="+mn-lt"/>
              </a:rPr>
              <a:t>AAAI Symposium </a:t>
            </a:r>
            <a:r>
              <a:rPr lang="en-US" b="1" dirty="0">
                <a:latin typeface="+mn-lt"/>
              </a:rPr>
              <a:t>on Accelerating </a:t>
            </a:r>
            <a:r>
              <a:rPr lang="en-US" b="1" dirty="0" smtClean="0">
                <a:latin typeface="+mn-lt"/>
              </a:rPr>
              <a:t>Science 			</a:t>
            </a:r>
            <a:r>
              <a:rPr lang="en-US" dirty="0" smtClean="0">
                <a:latin typeface="+mn-lt"/>
              </a:rPr>
              <a:t>Nov 17-19, 2016</a:t>
            </a:r>
            <a:r>
              <a:rPr lang="en-US" b="1" dirty="0" smtClean="0">
                <a:latin typeface="+mn-lt"/>
              </a:rPr>
              <a:t/>
            </a:r>
            <a:br>
              <a:rPr lang="en-US" b="1" dirty="0" smtClean="0">
                <a:latin typeface="+mn-lt"/>
              </a:rPr>
            </a:br>
            <a:r>
              <a:rPr lang="en-US" b="1" dirty="0" smtClean="0">
                <a:latin typeface="+mn-lt"/>
              </a:rPr>
              <a:t>A </a:t>
            </a:r>
            <a:r>
              <a:rPr lang="en-US" b="1" dirty="0">
                <a:latin typeface="+mn-lt"/>
              </a:rPr>
              <a:t>Grand Challenge for </a:t>
            </a:r>
            <a:r>
              <a:rPr lang="en-US" b="1" dirty="0" smtClean="0">
                <a:latin typeface="+mn-lt"/>
              </a:rPr>
              <a:t>AI</a:t>
            </a:r>
            <a:br>
              <a:rPr lang="en-US" b="1" dirty="0" smtClean="0">
                <a:latin typeface="+mn-lt"/>
              </a:rPr>
            </a:br>
            <a:endParaRPr lang="en-US" b="1" dirty="0">
              <a:latin typeface="+mn-lt"/>
            </a:endParaRPr>
          </a:p>
          <a:p>
            <a:pPr marL="0" indent="0">
              <a:buNone/>
            </a:pPr>
            <a:r>
              <a:rPr lang="en-US" b="1" dirty="0" smtClean="0">
                <a:solidFill>
                  <a:prstClr val="black"/>
                </a:solidFill>
                <a:latin typeface="+mn-lt"/>
              </a:rPr>
              <a:t>Smart Health and Health IT						</a:t>
            </a:r>
            <a:r>
              <a:rPr lang="fr-FR" dirty="0" err="1" smtClean="0">
                <a:solidFill>
                  <a:prstClr val="black"/>
                </a:solidFill>
                <a:latin typeface="+mn-lt"/>
              </a:rPr>
              <a:t>Dec</a:t>
            </a:r>
            <a:r>
              <a:rPr lang="fr-FR" dirty="0" smtClean="0">
                <a:solidFill>
                  <a:prstClr val="black"/>
                </a:solidFill>
                <a:latin typeface="+mn-lt"/>
              </a:rPr>
              <a:t> </a:t>
            </a:r>
            <a:r>
              <a:rPr lang="fr-FR" dirty="0">
                <a:solidFill>
                  <a:prstClr val="black"/>
                </a:solidFill>
                <a:latin typeface="+mn-lt"/>
              </a:rPr>
              <a:t>5-6, 2016</a:t>
            </a:r>
            <a:br>
              <a:rPr lang="fr-FR" dirty="0">
                <a:solidFill>
                  <a:prstClr val="black"/>
                </a:solidFill>
                <a:latin typeface="+mn-lt"/>
              </a:rPr>
            </a:br>
            <a:r>
              <a:rPr lang="en-US" b="1" dirty="0">
                <a:solidFill>
                  <a:prstClr val="black"/>
                </a:solidFill>
                <a:latin typeface="+mn-lt"/>
              </a:rPr>
              <a:t>			</a:t>
            </a:r>
            <a:r>
              <a:rPr lang="en-US" b="1" dirty="0" smtClean="0">
                <a:solidFill>
                  <a:prstClr val="black"/>
                </a:solidFill>
                <a:latin typeface="+mn-lt"/>
              </a:rPr>
              <a:t>			</a:t>
            </a:r>
            <a:endParaRPr lang="en-US" dirty="0">
              <a:solidFill>
                <a:prstClr val="black"/>
              </a:solidFill>
              <a:latin typeface="+mn-lt"/>
            </a:endParaRPr>
          </a:p>
          <a:p>
            <a:pPr marL="0" indent="0">
              <a:buNone/>
            </a:pPr>
            <a:r>
              <a:rPr lang="en-US" b="1" dirty="0" smtClean="0">
                <a:latin typeface="+mn-lt"/>
              </a:rPr>
              <a:t>Sociotechnical Cybersecurity	</a:t>
            </a:r>
            <a:r>
              <a:rPr lang="en-US" dirty="0" smtClean="0">
                <a:latin typeface="+mn-lt"/>
              </a:rPr>
              <a:t>					Dec 12-13, 2016</a:t>
            </a:r>
          </a:p>
          <a:p>
            <a:pPr marL="0" indent="0">
              <a:buNone/>
            </a:pPr>
            <a:r>
              <a:rPr lang="en-US" dirty="0" smtClean="0">
                <a:latin typeface="+mn-lt"/>
              </a:rPr>
              <a:t>											Aug 8-9, 2017</a:t>
            </a:r>
          </a:p>
          <a:p>
            <a:pPr marL="0" indent="0">
              <a:buNone/>
            </a:pPr>
            <a:r>
              <a:rPr lang="en-US" b="1" dirty="0" smtClean="0">
                <a:latin typeface="+mn-lt"/>
              </a:rPr>
              <a:t/>
            </a:r>
            <a:br>
              <a:rPr lang="en-US" b="1" dirty="0" smtClean="0">
                <a:latin typeface="+mn-lt"/>
              </a:rPr>
            </a:br>
            <a:r>
              <a:rPr lang="en-US" b="1" dirty="0" smtClean="0">
                <a:latin typeface="+mn-lt"/>
              </a:rPr>
              <a:t>Cyber </a:t>
            </a:r>
            <a:r>
              <a:rPr lang="en-US" b="1" dirty="0">
                <a:latin typeface="+mn-lt"/>
              </a:rPr>
              <a:t>Security for Manufacturers </a:t>
            </a:r>
            <a:r>
              <a:rPr lang="en-US" b="1" dirty="0" smtClean="0">
                <a:latin typeface="+mn-lt"/>
              </a:rPr>
              <a:t>Workshop		</a:t>
            </a:r>
            <a:r>
              <a:rPr lang="en-US" dirty="0" smtClean="0">
                <a:latin typeface="+mn-lt"/>
              </a:rPr>
              <a:t>Mar 14-15, 2017</a:t>
            </a:r>
            <a:endParaRPr lang="en-US" dirty="0">
              <a:latin typeface="+mn-lt"/>
            </a:endParaRPr>
          </a:p>
          <a:p>
            <a:pPr lvl="1"/>
            <a:r>
              <a:rPr lang="en-US" dirty="0">
                <a:latin typeface="+mn-lt"/>
              </a:rPr>
              <a:t>Joint with </a:t>
            </a:r>
            <a:r>
              <a:rPr lang="en-US" dirty="0" err="1" smtClean="0">
                <a:latin typeface="+mn-lt"/>
              </a:rPr>
              <a:t>MForeSight</a:t>
            </a:r>
            <a:endParaRPr lang="en-US" dirty="0" smtClean="0">
              <a:latin typeface="+mn-lt"/>
            </a:endParaRPr>
          </a:p>
          <a:p>
            <a:pPr lvl="1"/>
            <a:endParaRPr lang="en-US" b="1" dirty="0">
              <a:latin typeface="+mn-lt"/>
            </a:endParaRPr>
          </a:p>
          <a:p>
            <a:pPr marL="0" indent="0">
              <a:buNone/>
            </a:pPr>
            <a:r>
              <a:rPr lang="en-US" b="1" dirty="0" smtClean="0">
                <a:latin typeface="+mn-lt"/>
              </a:rPr>
              <a:t>AAAI Symposium on AI for Social Good			</a:t>
            </a:r>
            <a:r>
              <a:rPr lang="en-US" dirty="0" smtClean="0">
                <a:latin typeface="+mn-lt"/>
              </a:rPr>
              <a:t>Mar 27-29, 2017</a:t>
            </a:r>
            <a:r>
              <a:rPr lang="en-US" b="1" dirty="0">
                <a:latin typeface="+mn-lt"/>
              </a:rPr>
              <a:t/>
            </a:r>
            <a:br>
              <a:rPr lang="en-US" b="1" dirty="0">
                <a:latin typeface="+mn-lt"/>
              </a:rPr>
            </a:br>
            <a:endParaRPr lang="en-US" dirty="0">
              <a:latin typeface="+mn-lt"/>
            </a:endParaRPr>
          </a:p>
          <a:p>
            <a:pPr lvl="1"/>
            <a:endParaRPr lang="en-US" dirty="0" smtClean="0">
              <a:latin typeface="+mn-lt"/>
            </a:endParaRPr>
          </a:p>
        </p:txBody>
      </p:sp>
    </p:spTree>
    <p:extLst>
      <p:ext uri="{BB962C8B-B14F-4D97-AF65-F5344CB8AC3E}">
        <p14:creationId xmlns:p14="http://schemas.microsoft.com/office/powerpoint/2010/main" val="214905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1189FA-E85E-2246-973C-FA5BF0DBB426}" type="slidenum">
              <a:rPr lang="en-US" smtClean="0"/>
              <a:pPr/>
              <a:t>13</a:t>
            </a:fld>
            <a:endParaRPr lang="en-US"/>
          </a:p>
        </p:txBody>
      </p:sp>
      <p:sp>
        <p:nvSpPr>
          <p:cNvPr id="7" name="Title 1"/>
          <p:cNvSpPr>
            <a:spLocks noGrp="1"/>
          </p:cNvSpPr>
          <p:nvPr>
            <p:ph type="title"/>
          </p:nvPr>
        </p:nvSpPr>
        <p:spPr>
          <a:xfrm>
            <a:off x="457200" y="274638"/>
            <a:ext cx="8229600" cy="1143000"/>
          </a:xfrm>
        </p:spPr>
        <p:txBody>
          <a:bodyPr/>
          <a:lstStyle/>
          <a:p>
            <a:r>
              <a:rPr lang="en-US" dirty="0" smtClean="0"/>
              <a:t>Blue Sky</a:t>
            </a:r>
            <a:endParaRPr lang="en-US" dirty="0"/>
          </a:p>
        </p:txBody>
      </p:sp>
      <p:sp>
        <p:nvSpPr>
          <p:cNvPr id="8" name="Rectangle 7"/>
          <p:cNvSpPr/>
          <p:nvPr/>
        </p:nvSpPr>
        <p:spPr>
          <a:xfrm>
            <a:off x="546161" y="1253713"/>
            <a:ext cx="4780261" cy="5355312"/>
          </a:xfrm>
          <a:prstGeom prst="rect">
            <a:avLst/>
          </a:prstGeom>
        </p:spPr>
        <p:txBody>
          <a:bodyPr wrap="square">
            <a:spAutoFit/>
          </a:bodyPr>
          <a:lstStyle/>
          <a:p>
            <a:r>
              <a:rPr lang="en-US" sz="2400" b="1" dirty="0" smtClean="0">
                <a:latin typeface="Palatino" charset="0"/>
                <a:ea typeface="Palatino" charset="0"/>
                <a:cs typeface="Palatino" charset="0"/>
              </a:rPr>
              <a:t>Goal </a:t>
            </a:r>
            <a:r>
              <a:rPr lang="en-US" sz="2400" dirty="0" smtClean="0">
                <a:latin typeface="Palatino" charset="0"/>
                <a:ea typeface="Palatino" charset="0"/>
                <a:cs typeface="Palatino" charset="0"/>
              </a:rPr>
              <a:t>- Help conferences reach out beyond the usual research papers. Papers are opened ended and possibly “outrageous” or “wacky.”</a:t>
            </a:r>
          </a:p>
          <a:p>
            <a:endParaRPr lang="en-US" sz="1000" dirty="0" smtClean="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8 </a:t>
            </a:r>
            <a:r>
              <a:rPr lang="en-US" sz="2400" dirty="0">
                <a:latin typeface="Palatino" charset="0"/>
                <a:ea typeface="Palatino" charset="0"/>
                <a:cs typeface="Palatino" charset="0"/>
              </a:rPr>
              <a:t>different tracks at 6 different conferences in last 4 years </a:t>
            </a:r>
            <a:endParaRPr lang="en-US" sz="2400" dirty="0" smtClean="0">
              <a:latin typeface="Palatino" charset="0"/>
              <a:ea typeface="Palatino" charset="0"/>
              <a:cs typeface="Palatino" charset="0"/>
            </a:endParaRPr>
          </a:p>
          <a:p>
            <a:pPr marL="742950" lvl="1" indent="-285750">
              <a:buClr>
                <a:srgbClr val="A6093D"/>
              </a:buClr>
              <a:buFont typeface="Arial"/>
              <a:buChar char="•"/>
            </a:pPr>
            <a:endParaRPr lang="en-US" sz="1000" dirty="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On average, 13 </a:t>
            </a:r>
            <a:r>
              <a:rPr lang="en-US" sz="2400" dirty="0">
                <a:latin typeface="Palatino" charset="0"/>
                <a:ea typeface="Palatino" charset="0"/>
                <a:cs typeface="Palatino" charset="0"/>
              </a:rPr>
              <a:t>papers submitted per track at a conference </a:t>
            </a:r>
            <a:endParaRPr lang="en-US" sz="2400" dirty="0" smtClean="0">
              <a:latin typeface="Palatino" charset="0"/>
              <a:ea typeface="Palatino" charset="0"/>
              <a:cs typeface="Palatino" charset="0"/>
            </a:endParaRPr>
          </a:p>
          <a:p>
            <a:pPr marL="742950" lvl="1" indent="-285750">
              <a:buClr>
                <a:srgbClr val="A6093D"/>
              </a:buClr>
              <a:buFont typeface="Arial"/>
              <a:buChar char="•"/>
            </a:pPr>
            <a:endParaRPr lang="en-US" sz="1000" dirty="0">
              <a:latin typeface="Palatino" charset="0"/>
              <a:ea typeface="Palatino" charset="0"/>
              <a:cs typeface="Palatino" charset="0"/>
            </a:endParaRPr>
          </a:p>
          <a:p>
            <a:pPr marL="742950" lvl="1" indent="-285750">
              <a:buClr>
                <a:srgbClr val="A6093D"/>
              </a:buClr>
              <a:buFont typeface="Arial"/>
              <a:buChar char="•"/>
            </a:pPr>
            <a:r>
              <a:rPr lang="en-US" sz="2400" dirty="0" smtClean="0">
                <a:latin typeface="Palatino" charset="0"/>
                <a:ea typeface="Palatino" charset="0"/>
                <a:cs typeface="Palatino" charset="0"/>
              </a:rPr>
              <a:t>Winners are asked to submit Great </a:t>
            </a:r>
            <a:r>
              <a:rPr lang="en-US" sz="2400" dirty="0">
                <a:latin typeface="Palatino" charset="0"/>
                <a:ea typeface="Palatino" charset="0"/>
                <a:cs typeface="Palatino" charset="0"/>
              </a:rPr>
              <a:t>I</a:t>
            </a:r>
            <a:r>
              <a:rPr lang="en-US" sz="2400" dirty="0" smtClean="0">
                <a:latin typeface="Palatino" charset="0"/>
                <a:ea typeface="Palatino" charset="0"/>
                <a:cs typeface="Palatino" charset="0"/>
              </a:rPr>
              <a:t>nnovative Ideas</a:t>
            </a:r>
            <a:endParaRPr lang="en-US" sz="2400" dirty="0">
              <a:latin typeface="Palatino" charset="0"/>
              <a:ea typeface="Palatino" charset="0"/>
              <a:cs typeface="Palatino" charset="0"/>
            </a:endParaRPr>
          </a:p>
        </p:txBody>
      </p:sp>
      <p:pic>
        <p:nvPicPr>
          <p:cNvPr id="9" name="Picture 8" descr="AAAI-3-768x511.jpg"/>
          <p:cNvPicPr>
            <a:picLocks noChangeAspect="1"/>
          </p:cNvPicPr>
          <p:nvPr/>
        </p:nvPicPr>
        <p:blipFill rotWithShape="1">
          <a:blip r:embed="rId2">
            <a:extLst>
              <a:ext uri="{28A0092B-C50C-407E-A947-70E740481C1C}">
                <a14:useLocalDpi xmlns:a14="http://schemas.microsoft.com/office/drawing/2010/main" val="0"/>
              </a:ext>
            </a:extLst>
          </a:blip>
          <a:srcRect l="10966" r="6045"/>
          <a:stretch/>
        </p:blipFill>
        <p:spPr>
          <a:xfrm>
            <a:off x="5573482" y="1562523"/>
            <a:ext cx="3113317" cy="2496060"/>
          </a:xfrm>
          <a:prstGeom prst="rect">
            <a:avLst/>
          </a:prstGeom>
        </p:spPr>
      </p:pic>
      <p:sp>
        <p:nvSpPr>
          <p:cNvPr id="10" name="TextBox 9"/>
          <p:cNvSpPr txBox="1"/>
          <p:nvPr/>
        </p:nvSpPr>
        <p:spPr>
          <a:xfrm>
            <a:off x="5326420" y="4058583"/>
            <a:ext cx="3576523" cy="523220"/>
          </a:xfrm>
          <a:prstGeom prst="rect">
            <a:avLst/>
          </a:prstGeom>
          <a:noFill/>
        </p:spPr>
        <p:txBody>
          <a:bodyPr wrap="square" rtlCol="0">
            <a:spAutoFit/>
          </a:bodyPr>
          <a:lstStyle/>
          <a:p>
            <a:pPr algn="ctr"/>
            <a:r>
              <a:rPr lang="en-US" sz="1400" dirty="0" smtClean="0"/>
              <a:t>Past CCC Chair Gregory Hager with AAAI-16 Blue Sky award winner Francesca Rossi </a:t>
            </a:r>
            <a:endParaRPr lang="en-US" sz="1400" dirty="0"/>
          </a:p>
        </p:txBody>
      </p:sp>
    </p:spTree>
    <p:extLst>
      <p:ext uri="{BB962C8B-B14F-4D97-AF65-F5344CB8AC3E}">
        <p14:creationId xmlns:p14="http://schemas.microsoft.com/office/powerpoint/2010/main" val="2007222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14</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a:spLocks noGrp="1"/>
          </p:cNvSpPr>
          <p:nvPr>
            <p:ph type="title"/>
          </p:nvPr>
        </p:nvSpPr>
        <p:spPr>
          <a:xfrm>
            <a:off x="480718" y="356944"/>
            <a:ext cx="8229600" cy="783605"/>
          </a:xfrm>
        </p:spPr>
        <p:txBody>
          <a:bodyPr>
            <a:normAutofit/>
          </a:bodyPr>
          <a:lstStyle/>
          <a:p>
            <a:r>
              <a:rPr lang="en-US" sz="3200" dirty="0" smtClean="0"/>
              <a:t>CCC Task Forces</a:t>
            </a:r>
            <a:endParaRPr lang="en-US" sz="3200" dirty="0"/>
          </a:p>
        </p:txBody>
      </p:sp>
      <p:sp>
        <p:nvSpPr>
          <p:cNvPr id="9" name="Content Placeholder 1"/>
          <p:cNvSpPr>
            <a:spLocks noGrp="1"/>
          </p:cNvSpPr>
          <p:nvPr>
            <p:ph sz="half" idx="2"/>
          </p:nvPr>
        </p:nvSpPr>
        <p:spPr>
          <a:xfrm>
            <a:off x="480718" y="1171080"/>
            <a:ext cx="8663282" cy="6528131"/>
          </a:xfrm>
        </p:spPr>
        <p:txBody>
          <a:bodyPr>
            <a:normAutofit/>
          </a:bodyPr>
          <a:lstStyle/>
          <a:p>
            <a:pPr marL="0" indent="0">
              <a:buNone/>
            </a:pPr>
            <a:r>
              <a:rPr lang="en-US" sz="2000" dirty="0" smtClean="0">
                <a:latin typeface="Palatino" charset="0"/>
                <a:ea typeface="Palatino" charset="0"/>
                <a:cs typeface="Palatino" charset="0"/>
              </a:rPr>
              <a:t>CCC</a:t>
            </a:r>
            <a:r>
              <a:rPr lang="en-US" sz="2000" dirty="0">
                <a:latin typeface="Palatino" charset="0"/>
                <a:ea typeface="Palatino" charset="0"/>
                <a:cs typeface="Palatino" charset="0"/>
              </a:rPr>
              <a:t> </a:t>
            </a:r>
            <a:r>
              <a:rPr lang="en-US" sz="2000" dirty="0" smtClean="0">
                <a:latin typeface="Palatino" charset="0"/>
                <a:ea typeface="Palatino" charset="0"/>
                <a:cs typeface="Palatino" charset="0"/>
              </a:rPr>
              <a:t>task </a:t>
            </a:r>
            <a:r>
              <a:rPr lang="en-US" sz="2000" dirty="0">
                <a:latin typeface="Palatino" charset="0"/>
                <a:ea typeface="Palatino" charset="0"/>
                <a:cs typeface="Palatino" charset="0"/>
              </a:rPr>
              <a:t>forces are organized around national priorities, community needs, and council member </a:t>
            </a:r>
            <a:r>
              <a:rPr lang="en-US" sz="2000" dirty="0" smtClean="0">
                <a:latin typeface="Palatino" charset="0"/>
                <a:ea typeface="Palatino" charset="0"/>
                <a:cs typeface="Palatino" charset="0"/>
              </a:rPr>
              <a:t>interests. </a:t>
            </a:r>
            <a:r>
              <a:rPr lang="en-US" sz="2000" dirty="0">
                <a:latin typeface="Palatino" charset="0"/>
                <a:ea typeface="Palatino" charset="0"/>
                <a:cs typeface="Palatino" charset="0"/>
              </a:rPr>
              <a:t>Our current set of topics </a:t>
            </a:r>
            <a:r>
              <a:rPr lang="en-US" sz="2000" dirty="0" smtClean="0">
                <a:latin typeface="Palatino" charset="0"/>
                <a:ea typeface="Palatino" charset="0"/>
                <a:cs typeface="Palatino" charset="0"/>
              </a:rPr>
              <a:t>are: </a:t>
            </a:r>
          </a:p>
          <a:p>
            <a:pPr marL="0" indent="0">
              <a:buNone/>
            </a:pPr>
            <a:endParaRPr lang="en-US" sz="1200" dirty="0" smtClean="0">
              <a:latin typeface="Palatino" charset="0"/>
              <a:ea typeface="Palatino" charset="0"/>
              <a:cs typeface="Palatino" charset="0"/>
            </a:endParaRPr>
          </a:p>
          <a:p>
            <a:r>
              <a:rPr lang="en-US" sz="2000" dirty="0" smtClean="0">
                <a:latin typeface="Palatino" charset="0"/>
                <a:ea typeface="Palatino" charset="0"/>
                <a:cs typeface="Palatino" charset="0"/>
              </a:rPr>
              <a:t>Computing </a:t>
            </a:r>
            <a:r>
              <a:rPr lang="en-US" sz="2000" dirty="0">
                <a:latin typeface="Palatino" charset="0"/>
                <a:ea typeface="Palatino" charset="0"/>
                <a:cs typeface="Palatino" charset="0"/>
              </a:rPr>
              <a:t>in the Physical </a:t>
            </a:r>
            <a:r>
              <a:rPr lang="en-US" sz="2000" dirty="0" smtClean="0">
                <a:latin typeface="Palatino" charset="0"/>
                <a:ea typeface="Palatino" charset="0"/>
                <a:cs typeface="Palatino" charset="0"/>
              </a:rPr>
              <a:t>World</a:t>
            </a:r>
            <a:endParaRPr lang="en-US" sz="2000" dirty="0">
              <a:latin typeface="Palatino" charset="0"/>
              <a:ea typeface="Palatino" charset="0"/>
              <a:cs typeface="Palatino" charset="0"/>
            </a:endParaRPr>
          </a:p>
          <a:p>
            <a:r>
              <a:rPr lang="en-US" sz="2000" dirty="0">
                <a:latin typeface="Palatino" charset="0"/>
                <a:ea typeface="Palatino" charset="0"/>
                <a:cs typeface="Palatino" charset="0"/>
              </a:rPr>
              <a:t>Convergence of Data and Computing</a:t>
            </a:r>
            <a:endParaRPr lang="en-US" sz="900" dirty="0">
              <a:latin typeface="Palatino" charset="0"/>
              <a:ea typeface="Palatino" charset="0"/>
              <a:cs typeface="Palatino" charset="0"/>
            </a:endParaRPr>
          </a:p>
          <a:p>
            <a:r>
              <a:rPr lang="en-US" sz="2000" dirty="0" smtClean="0">
                <a:latin typeface="Palatino" charset="0"/>
                <a:ea typeface="Palatino" charset="0"/>
                <a:cs typeface="Palatino" charset="0"/>
              </a:rPr>
              <a:t>Artificial Intelligence and Robotics</a:t>
            </a:r>
            <a:endParaRPr lang="en-US" sz="900" dirty="0">
              <a:latin typeface="Palatino" charset="0"/>
              <a:ea typeface="Palatino" charset="0"/>
              <a:cs typeface="Palatino" charset="0"/>
            </a:endParaRPr>
          </a:p>
          <a:p>
            <a:r>
              <a:rPr lang="en-US" sz="2000" dirty="0">
                <a:latin typeface="Palatino" charset="0"/>
                <a:ea typeface="Palatino" charset="0"/>
                <a:cs typeface="Palatino" charset="0"/>
              </a:rPr>
              <a:t>Healthcare</a:t>
            </a:r>
          </a:p>
          <a:p>
            <a:r>
              <a:rPr lang="en-US" sz="2000" dirty="0" smtClean="0">
                <a:latin typeface="Palatino" charset="0"/>
                <a:ea typeface="Palatino" charset="0"/>
                <a:cs typeface="Palatino" charset="0"/>
              </a:rPr>
              <a:t>Privacy </a:t>
            </a:r>
            <a:r>
              <a:rPr lang="en-US" sz="2000" dirty="0">
                <a:latin typeface="Palatino" charset="0"/>
                <a:ea typeface="Palatino" charset="0"/>
                <a:cs typeface="Palatino" charset="0"/>
              </a:rPr>
              <a:t>and </a:t>
            </a:r>
            <a:r>
              <a:rPr lang="en-US" sz="2000" dirty="0" smtClean="0">
                <a:latin typeface="Palatino" charset="0"/>
                <a:ea typeface="Palatino" charset="0"/>
                <a:cs typeface="Palatino" charset="0"/>
              </a:rPr>
              <a:t>Fairness</a:t>
            </a:r>
          </a:p>
          <a:p>
            <a:pPr marL="0" indent="0">
              <a:buNone/>
            </a:pPr>
            <a:r>
              <a:rPr lang="en-US" sz="1200" dirty="0" smtClean="0">
                <a:latin typeface="Palatino" charset="0"/>
                <a:ea typeface="Palatino" charset="0"/>
                <a:cs typeface="Palatino" charset="0"/>
              </a:rPr>
              <a:t/>
            </a:r>
            <a:br>
              <a:rPr lang="en-US" sz="1200" dirty="0" smtClean="0">
                <a:latin typeface="Palatino" charset="0"/>
                <a:ea typeface="Palatino" charset="0"/>
                <a:cs typeface="Palatino" charset="0"/>
              </a:rPr>
            </a:br>
            <a:r>
              <a:rPr lang="en-US" sz="2000" dirty="0" smtClean="0">
                <a:latin typeface="Palatino" charset="0"/>
                <a:ea typeface="Palatino" charset="0"/>
                <a:cs typeface="Palatino" charset="0"/>
              </a:rPr>
              <a:t>Goal is for CCC to be </a:t>
            </a:r>
            <a:r>
              <a:rPr lang="en-US" sz="2000" b="1" dirty="0" smtClean="0">
                <a:latin typeface="Palatino" charset="0"/>
                <a:ea typeface="Palatino" charset="0"/>
                <a:cs typeface="Palatino" charset="0"/>
              </a:rPr>
              <a:t>engaged </a:t>
            </a:r>
            <a:r>
              <a:rPr lang="en-US" sz="2000" b="1" dirty="0">
                <a:latin typeface="Palatino" charset="0"/>
                <a:ea typeface="Palatino" charset="0"/>
                <a:cs typeface="Palatino" charset="0"/>
              </a:rPr>
              <a:t>in ongoing activities</a:t>
            </a:r>
            <a:r>
              <a:rPr lang="en-US" sz="2000" dirty="0">
                <a:latin typeface="Palatino" charset="0"/>
                <a:ea typeface="Palatino" charset="0"/>
                <a:cs typeface="Palatino" charset="0"/>
              </a:rPr>
              <a:t> around these topics, to </a:t>
            </a:r>
            <a:r>
              <a:rPr lang="en-US" sz="2000" b="1" dirty="0">
                <a:latin typeface="Palatino" charset="0"/>
                <a:ea typeface="Palatino" charset="0"/>
                <a:cs typeface="Palatino" charset="0"/>
              </a:rPr>
              <a:t>identify needs and opportunities</a:t>
            </a:r>
            <a:r>
              <a:rPr lang="en-US" sz="2000" dirty="0">
                <a:latin typeface="Palatino" charset="0"/>
                <a:ea typeface="Palatino" charset="0"/>
                <a:cs typeface="Palatino" charset="0"/>
              </a:rPr>
              <a:t> in the topic area, and to </a:t>
            </a:r>
            <a:r>
              <a:rPr lang="en-US" sz="2000" b="1" dirty="0">
                <a:latin typeface="Palatino" charset="0"/>
                <a:ea typeface="Palatino" charset="0"/>
                <a:cs typeface="Palatino" charset="0"/>
              </a:rPr>
              <a:t>identify actions</a:t>
            </a:r>
            <a:r>
              <a:rPr lang="en-US" sz="2000" dirty="0">
                <a:latin typeface="Palatino" charset="0"/>
                <a:ea typeface="Palatino" charset="0"/>
                <a:cs typeface="Palatino" charset="0"/>
              </a:rPr>
              <a:t> (generating white papers, convening a workshop, publicizing information, etc.) that have the possibility of “moving the needle” </a:t>
            </a:r>
            <a:r>
              <a:rPr lang="en-US" sz="2000" dirty="0" smtClean="0">
                <a:latin typeface="Palatino" charset="0"/>
                <a:ea typeface="Palatino" charset="0"/>
                <a:cs typeface="Palatino" charset="0"/>
              </a:rPr>
              <a:t>for these topics.  </a:t>
            </a:r>
          </a:p>
          <a:p>
            <a:pPr marL="0" indent="0">
              <a:buNone/>
            </a:pPr>
            <a:endParaRPr lang="en-US" sz="1100" dirty="0">
              <a:latin typeface="Palatino" charset="0"/>
              <a:ea typeface="Palatino" charset="0"/>
              <a:cs typeface="Palatino" charset="0"/>
            </a:endParaRPr>
          </a:p>
          <a:p>
            <a:pPr marL="0" indent="0">
              <a:buNone/>
            </a:pPr>
            <a:r>
              <a:rPr lang="en-US" sz="2000" dirty="0" smtClean="0">
                <a:latin typeface="Palatino" charset="0"/>
                <a:ea typeface="Palatino" charset="0"/>
                <a:cs typeface="Palatino" charset="0"/>
              </a:rPr>
              <a:t>Annual process to determine topics, membership and priorities. Informed by major stakeholders (NSF, OSTP, PCAST, NITRD, workshops and council members)</a:t>
            </a:r>
            <a:endParaRPr lang="en-US" sz="2000" dirty="0">
              <a:latin typeface="Palatino" charset="0"/>
              <a:ea typeface="Palatino" charset="0"/>
              <a:cs typeface="Palatino" charset="0"/>
            </a:endParaRPr>
          </a:p>
          <a:p>
            <a:pPr marL="0" indent="0">
              <a:buNone/>
            </a:pPr>
            <a:endParaRPr lang="en-US" sz="2000" dirty="0" smtClean="0">
              <a:latin typeface="Palatino" charset="0"/>
              <a:ea typeface="Palatino" charset="0"/>
              <a:cs typeface="Palatino" charset="0"/>
            </a:endParaRPr>
          </a:p>
          <a:p>
            <a:pPr>
              <a:lnSpc>
                <a:spcPct val="150000"/>
              </a:lnSpc>
            </a:pPr>
            <a:endParaRPr lang="en-US" sz="2000" dirty="0" smtClean="0">
              <a:latin typeface="Palatino" charset="0"/>
              <a:ea typeface="Palatino" charset="0"/>
              <a:cs typeface="Palatino" charset="0"/>
            </a:endParaRPr>
          </a:p>
          <a:p>
            <a:pPr>
              <a:lnSpc>
                <a:spcPct val="150000"/>
              </a:lnSpc>
            </a:pPr>
            <a:endParaRPr lang="en-US" sz="900" dirty="0">
              <a:latin typeface="Palatino" charset="0"/>
              <a:ea typeface="Palatino" charset="0"/>
              <a:cs typeface="Palatino" charset="0"/>
            </a:endParaRPr>
          </a:p>
        </p:txBody>
      </p:sp>
    </p:spTree>
    <p:extLst>
      <p:ext uri="{BB962C8B-B14F-4D97-AF65-F5344CB8AC3E}">
        <p14:creationId xmlns:p14="http://schemas.microsoft.com/office/powerpoint/2010/main" val="12208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hangingPunct="1"/>
            <a:r>
              <a:rPr lang="en-US" sz="2800" dirty="0" smtClean="0">
                <a:effectLst/>
              </a:rPr>
              <a:t>Computing in the physical world </a:t>
            </a:r>
            <a:br>
              <a:rPr lang="en-US" sz="2800" dirty="0" smtClean="0">
                <a:effectLst/>
              </a:rPr>
            </a:br>
            <a:r>
              <a:rPr lang="en-US" sz="2800" dirty="0" smtClean="0">
                <a:effectLst/>
              </a:rPr>
              <a:t>Task Force</a:t>
            </a:r>
          </a:p>
        </p:txBody>
      </p:sp>
      <p:sp>
        <p:nvSpPr>
          <p:cNvPr id="2" name="TextBox 1"/>
          <p:cNvSpPr txBox="1"/>
          <p:nvPr/>
        </p:nvSpPr>
        <p:spPr>
          <a:xfrm>
            <a:off x="112233" y="1417638"/>
            <a:ext cx="4834819" cy="738664"/>
          </a:xfrm>
          <a:prstGeom prst="rect">
            <a:avLst/>
          </a:prstGeom>
          <a:noFill/>
        </p:spPr>
        <p:txBody>
          <a:bodyPr wrap="square" rtlCol="0">
            <a:spAutoFit/>
          </a:bodyPr>
          <a:lstStyle/>
          <a:p>
            <a:r>
              <a:rPr lang="en-US" sz="2400" b="1" dirty="0" smtClean="0">
                <a:solidFill>
                  <a:srgbClr val="A6093D"/>
                </a:solidFill>
              </a:rPr>
              <a:t>Chairs: </a:t>
            </a:r>
            <a:r>
              <a:rPr lang="en-US" sz="2400" dirty="0" smtClean="0"/>
              <a:t>Ben Zorn and </a:t>
            </a:r>
            <a:r>
              <a:rPr lang="en-US" sz="2400" dirty="0" err="1" smtClean="0"/>
              <a:t>Shwetak</a:t>
            </a:r>
            <a:r>
              <a:rPr lang="en-US" sz="2400" dirty="0" smtClean="0"/>
              <a:t> Patel</a:t>
            </a:r>
          </a:p>
          <a:p>
            <a:endParaRPr lang="en-US" dirty="0"/>
          </a:p>
        </p:txBody>
      </p:sp>
      <p:pic>
        <p:nvPicPr>
          <p:cNvPr id="4" name="Picture 3" descr="BenZorn-MSR2014-e1404194229573-90x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416" y="1891373"/>
            <a:ext cx="866001" cy="866001"/>
          </a:xfrm>
          <a:prstGeom prst="rect">
            <a:avLst/>
          </a:prstGeom>
        </p:spPr>
      </p:pic>
      <p:pic>
        <p:nvPicPr>
          <p:cNvPr id="8" name="Picture 7" descr="ShwetakPat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259" y="1875448"/>
            <a:ext cx="898146" cy="898146"/>
          </a:xfrm>
          <a:prstGeom prst="rect">
            <a:avLst/>
          </a:prstGeom>
        </p:spPr>
      </p:pic>
      <p:sp>
        <p:nvSpPr>
          <p:cNvPr id="9" name="TextBox 8"/>
          <p:cNvSpPr txBox="1"/>
          <p:nvPr/>
        </p:nvSpPr>
        <p:spPr>
          <a:xfrm>
            <a:off x="99397" y="2757374"/>
            <a:ext cx="1934738" cy="369332"/>
          </a:xfrm>
          <a:prstGeom prst="rect">
            <a:avLst/>
          </a:prstGeom>
          <a:noFill/>
        </p:spPr>
        <p:txBody>
          <a:bodyPr wrap="square" rtlCol="0">
            <a:spAutoFit/>
          </a:bodyPr>
          <a:lstStyle/>
          <a:p>
            <a:r>
              <a:rPr lang="en-US" b="1" dirty="0" smtClean="0">
                <a:solidFill>
                  <a:srgbClr val="A6093D"/>
                </a:solidFill>
              </a:rPr>
              <a:t>Current Members: </a:t>
            </a:r>
            <a:endParaRPr lang="en-US" b="1" dirty="0">
              <a:solidFill>
                <a:srgbClr val="A6093D"/>
              </a:solidFill>
            </a:endParaRPr>
          </a:p>
        </p:txBody>
      </p:sp>
      <p:sp>
        <p:nvSpPr>
          <p:cNvPr id="10" name="TextBox 9"/>
          <p:cNvSpPr txBox="1"/>
          <p:nvPr/>
        </p:nvSpPr>
        <p:spPr>
          <a:xfrm>
            <a:off x="221730" y="1876982"/>
            <a:ext cx="1170062" cy="830997"/>
          </a:xfrm>
          <a:prstGeom prst="rect">
            <a:avLst/>
          </a:prstGeom>
          <a:noFill/>
        </p:spPr>
        <p:txBody>
          <a:bodyPr wrap="square" rtlCol="0">
            <a:spAutoFit/>
          </a:bodyPr>
          <a:lstStyle/>
          <a:p>
            <a:r>
              <a:rPr lang="en-US" sz="1600" b="1" dirty="0" smtClean="0">
                <a:solidFill>
                  <a:srgbClr val="A6093D"/>
                </a:solidFill>
              </a:rPr>
              <a:t>Ben Zorn</a:t>
            </a:r>
          </a:p>
          <a:p>
            <a:r>
              <a:rPr lang="en-US" sz="1600" dirty="0" smtClean="0"/>
              <a:t>Microsoft Research</a:t>
            </a:r>
            <a:endParaRPr lang="en-US" sz="1600" dirty="0"/>
          </a:p>
        </p:txBody>
      </p:sp>
      <p:sp>
        <p:nvSpPr>
          <p:cNvPr id="11" name="Rectangle 10"/>
          <p:cNvSpPr/>
          <p:nvPr/>
        </p:nvSpPr>
        <p:spPr>
          <a:xfrm>
            <a:off x="2322054" y="1902905"/>
            <a:ext cx="1644184" cy="830997"/>
          </a:xfrm>
          <a:prstGeom prst="rect">
            <a:avLst/>
          </a:prstGeom>
        </p:spPr>
        <p:txBody>
          <a:bodyPr wrap="square">
            <a:spAutoFit/>
          </a:bodyPr>
          <a:lstStyle/>
          <a:p>
            <a:r>
              <a:rPr lang="en-US" sz="1600" b="1" dirty="0" err="1" smtClean="0">
                <a:solidFill>
                  <a:srgbClr val="A6093D"/>
                </a:solidFill>
              </a:rPr>
              <a:t>Shwetak</a:t>
            </a:r>
            <a:r>
              <a:rPr lang="en-US" sz="1600" b="1" dirty="0" smtClean="0">
                <a:solidFill>
                  <a:srgbClr val="A6093D"/>
                </a:solidFill>
              </a:rPr>
              <a:t> Patel</a:t>
            </a:r>
            <a:endParaRPr lang="en-US" sz="1600" b="1" dirty="0">
              <a:solidFill>
                <a:srgbClr val="A6093D"/>
              </a:solidFill>
            </a:endParaRPr>
          </a:p>
          <a:p>
            <a:r>
              <a:rPr lang="en-US" sz="1600" dirty="0" smtClean="0"/>
              <a:t>University of Washington</a:t>
            </a:r>
          </a:p>
        </p:txBody>
      </p:sp>
      <p:pic>
        <p:nvPicPr>
          <p:cNvPr id="12" name="Picture 11" descr="kevin-fu.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0893" y="3126706"/>
            <a:ext cx="821557" cy="817449"/>
          </a:xfrm>
          <a:prstGeom prst="rect">
            <a:avLst/>
          </a:prstGeom>
        </p:spPr>
      </p:pic>
      <p:pic>
        <p:nvPicPr>
          <p:cNvPr id="13" name="Picture 12" descr="loprestiheadsho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270" y="3152062"/>
            <a:ext cx="854490" cy="798383"/>
          </a:xfrm>
          <a:prstGeom prst="rect">
            <a:avLst/>
          </a:prstGeom>
        </p:spPr>
      </p:pic>
      <p:pic>
        <p:nvPicPr>
          <p:cNvPr id="14" name="Picture 13" descr="Beth-headsho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3415" y="4029760"/>
            <a:ext cx="856537" cy="865102"/>
          </a:xfrm>
          <a:prstGeom prst="rect">
            <a:avLst/>
          </a:prstGeom>
        </p:spPr>
      </p:pic>
      <p:pic>
        <p:nvPicPr>
          <p:cNvPr id="15" name="Picture 14" descr="NahrstedtKlara-2013-e1404194195376-90x90.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5458" y="4029759"/>
            <a:ext cx="828793" cy="828793"/>
          </a:xfrm>
          <a:prstGeom prst="rect">
            <a:avLst/>
          </a:prstGeom>
        </p:spPr>
      </p:pic>
      <p:pic>
        <p:nvPicPr>
          <p:cNvPr id="16" name="Picture 15" descr="jrex-headshot-e1404194285232-90x90.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5487" y="4991596"/>
            <a:ext cx="873299" cy="873299"/>
          </a:xfrm>
          <a:prstGeom prst="rect">
            <a:avLst/>
          </a:prstGeom>
        </p:spPr>
      </p:pic>
      <p:pic>
        <p:nvPicPr>
          <p:cNvPr id="17" name="Picture 16" descr="Debra headsho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5458" y="4991596"/>
            <a:ext cx="840832" cy="840832"/>
          </a:xfrm>
          <a:prstGeom prst="rect">
            <a:avLst/>
          </a:prstGeom>
        </p:spPr>
      </p:pic>
      <p:pic>
        <p:nvPicPr>
          <p:cNvPr id="18" name="Picture 17" descr="morrisett3-e1488146402685.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9224" y="5825813"/>
            <a:ext cx="853362" cy="853362"/>
          </a:xfrm>
          <a:prstGeom prst="rect">
            <a:avLst/>
          </a:prstGeom>
        </p:spPr>
      </p:pic>
      <p:sp>
        <p:nvSpPr>
          <p:cNvPr id="19" name="TextBox 18"/>
          <p:cNvSpPr txBox="1"/>
          <p:nvPr/>
        </p:nvSpPr>
        <p:spPr>
          <a:xfrm>
            <a:off x="178211" y="3227483"/>
            <a:ext cx="963150" cy="677108"/>
          </a:xfrm>
          <a:prstGeom prst="rect">
            <a:avLst/>
          </a:prstGeom>
          <a:noFill/>
        </p:spPr>
        <p:txBody>
          <a:bodyPr wrap="square" rtlCol="0">
            <a:spAutoFit/>
          </a:bodyPr>
          <a:lstStyle/>
          <a:p>
            <a:r>
              <a:rPr lang="en-US" sz="1400" b="1" dirty="0" smtClean="0">
                <a:solidFill>
                  <a:srgbClr val="A6093D"/>
                </a:solidFill>
              </a:rPr>
              <a:t>Kevin Fu</a:t>
            </a:r>
          </a:p>
          <a:p>
            <a:r>
              <a:rPr lang="en-US" sz="1200" dirty="0" smtClean="0"/>
              <a:t>University of Michigan</a:t>
            </a:r>
            <a:endParaRPr lang="en-US" sz="1200" dirty="0"/>
          </a:p>
        </p:txBody>
      </p:sp>
      <p:sp>
        <p:nvSpPr>
          <p:cNvPr id="21" name="TextBox 20"/>
          <p:cNvSpPr txBox="1"/>
          <p:nvPr/>
        </p:nvSpPr>
        <p:spPr>
          <a:xfrm>
            <a:off x="2420364" y="3137207"/>
            <a:ext cx="963150" cy="892552"/>
          </a:xfrm>
          <a:prstGeom prst="rect">
            <a:avLst/>
          </a:prstGeom>
          <a:noFill/>
        </p:spPr>
        <p:txBody>
          <a:bodyPr wrap="square" rtlCol="0">
            <a:spAutoFit/>
          </a:bodyPr>
          <a:lstStyle/>
          <a:p>
            <a:r>
              <a:rPr lang="en-US" sz="1400" b="1" dirty="0" smtClean="0">
                <a:solidFill>
                  <a:srgbClr val="A6093D"/>
                </a:solidFill>
              </a:rPr>
              <a:t>Daniel </a:t>
            </a:r>
            <a:r>
              <a:rPr lang="en-US" sz="1400" b="1" dirty="0" err="1" smtClean="0">
                <a:solidFill>
                  <a:srgbClr val="A6093D"/>
                </a:solidFill>
              </a:rPr>
              <a:t>Lopresti</a:t>
            </a:r>
            <a:endParaRPr lang="en-US" sz="1400" b="1" dirty="0" smtClean="0">
              <a:solidFill>
                <a:srgbClr val="A6093D"/>
              </a:solidFill>
            </a:endParaRPr>
          </a:p>
          <a:p>
            <a:r>
              <a:rPr lang="en-US" sz="1200" dirty="0" smtClean="0"/>
              <a:t>Lehigh University</a:t>
            </a:r>
            <a:endParaRPr lang="en-US" sz="1200" dirty="0"/>
          </a:p>
        </p:txBody>
      </p:sp>
      <p:sp>
        <p:nvSpPr>
          <p:cNvPr id="22" name="TextBox 21"/>
          <p:cNvSpPr txBox="1"/>
          <p:nvPr/>
        </p:nvSpPr>
        <p:spPr>
          <a:xfrm>
            <a:off x="1141361" y="5832428"/>
            <a:ext cx="963150" cy="892552"/>
          </a:xfrm>
          <a:prstGeom prst="rect">
            <a:avLst/>
          </a:prstGeom>
          <a:noFill/>
        </p:spPr>
        <p:txBody>
          <a:bodyPr wrap="square" rtlCol="0">
            <a:spAutoFit/>
          </a:bodyPr>
          <a:lstStyle/>
          <a:p>
            <a:r>
              <a:rPr lang="en-US" sz="1400" b="1" dirty="0" smtClean="0">
                <a:solidFill>
                  <a:srgbClr val="A6093D"/>
                </a:solidFill>
              </a:rPr>
              <a:t>Greg </a:t>
            </a:r>
            <a:r>
              <a:rPr lang="en-US" sz="1400" b="1" dirty="0" err="1" smtClean="0">
                <a:solidFill>
                  <a:srgbClr val="A6093D"/>
                </a:solidFill>
              </a:rPr>
              <a:t>Morrisett</a:t>
            </a:r>
            <a:r>
              <a:rPr lang="en-US" sz="1400" b="1" dirty="0" smtClean="0">
                <a:solidFill>
                  <a:srgbClr val="A6093D"/>
                </a:solidFill>
              </a:rPr>
              <a:t> </a:t>
            </a:r>
          </a:p>
          <a:p>
            <a:r>
              <a:rPr lang="en-US" sz="1200" dirty="0" smtClean="0"/>
              <a:t>Cornell University</a:t>
            </a:r>
            <a:endParaRPr lang="en-US" sz="1200" dirty="0"/>
          </a:p>
        </p:txBody>
      </p:sp>
      <p:sp>
        <p:nvSpPr>
          <p:cNvPr id="23" name="TextBox 22"/>
          <p:cNvSpPr txBox="1"/>
          <p:nvPr/>
        </p:nvSpPr>
        <p:spPr>
          <a:xfrm>
            <a:off x="178211" y="3957461"/>
            <a:ext cx="786832" cy="892552"/>
          </a:xfrm>
          <a:prstGeom prst="rect">
            <a:avLst/>
          </a:prstGeom>
          <a:noFill/>
        </p:spPr>
        <p:txBody>
          <a:bodyPr wrap="square" rtlCol="0">
            <a:spAutoFit/>
          </a:bodyPr>
          <a:lstStyle/>
          <a:p>
            <a:r>
              <a:rPr lang="en-US" sz="1400" b="1" dirty="0" smtClean="0">
                <a:solidFill>
                  <a:srgbClr val="A6093D"/>
                </a:solidFill>
              </a:rPr>
              <a:t>Beth </a:t>
            </a:r>
            <a:r>
              <a:rPr lang="en-US" sz="1400" b="1" dirty="0" err="1" smtClean="0">
                <a:solidFill>
                  <a:srgbClr val="A6093D"/>
                </a:solidFill>
              </a:rPr>
              <a:t>Mynatt</a:t>
            </a:r>
            <a:endParaRPr lang="en-US" sz="1400" b="1" dirty="0" smtClean="0">
              <a:solidFill>
                <a:srgbClr val="A6093D"/>
              </a:solidFill>
            </a:endParaRPr>
          </a:p>
          <a:p>
            <a:r>
              <a:rPr lang="en-US" sz="1200" dirty="0" smtClean="0"/>
              <a:t>Georgia Tech</a:t>
            </a:r>
            <a:endParaRPr lang="en-US" sz="1200" dirty="0"/>
          </a:p>
        </p:txBody>
      </p:sp>
      <p:sp>
        <p:nvSpPr>
          <p:cNvPr id="24" name="TextBox 23"/>
          <p:cNvSpPr txBox="1"/>
          <p:nvPr/>
        </p:nvSpPr>
        <p:spPr>
          <a:xfrm>
            <a:off x="2396686" y="4104022"/>
            <a:ext cx="959180" cy="707886"/>
          </a:xfrm>
          <a:prstGeom prst="rect">
            <a:avLst/>
          </a:prstGeom>
          <a:noFill/>
        </p:spPr>
        <p:txBody>
          <a:bodyPr wrap="square" rtlCol="0">
            <a:spAutoFit/>
          </a:bodyPr>
          <a:lstStyle/>
          <a:p>
            <a:r>
              <a:rPr lang="en-US" sz="1400" b="1" dirty="0" err="1" smtClean="0">
                <a:solidFill>
                  <a:srgbClr val="A6093D"/>
                </a:solidFill>
              </a:rPr>
              <a:t>Klara</a:t>
            </a:r>
            <a:r>
              <a:rPr lang="en-US" sz="1400" b="1" dirty="0" smtClean="0">
                <a:solidFill>
                  <a:srgbClr val="A6093D"/>
                </a:solidFill>
              </a:rPr>
              <a:t> </a:t>
            </a:r>
            <a:r>
              <a:rPr lang="en-US" sz="1400" b="1" dirty="0" err="1" smtClean="0">
                <a:solidFill>
                  <a:srgbClr val="A6093D"/>
                </a:solidFill>
              </a:rPr>
              <a:t>Nahrstedt</a:t>
            </a:r>
            <a:endParaRPr lang="en-US" sz="1400" b="1" dirty="0" smtClean="0">
              <a:solidFill>
                <a:srgbClr val="A6093D"/>
              </a:solidFill>
            </a:endParaRPr>
          </a:p>
          <a:p>
            <a:r>
              <a:rPr lang="en-US" sz="1200" dirty="0" smtClean="0"/>
              <a:t>UIUC</a:t>
            </a:r>
            <a:endParaRPr lang="en-US" sz="1200" dirty="0"/>
          </a:p>
        </p:txBody>
      </p:sp>
      <p:sp>
        <p:nvSpPr>
          <p:cNvPr id="20" name="Rectangle 19"/>
          <p:cNvSpPr/>
          <p:nvPr/>
        </p:nvSpPr>
        <p:spPr>
          <a:xfrm>
            <a:off x="2420364" y="4864210"/>
            <a:ext cx="1100572" cy="707886"/>
          </a:xfrm>
          <a:prstGeom prst="rect">
            <a:avLst/>
          </a:prstGeom>
        </p:spPr>
        <p:txBody>
          <a:bodyPr wrap="square">
            <a:spAutoFit/>
          </a:bodyPr>
          <a:lstStyle/>
          <a:p>
            <a:r>
              <a:rPr lang="en-US" sz="1400" b="1" dirty="0" smtClean="0">
                <a:solidFill>
                  <a:srgbClr val="A6093D"/>
                </a:solidFill>
              </a:rPr>
              <a:t>Debra Richardson</a:t>
            </a:r>
            <a:endParaRPr lang="en-US" sz="1400" b="1" dirty="0">
              <a:solidFill>
                <a:srgbClr val="A6093D"/>
              </a:solidFill>
            </a:endParaRPr>
          </a:p>
          <a:p>
            <a:r>
              <a:rPr lang="en-US" sz="1200" dirty="0" smtClean="0"/>
              <a:t>UC - Irvine</a:t>
            </a:r>
            <a:endParaRPr lang="en-US" sz="1200" dirty="0"/>
          </a:p>
        </p:txBody>
      </p:sp>
      <p:sp>
        <p:nvSpPr>
          <p:cNvPr id="30" name="Rectangle 29"/>
          <p:cNvSpPr/>
          <p:nvPr/>
        </p:nvSpPr>
        <p:spPr>
          <a:xfrm>
            <a:off x="1316678" y="1875448"/>
            <a:ext cx="867197" cy="85845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3728937" y="1845484"/>
            <a:ext cx="898146" cy="91188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164494" y="3128420"/>
            <a:ext cx="817955" cy="82202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429270" y="3150716"/>
            <a:ext cx="840832" cy="79972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391232" y="5812911"/>
            <a:ext cx="830946" cy="85845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183415" y="4029846"/>
            <a:ext cx="850720" cy="86501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436901" y="4029759"/>
            <a:ext cx="840832" cy="8459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1140991" y="4957151"/>
            <a:ext cx="867197" cy="85845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447497" y="4984689"/>
            <a:ext cx="828793" cy="83091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277950" y="1638467"/>
            <a:ext cx="3744617" cy="1754327"/>
          </a:xfrm>
          <a:prstGeom prst="rect">
            <a:avLst/>
          </a:prstGeom>
          <a:noFill/>
        </p:spPr>
        <p:txBody>
          <a:bodyPr wrap="square" rtlCol="0">
            <a:spAutoFit/>
          </a:bodyPr>
          <a:lstStyle/>
          <a:p>
            <a:r>
              <a:rPr lang="en-US" b="1" dirty="0" smtClean="0"/>
              <a:t>Recent Activities:</a:t>
            </a:r>
          </a:p>
          <a:p>
            <a:pPr marL="285750" indent="-285750">
              <a:buFont typeface="Arial"/>
              <a:buChar char="•"/>
            </a:pPr>
            <a:r>
              <a:rPr lang="en-US" i="1" dirty="0" smtClean="0"/>
              <a:t>Intelligent Infrastructure </a:t>
            </a:r>
            <a:r>
              <a:rPr lang="en-US" dirty="0" smtClean="0"/>
              <a:t>white paper series</a:t>
            </a:r>
          </a:p>
          <a:p>
            <a:pPr marL="285750" indent="-285750">
              <a:buFont typeface="Arial"/>
              <a:buChar char="•"/>
            </a:pPr>
            <a:r>
              <a:rPr lang="en-US" dirty="0"/>
              <a:t>Response to NITRD Smart Cities and Community Strategic Plan</a:t>
            </a:r>
          </a:p>
          <a:p>
            <a:pPr marL="285750" indent="-285750">
              <a:buFont typeface="Arial"/>
              <a:buChar char="•"/>
            </a:pPr>
            <a:endParaRPr lang="en-US" dirty="0"/>
          </a:p>
        </p:txBody>
      </p:sp>
      <p:sp>
        <p:nvSpPr>
          <p:cNvPr id="43" name="TextBox 42"/>
          <p:cNvSpPr txBox="1"/>
          <p:nvPr/>
        </p:nvSpPr>
        <p:spPr>
          <a:xfrm>
            <a:off x="5277950" y="3633991"/>
            <a:ext cx="3866050" cy="2031325"/>
          </a:xfrm>
          <a:prstGeom prst="rect">
            <a:avLst/>
          </a:prstGeom>
          <a:noFill/>
        </p:spPr>
        <p:txBody>
          <a:bodyPr wrap="square" rtlCol="0">
            <a:spAutoFit/>
          </a:bodyPr>
          <a:lstStyle/>
          <a:p>
            <a:r>
              <a:rPr lang="en-US" b="1" dirty="0" smtClean="0"/>
              <a:t>White Papers:</a:t>
            </a:r>
          </a:p>
          <a:p>
            <a:pPr marL="285750" indent="-285750">
              <a:buFont typeface="Arial"/>
              <a:buChar char="•"/>
            </a:pPr>
            <a:r>
              <a:rPr lang="en-US" i="1" dirty="0" smtClean="0"/>
              <a:t>Safety, Security, and Privacy Threats Posed by Accelerating Trends in IoT</a:t>
            </a:r>
          </a:p>
          <a:p>
            <a:pPr marL="285750" indent="-285750">
              <a:buFont typeface="Arial"/>
              <a:buChar char="•"/>
            </a:pPr>
            <a:r>
              <a:rPr lang="en-US" i="1" dirty="0" smtClean="0"/>
              <a:t>Embedding Computing Innovations into our Cities and Communities (in process)</a:t>
            </a:r>
          </a:p>
          <a:p>
            <a:pPr marL="285750" indent="-285750">
              <a:buFont typeface="Arial"/>
              <a:buChar char="•"/>
            </a:pPr>
            <a:endParaRPr lang="en-US" dirty="0"/>
          </a:p>
        </p:txBody>
      </p:sp>
      <p:sp>
        <p:nvSpPr>
          <p:cNvPr id="44" name="Rectangle 43"/>
          <p:cNvSpPr/>
          <p:nvPr/>
        </p:nvSpPr>
        <p:spPr>
          <a:xfrm>
            <a:off x="112233" y="4932351"/>
            <a:ext cx="855913" cy="892552"/>
          </a:xfrm>
          <a:prstGeom prst="rect">
            <a:avLst/>
          </a:prstGeom>
        </p:spPr>
        <p:txBody>
          <a:bodyPr wrap="square">
            <a:spAutoFit/>
          </a:bodyPr>
          <a:lstStyle/>
          <a:p>
            <a:r>
              <a:rPr lang="en-US" sz="1400" b="1" dirty="0" smtClean="0">
                <a:solidFill>
                  <a:srgbClr val="A6093D"/>
                </a:solidFill>
              </a:rPr>
              <a:t>Jennifer Rexford</a:t>
            </a:r>
            <a:endParaRPr lang="en-US" sz="1400" b="1" dirty="0">
              <a:solidFill>
                <a:srgbClr val="A6093D"/>
              </a:solidFill>
            </a:endParaRPr>
          </a:p>
          <a:p>
            <a:r>
              <a:rPr lang="en-US" sz="1200" dirty="0" smtClean="0"/>
              <a:t>Princeton University</a:t>
            </a:r>
            <a:endParaRPr lang="en-US" sz="1200" dirty="0"/>
          </a:p>
        </p:txBody>
      </p:sp>
    </p:spTree>
    <p:extLst>
      <p:ext uri="{BB962C8B-B14F-4D97-AF65-F5344CB8AC3E}">
        <p14:creationId xmlns:p14="http://schemas.microsoft.com/office/powerpoint/2010/main" val="293444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hangingPunct="1"/>
            <a:r>
              <a:rPr lang="en-US" sz="2800" dirty="0" smtClean="0">
                <a:effectLst/>
              </a:rPr>
              <a:t>Convergence of Data and Computing task force </a:t>
            </a:r>
          </a:p>
        </p:txBody>
      </p:sp>
      <p:sp>
        <p:nvSpPr>
          <p:cNvPr id="8" name="TextBox 7"/>
          <p:cNvSpPr txBox="1"/>
          <p:nvPr/>
        </p:nvSpPr>
        <p:spPr>
          <a:xfrm>
            <a:off x="145927" y="1417638"/>
            <a:ext cx="4834819" cy="738664"/>
          </a:xfrm>
          <a:prstGeom prst="rect">
            <a:avLst/>
          </a:prstGeom>
          <a:noFill/>
        </p:spPr>
        <p:txBody>
          <a:bodyPr wrap="square" rtlCol="0">
            <a:spAutoFit/>
          </a:bodyPr>
          <a:lstStyle/>
          <a:p>
            <a:r>
              <a:rPr lang="en-US" sz="2400" b="1" dirty="0" smtClean="0">
                <a:solidFill>
                  <a:srgbClr val="A6093D"/>
                </a:solidFill>
              </a:rPr>
              <a:t>Chair: </a:t>
            </a:r>
            <a:r>
              <a:rPr lang="en-US" sz="2400" dirty="0" err="1" smtClean="0"/>
              <a:t>Vasant</a:t>
            </a:r>
            <a:r>
              <a:rPr lang="en-US" sz="2400" dirty="0" smtClean="0"/>
              <a:t> </a:t>
            </a:r>
            <a:r>
              <a:rPr lang="en-US" sz="2400" dirty="0" err="1" smtClean="0"/>
              <a:t>Honavar</a:t>
            </a:r>
            <a:endParaRPr lang="en-US" sz="2400" dirty="0" smtClean="0"/>
          </a:p>
          <a:p>
            <a:endParaRPr lang="en-US" dirty="0"/>
          </a:p>
        </p:txBody>
      </p:sp>
      <p:sp>
        <p:nvSpPr>
          <p:cNvPr id="9" name="TextBox 8"/>
          <p:cNvSpPr txBox="1"/>
          <p:nvPr/>
        </p:nvSpPr>
        <p:spPr>
          <a:xfrm>
            <a:off x="1370021" y="1912634"/>
            <a:ext cx="1170062" cy="830997"/>
          </a:xfrm>
          <a:prstGeom prst="rect">
            <a:avLst/>
          </a:prstGeom>
          <a:noFill/>
        </p:spPr>
        <p:txBody>
          <a:bodyPr wrap="square" rtlCol="0">
            <a:spAutoFit/>
          </a:bodyPr>
          <a:lstStyle/>
          <a:p>
            <a:r>
              <a:rPr lang="en-US" sz="1600" b="1" dirty="0" err="1" smtClean="0">
                <a:solidFill>
                  <a:srgbClr val="A6093D"/>
                </a:solidFill>
              </a:rPr>
              <a:t>Vasant</a:t>
            </a:r>
            <a:r>
              <a:rPr lang="en-US" sz="1600" b="1" dirty="0" smtClean="0">
                <a:solidFill>
                  <a:srgbClr val="A6093D"/>
                </a:solidFill>
              </a:rPr>
              <a:t> </a:t>
            </a:r>
            <a:r>
              <a:rPr lang="en-US" sz="1600" b="1" dirty="0" err="1" smtClean="0">
                <a:solidFill>
                  <a:srgbClr val="A6093D"/>
                </a:solidFill>
              </a:rPr>
              <a:t>Honavar</a:t>
            </a:r>
            <a:endParaRPr lang="en-US" sz="1600" b="1" dirty="0" smtClean="0">
              <a:solidFill>
                <a:srgbClr val="A6093D"/>
              </a:solidFill>
            </a:endParaRPr>
          </a:p>
          <a:p>
            <a:r>
              <a:rPr lang="en-US" sz="1600" dirty="0" smtClean="0"/>
              <a:t>Penn State</a:t>
            </a:r>
            <a:endParaRPr lang="en-US" sz="1600" dirty="0"/>
          </a:p>
        </p:txBody>
      </p:sp>
      <p:pic>
        <p:nvPicPr>
          <p:cNvPr id="3" name="Picture 2" descr="honavar_vasant_cropp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884" y="1912634"/>
            <a:ext cx="969872" cy="969872"/>
          </a:xfrm>
          <a:prstGeom prst="rect">
            <a:avLst/>
          </a:prstGeom>
        </p:spPr>
      </p:pic>
      <p:sp>
        <p:nvSpPr>
          <p:cNvPr id="10" name="TextBox 9"/>
          <p:cNvSpPr txBox="1"/>
          <p:nvPr/>
        </p:nvSpPr>
        <p:spPr>
          <a:xfrm>
            <a:off x="99397" y="2757374"/>
            <a:ext cx="1934738" cy="369332"/>
          </a:xfrm>
          <a:prstGeom prst="rect">
            <a:avLst/>
          </a:prstGeom>
          <a:noFill/>
        </p:spPr>
        <p:txBody>
          <a:bodyPr wrap="square" rtlCol="0">
            <a:spAutoFit/>
          </a:bodyPr>
          <a:lstStyle/>
          <a:p>
            <a:r>
              <a:rPr lang="en-US" b="1" dirty="0" smtClean="0">
                <a:solidFill>
                  <a:srgbClr val="A6093D"/>
                </a:solidFill>
              </a:rPr>
              <a:t>Current Members: </a:t>
            </a:r>
            <a:endParaRPr lang="en-US" b="1" dirty="0">
              <a:solidFill>
                <a:srgbClr val="A6093D"/>
              </a:solidFill>
            </a:endParaRPr>
          </a:p>
        </p:txBody>
      </p:sp>
      <p:pic>
        <p:nvPicPr>
          <p:cNvPr id="4" name="Picture 3" descr="tominc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76" y="3262040"/>
            <a:ext cx="1005277" cy="1005277"/>
          </a:xfrm>
          <a:prstGeom prst="rect">
            <a:avLst/>
          </a:prstGeom>
        </p:spPr>
      </p:pic>
      <p:pic>
        <p:nvPicPr>
          <p:cNvPr id="11" name="Picture 10" descr="markhill2016-mediu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4756" y="3155982"/>
            <a:ext cx="995275" cy="1005277"/>
          </a:xfrm>
          <a:prstGeom prst="rect">
            <a:avLst/>
          </a:prstGeom>
        </p:spPr>
      </p:pic>
      <p:pic>
        <p:nvPicPr>
          <p:cNvPr id="12" name="Picture 11" descr="NahrstedtKlara-2013-e1404194195376-90x9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8950" y="5680193"/>
            <a:ext cx="1005806" cy="1005806"/>
          </a:xfrm>
          <a:prstGeom prst="rect">
            <a:avLst/>
          </a:prstGeom>
        </p:spPr>
      </p:pic>
      <p:pic>
        <p:nvPicPr>
          <p:cNvPr id="13" name="Picture 12" descr="Holly headshot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61" y="4403123"/>
            <a:ext cx="981274" cy="1005806"/>
          </a:xfrm>
          <a:prstGeom prst="rect">
            <a:avLst/>
          </a:prstGeom>
        </p:spPr>
      </p:pic>
      <p:pic>
        <p:nvPicPr>
          <p:cNvPr id="14" name="Picture 13" descr="Kathy-Yelick.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5358" y="4363070"/>
            <a:ext cx="1005276" cy="1005276"/>
          </a:xfrm>
          <a:prstGeom prst="rect">
            <a:avLst/>
          </a:prstGeom>
        </p:spPr>
      </p:pic>
      <p:sp>
        <p:nvSpPr>
          <p:cNvPr id="16" name="TextBox 15"/>
          <p:cNvSpPr txBox="1"/>
          <p:nvPr/>
        </p:nvSpPr>
        <p:spPr>
          <a:xfrm>
            <a:off x="1126442" y="5680193"/>
            <a:ext cx="959180" cy="1077218"/>
          </a:xfrm>
          <a:prstGeom prst="rect">
            <a:avLst/>
          </a:prstGeom>
          <a:noFill/>
        </p:spPr>
        <p:txBody>
          <a:bodyPr wrap="square" rtlCol="0">
            <a:spAutoFit/>
          </a:bodyPr>
          <a:lstStyle/>
          <a:p>
            <a:r>
              <a:rPr lang="en-US" sz="1400" b="1" dirty="0" err="1" smtClean="0">
                <a:solidFill>
                  <a:srgbClr val="A6093D"/>
                </a:solidFill>
              </a:rPr>
              <a:t>Klara</a:t>
            </a:r>
            <a:r>
              <a:rPr lang="en-US" sz="1400" b="1" dirty="0" smtClean="0">
                <a:solidFill>
                  <a:srgbClr val="A6093D"/>
                </a:solidFill>
              </a:rPr>
              <a:t> </a:t>
            </a:r>
            <a:r>
              <a:rPr lang="en-US" sz="1400" b="1" dirty="0" err="1" smtClean="0">
                <a:solidFill>
                  <a:srgbClr val="A6093D"/>
                </a:solidFill>
              </a:rPr>
              <a:t>Nahrstedt</a:t>
            </a:r>
            <a:endParaRPr lang="en-US" sz="1400" b="1" dirty="0" smtClean="0">
              <a:solidFill>
                <a:srgbClr val="A6093D"/>
              </a:solidFill>
            </a:endParaRPr>
          </a:p>
          <a:p>
            <a:r>
              <a:rPr lang="en-US" sz="1200" dirty="0" smtClean="0"/>
              <a:t>Illinois, Urbana-Champaign</a:t>
            </a:r>
            <a:endParaRPr lang="en-US" sz="1200" dirty="0"/>
          </a:p>
        </p:txBody>
      </p:sp>
      <p:sp>
        <p:nvSpPr>
          <p:cNvPr id="17" name="TextBox 16"/>
          <p:cNvSpPr txBox="1"/>
          <p:nvPr/>
        </p:nvSpPr>
        <p:spPr>
          <a:xfrm>
            <a:off x="77375" y="3348831"/>
            <a:ext cx="959180" cy="892552"/>
          </a:xfrm>
          <a:prstGeom prst="rect">
            <a:avLst/>
          </a:prstGeom>
          <a:noFill/>
        </p:spPr>
        <p:txBody>
          <a:bodyPr wrap="square" rtlCol="0">
            <a:spAutoFit/>
          </a:bodyPr>
          <a:lstStyle/>
          <a:p>
            <a:r>
              <a:rPr lang="en-US" sz="1400" b="1" dirty="0" smtClean="0">
                <a:solidFill>
                  <a:srgbClr val="A6093D"/>
                </a:solidFill>
              </a:rPr>
              <a:t>Tom Conte</a:t>
            </a:r>
          </a:p>
          <a:p>
            <a:r>
              <a:rPr lang="en-US" sz="1200" dirty="0" smtClean="0"/>
              <a:t>Georgia Tech</a:t>
            </a:r>
            <a:endParaRPr lang="en-US" sz="1200" dirty="0"/>
          </a:p>
        </p:txBody>
      </p:sp>
      <p:sp>
        <p:nvSpPr>
          <p:cNvPr id="18" name="TextBox 17"/>
          <p:cNvSpPr txBox="1"/>
          <p:nvPr/>
        </p:nvSpPr>
        <p:spPr>
          <a:xfrm>
            <a:off x="2451016" y="3415530"/>
            <a:ext cx="959180" cy="677108"/>
          </a:xfrm>
          <a:prstGeom prst="rect">
            <a:avLst/>
          </a:prstGeom>
          <a:noFill/>
        </p:spPr>
        <p:txBody>
          <a:bodyPr wrap="square" rtlCol="0">
            <a:spAutoFit/>
          </a:bodyPr>
          <a:lstStyle/>
          <a:p>
            <a:r>
              <a:rPr lang="en-US" sz="1400" b="1" dirty="0" smtClean="0">
                <a:solidFill>
                  <a:srgbClr val="A6093D"/>
                </a:solidFill>
              </a:rPr>
              <a:t>Mark Hill</a:t>
            </a:r>
          </a:p>
          <a:p>
            <a:r>
              <a:rPr lang="en-US" sz="1200" dirty="0" smtClean="0"/>
              <a:t>Wisconsin, Madison</a:t>
            </a:r>
          </a:p>
        </p:txBody>
      </p:sp>
      <p:sp>
        <p:nvSpPr>
          <p:cNvPr id="19" name="TextBox 18"/>
          <p:cNvSpPr txBox="1"/>
          <p:nvPr/>
        </p:nvSpPr>
        <p:spPr>
          <a:xfrm>
            <a:off x="0" y="4620724"/>
            <a:ext cx="1126442" cy="707886"/>
          </a:xfrm>
          <a:prstGeom prst="rect">
            <a:avLst/>
          </a:prstGeom>
          <a:noFill/>
        </p:spPr>
        <p:txBody>
          <a:bodyPr wrap="square" rtlCol="0">
            <a:spAutoFit/>
          </a:bodyPr>
          <a:lstStyle/>
          <a:p>
            <a:r>
              <a:rPr lang="en-US" sz="1400" b="1" dirty="0" smtClean="0">
                <a:solidFill>
                  <a:srgbClr val="A6093D"/>
                </a:solidFill>
              </a:rPr>
              <a:t>Holly </a:t>
            </a:r>
            <a:r>
              <a:rPr lang="en-US" sz="1400" b="1" dirty="0" err="1" smtClean="0">
                <a:solidFill>
                  <a:srgbClr val="A6093D"/>
                </a:solidFill>
              </a:rPr>
              <a:t>Rushmeier</a:t>
            </a:r>
            <a:endParaRPr lang="en-US" sz="1400" b="1" dirty="0" smtClean="0">
              <a:solidFill>
                <a:srgbClr val="A6093D"/>
              </a:solidFill>
            </a:endParaRPr>
          </a:p>
          <a:p>
            <a:r>
              <a:rPr lang="en-US" sz="1200" dirty="0" smtClean="0"/>
              <a:t>Yale</a:t>
            </a:r>
            <a:endParaRPr lang="en-US" sz="1200" dirty="0"/>
          </a:p>
        </p:txBody>
      </p:sp>
      <p:sp>
        <p:nvSpPr>
          <p:cNvPr id="20" name="TextBox 19"/>
          <p:cNvSpPr txBox="1"/>
          <p:nvPr/>
        </p:nvSpPr>
        <p:spPr>
          <a:xfrm>
            <a:off x="2283754" y="4753075"/>
            <a:ext cx="1126442" cy="492443"/>
          </a:xfrm>
          <a:prstGeom prst="rect">
            <a:avLst/>
          </a:prstGeom>
          <a:noFill/>
        </p:spPr>
        <p:txBody>
          <a:bodyPr wrap="square" rtlCol="0">
            <a:spAutoFit/>
          </a:bodyPr>
          <a:lstStyle/>
          <a:p>
            <a:r>
              <a:rPr lang="en-US" sz="1400" b="1" dirty="0" smtClean="0">
                <a:solidFill>
                  <a:srgbClr val="A6093D"/>
                </a:solidFill>
              </a:rPr>
              <a:t>Kathy </a:t>
            </a:r>
            <a:r>
              <a:rPr lang="en-US" sz="1400" b="1" dirty="0" err="1" smtClean="0">
                <a:solidFill>
                  <a:srgbClr val="A6093D"/>
                </a:solidFill>
              </a:rPr>
              <a:t>Yelick</a:t>
            </a:r>
            <a:endParaRPr lang="en-US" sz="1400" b="1" dirty="0" smtClean="0">
              <a:solidFill>
                <a:srgbClr val="A6093D"/>
              </a:solidFill>
            </a:endParaRPr>
          </a:p>
          <a:p>
            <a:r>
              <a:rPr lang="en-US" sz="1200" dirty="0" smtClean="0"/>
              <a:t>UC - Berkeley</a:t>
            </a:r>
            <a:endParaRPr lang="en-US" sz="1200" dirty="0"/>
          </a:p>
        </p:txBody>
      </p:sp>
      <p:sp>
        <p:nvSpPr>
          <p:cNvPr id="21" name="Rectangle 20"/>
          <p:cNvSpPr/>
          <p:nvPr/>
        </p:nvSpPr>
        <p:spPr>
          <a:xfrm>
            <a:off x="2540083" y="1936947"/>
            <a:ext cx="995275" cy="9455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052861" y="3239430"/>
            <a:ext cx="1014192" cy="99121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550280" y="3172361"/>
            <a:ext cx="959752" cy="98889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512078" y="5680193"/>
            <a:ext cx="1002678" cy="99200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540279" y="4363070"/>
            <a:ext cx="1005275" cy="100527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052861" y="4403123"/>
            <a:ext cx="981274" cy="965223"/>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139514" y="1298936"/>
            <a:ext cx="3861612" cy="2862323"/>
          </a:xfrm>
          <a:prstGeom prst="rect">
            <a:avLst/>
          </a:prstGeom>
          <a:noFill/>
        </p:spPr>
        <p:txBody>
          <a:bodyPr wrap="square" rtlCol="0">
            <a:spAutoFit/>
          </a:bodyPr>
          <a:lstStyle/>
          <a:p>
            <a:r>
              <a:rPr lang="en-US" b="1" dirty="0" smtClean="0"/>
              <a:t>Recent Activities:</a:t>
            </a:r>
          </a:p>
          <a:p>
            <a:pPr marL="285750" indent="-285750">
              <a:buFont typeface="Arial" charset="0"/>
              <a:buChar char="•"/>
            </a:pPr>
            <a:r>
              <a:rPr lang="en-US" i="1" dirty="0"/>
              <a:t>Accelerating Science: </a:t>
            </a:r>
            <a:br>
              <a:rPr lang="en-US" i="1" dirty="0"/>
            </a:br>
            <a:r>
              <a:rPr lang="en-US" i="1" dirty="0"/>
              <a:t>A Computing Research Agenda </a:t>
            </a:r>
            <a:r>
              <a:rPr lang="en-US" dirty="0"/>
              <a:t>white paper</a:t>
            </a:r>
          </a:p>
          <a:p>
            <a:pPr marL="285750" indent="-285750">
              <a:buFont typeface="Arial" charset="0"/>
              <a:buChar char="•"/>
            </a:pPr>
            <a:r>
              <a:rPr lang="en-US" dirty="0" smtClean="0"/>
              <a:t>Co-sponsor </a:t>
            </a:r>
            <a:r>
              <a:rPr lang="en-US" dirty="0"/>
              <a:t>of the AAAI Symposium on </a:t>
            </a:r>
            <a:r>
              <a:rPr lang="en-US" i="1" dirty="0"/>
              <a:t>Accelerating Science: A Grand Challenge for AI</a:t>
            </a:r>
          </a:p>
          <a:p>
            <a:pPr marL="285750" indent="-285750">
              <a:buFont typeface="Arial" charset="0"/>
              <a:buChar char="•"/>
            </a:pPr>
            <a:r>
              <a:rPr lang="en-US" dirty="0" smtClean="0"/>
              <a:t>Discussions </a:t>
            </a:r>
            <a:r>
              <a:rPr lang="en-US" dirty="0"/>
              <a:t>with </a:t>
            </a:r>
            <a:r>
              <a:rPr lang="en-US" dirty="0" smtClean="0"/>
              <a:t>DARPA</a:t>
            </a:r>
          </a:p>
          <a:p>
            <a:pPr marL="285750" indent="-285750">
              <a:buFont typeface="Arial" charset="0"/>
              <a:buChar char="•"/>
            </a:pPr>
            <a:r>
              <a:rPr lang="en-US" dirty="0" smtClean="0"/>
              <a:t>White papers and coordination with PCAST</a:t>
            </a:r>
          </a:p>
        </p:txBody>
      </p:sp>
      <p:sp>
        <p:nvSpPr>
          <p:cNvPr id="29" name="Rectangle 28"/>
          <p:cNvSpPr/>
          <p:nvPr/>
        </p:nvSpPr>
        <p:spPr>
          <a:xfrm>
            <a:off x="5139514" y="4202171"/>
            <a:ext cx="3547286" cy="1754327"/>
          </a:xfrm>
          <a:prstGeom prst="rect">
            <a:avLst/>
          </a:prstGeom>
        </p:spPr>
        <p:txBody>
          <a:bodyPr wrap="square">
            <a:spAutoFit/>
          </a:bodyPr>
          <a:lstStyle/>
          <a:p>
            <a:r>
              <a:rPr lang="en-US" b="1" dirty="0" smtClean="0"/>
              <a:t>White </a:t>
            </a:r>
            <a:r>
              <a:rPr lang="en-US" b="1" dirty="0"/>
              <a:t>Papers:</a:t>
            </a:r>
          </a:p>
          <a:p>
            <a:pPr marL="285750" indent="-285750">
              <a:buFont typeface="Arial"/>
              <a:buChar char="•"/>
            </a:pPr>
            <a:r>
              <a:rPr lang="en-US" i="1" dirty="0" smtClean="0"/>
              <a:t>Challenges to Keeping the Computer Industry Centered in the US</a:t>
            </a:r>
          </a:p>
          <a:p>
            <a:pPr marL="285750" indent="-285750">
              <a:buFont typeface="Arial"/>
              <a:buChar char="•"/>
            </a:pPr>
            <a:r>
              <a:rPr lang="en-US" i="1" dirty="0" smtClean="0"/>
              <a:t>Democratizing Design for Future Computing Platforms</a:t>
            </a:r>
            <a:endParaRPr lang="en-US" i="1" dirty="0"/>
          </a:p>
        </p:txBody>
      </p:sp>
    </p:spTree>
    <p:extLst>
      <p:ext uri="{BB962C8B-B14F-4D97-AF65-F5344CB8AC3E}">
        <p14:creationId xmlns:p14="http://schemas.microsoft.com/office/powerpoint/2010/main" val="263449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5" name="Rectangle 8"/>
          <p:cNvSpPr>
            <a:spLocks noGrp="1"/>
          </p:cNvSpPr>
          <p:nvPr>
            <p:ph type="title"/>
          </p:nvPr>
        </p:nvSpPr>
        <p:spPr bwMode="auto">
          <a:xfrm>
            <a:off x="482907" y="22397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hangingPunct="1"/>
            <a:r>
              <a:rPr lang="en-US" sz="2800" dirty="0" smtClean="0">
                <a:effectLst/>
              </a:rPr>
              <a:t>AI and </a:t>
            </a:r>
            <a:r>
              <a:rPr lang="en-US" sz="2800" smtClean="0">
                <a:effectLst/>
              </a:rPr>
              <a:t>Robotics </a:t>
            </a:r>
            <a:br>
              <a:rPr lang="en-US" sz="2800" smtClean="0">
                <a:effectLst/>
              </a:rPr>
            </a:br>
            <a:r>
              <a:rPr lang="en-US" sz="2800" smtClean="0">
                <a:effectLst/>
              </a:rPr>
              <a:t>task </a:t>
            </a:r>
            <a:r>
              <a:rPr lang="en-US" sz="2800" dirty="0" smtClean="0">
                <a:effectLst/>
              </a:rPr>
              <a:t>force</a:t>
            </a:r>
          </a:p>
        </p:txBody>
      </p:sp>
      <p:sp>
        <p:nvSpPr>
          <p:cNvPr id="8" name="TextBox 7"/>
          <p:cNvSpPr txBox="1"/>
          <p:nvPr/>
        </p:nvSpPr>
        <p:spPr>
          <a:xfrm>
            <a:off x="194707" y="1403598"/>
            <a:ext cx="4834819" cy="738664"/>
          </a:xfrm>
          <a:prstGeom prst="rect">
            <a:avLst/>
          </a:prstGeom>
          <a:noFill/>
        </p:spPr>
        <p:txBody>
          <a:bodyPr wrap="square" rtlCol="0">
            <a:spAutoFit/>
          </a:bodyPr>
          <a:lstStyle/>
          <a:p>
            <a:r>
              <a:rPr lang="en-US" sz="2400" b="1" dirty="0" smtClean="0">
                <a:solidFill>
                  <a:srgbClr val="A6093D"/>
                </a:solidFill>
              </a:rPr>
              <a:t>Chairs: </a:t>
            </a:r>
            <a:r>
              <a:rPr lang="en-US" sz="2400" dirty="0" smtClean="0"/>
              <a:t>Greg Hager and Eric Horvitz</a:t>
            </a:r>
          </a:p>
          <a:p>
            <a:endParaRPr lang="en-US" dirty="0"/>
          </a:p>
        </p:txBody>
      </p:sp>
      <p:pic>
        <p:nvPicPr>
          <p:cNvPr id="3" name="Picture 2" descr="Greg_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244" y="1871977"/>
            <a:ext cx="940864" cy="940864"/>
          </a:xfrm>
          <a:prstGeom prst="rect">
            <a:avLst/>
          </a:prstGeom>
        </p:spPr>
      </p:pic>
      <p:pic>
        <p:nvPicPr>
          <p:cNvPr id="6" name="Picture 5" descr="Horvitz.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1725" y="1871977"/>
            <a:ext cx="976996" cy="995664"/>
          </a:xfrm>
          <a:prstGeom prst="rect">
            <a:avLst/>
          </a:prstGeom>
        </p:spPr>
      </p:pic>
      <p:sp>
        <p:nvSpPr>
          <p:cNvPr id="11" name="TextBox 10"/>
          <p:cNvSpPr txBox="1"/>
          <p:nvPr/>
        </p:nvSpPr>
        <p:spPr>
          <a:xfrm>
            <a:off x="194707" y="2128490"/>
            <a:ext cx="1554910" cy="584776"/>
          </a:xfrm>
          <a:prstGeom prst="rect">
            <a:avLst/>
          </a:prstGeom>
          <a:noFill/>
        </p:spPr>
        <p:txBody>
          <a:bodyPr wrap="square" rtlCol="0">
            <a:spAutoFit/>
          </a:bodyPr>
          <a:lstStyle/>
          <a:p>
            <a:r>
              <a:rPr lang="en-US" sz="1600" b="1" dirty="0" smtClean="0">
                <a:solidFill>
                  <a:srgbClr val="A6093D"/>
                </a:solidFill>
              </a:rPr>
              <a:t>Gregory Hager</a:t>
            </a:r>
          </a:p>
          <a:p>
            <a:r>
              <a:rPr lang="en-US" sz="1600" dirty="0" smtClean="0"/>
              <a:t>Johns Hopkins</a:t>
            </a:r>
            <a:endParaRPr lang="en-US" sz="1600" dirty="0"/>
          </a:p>
        </p:txBody>
      </p:sp>
      <p:sp>
        <p:nvSpPr>
          <p:cNvPr id="12" name="TextBox 11"/>
          <p:cNvSpPr txBox="1"/>
          <p:nvPr/>
        </p:nvSpPr>
        <p:spPr>
          <a:xfrm>
            <a:off x="2686969" y="2036644"/>
            <a:ext cx="1554910" cy="830997"/>
          </a:xfrm>
          <a:prstGeom prst="rect">
            <a:avLst/>
          </a:prstGeom>
          <a:noFill/>
        </p:spPr>
        <p:txBody>
          <a:bodyPr wrap="square" rtlCol="0">
            <a:spAutoFit/>
          </a:bodyPr>
          <a:lstStyle/>
          <a:p>
            <a:r>
              <a:rPr lang="en-US" sz="1600" b="1" dirty="0" smtClean="0">
                <a:solidFill>
                  <a:srgbClr val="A6093D"/>
                </a:solidFill>
              </a:rPr>
              <a:t>Eric Horvitz</a:t>
            </a:r>
          </a:p>
          <a:p>
            <a:r>
              <a:rPr lang="en-US" sz="1600" dirty="0" smtClean="0"/>
              <a:t>Microsoft Research</a:t>
            </a:r>
            <a:endParaRPr lang="en-US" sz="1600" dirty="0"/>
          </a:p>
        </p:txBody>
      </p:sp>
      <p:pic>
        <p:nvPicPr>
          <p:cNvPr id="10" name="Picture 9" descr="Randy-Headsho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9821" y="3220919"/>
            <a:ext cx="988287" cy="993228"/>
          </a:xfrm>
          <a:prstGeom prst="rect">
            <a:avLst/>
          </a:prstGeom>
        </p:spPr>
      </p:pic>
      <p:pic>
        <p:nvPicPr>
          <p:cNvPr id="13" name="Picture 12" descr="maja-mataric.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6969" y="4289379"/>
            <a:ext cx="988671" cy="988671"/>
          </a:xfrm>
          <a:prstGeom prst="rect">
            <a:avLst/>
          </a:prstGeom>
        </p:spPr>
      </p:pic>
      <p:pic>
        <p:nvPicPr>
          <p:cNvPr id="15" name="Picture 14" descr="honavar_vasant_croppe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5493" y="3220919"/>
            <a:ext cx="993228" cy="993228"/>
          </a:xfrm>
          <a:prstGeom prst="rect">
            <a:avLst/>
          </a:prstGeom>
        </p:spPr>
      </p:pic>
      <p:sp>
        <p:nvSpPr>
          <p:cNvPr id="16" name="TextBox 15"/>
          <p:cNvSpPr txBox="1"/>
          <p:nvPr/>
        </p:nvSpPr>
        <p:spPr>
          <a:xfrm>
            <a:off x="2686969" y="3258064"/>
            <a:ext cx="1170062" cy="830997"/>
          </a:xfrm>
          <a:prstGeom prst="rect">
            <a:avLst/>
          </a:prstGeom>
          <a:noFill/>
        </p:spPr>
        <p:txBody>
          <a:bodyPr wrap="square" rtlCol="0">
            <a:spAutoFit/>
          </a:bodyPr>
          <a:lstStyle/>
          <a:p>
            <a:r>
              <a:rPr lang="en-US" sz="1600" b="1" dirty="0" err="1" smtClean="0">
                <a:solidFill>
                  <a:srgbClr val="A6093D"/>
                </a:solidFill>
              </a:rPr>
              <a:t>Vasant</a:t>
            </a:r>
            <a:r>
              <a:rPr lang="en-US" sz="1600" b="1" dirty="0" smtClean="0">
                <a:solidFill>
                  <a:srgbClr val="A6093D"/>
                </a:solidFill>
              </a:rPr>
              <a:t> </a:t>
            </a:r>
            <a:r>
              <a:rPr lang="en-US" sz="1600" b="1" dirty="0" err="1" smtClean="0">
                <a:solidFill>
                  <a:srgbClr val="A6093D"/>
                </a:solidFill>
              </a:rPr>
              <a:t>Honavar</a:t>
            </a:r>
            <a:endParaRPr lang="en-US" sz="1600" b="1" dirty="0" smtClean="0">
              <a:solidFill>
                <a:srgbClr val="A6093D"/>
              </a:solidFill>
            </a:endParaRPr>
          </a:p>
          <a:p>
            <a:r>
              <a:rPr lang="en-US" sz="1600" dirty="0" smtClean="0"/>
              <a:t>Penn State</a:t>
            </a:r>
            <a:endParaRPr lang="en-US" sz="1600" dirty="0"/>
          </a:p>
        </p:txBody>
      </p:sp>
      <p:sp>
        <p:nvSpPr>
          <p:cNvPr id="17" name="TextBox 16"/>
          <p:cNvSpPr txBox="1"/>
          <p:nvPr/>
        </p:nvSpPr>
        <p:spPr>
          <a:xfrm>
            <a:off x="189968" y="3258064"/>
            <a:ext cx="1329853" cy="830997"/>
          </a:xfrm>
          <a:prstGeom prst="rect">
            <a:avLst/>
          </a:prstGeom>
          <a:noFill/>
        </p:spPr>
        <p:txBody>
          <a:bodyPr wrap="square" rtlCol="0">
            <a:spAutoFit/>
          </a:bodyPr>
          <a:lstStyle/>
          <a:p>
            <a:r>
              <a:rPr lang="en-US" sz="1600" b="1" dirty="0" smtClean="0">
                <a:solidFill>
                  <a:srgbClr val="A6093D"/>
                </a:solidFill>
              </a:rPr>
              <a:t>Randy Bryant</a:t>
            </a:r>
          </a:p>
          <a:p>
            <a:r>
              <a:rPr lang="en-US" sz="1600" dirty="0" smtClean="0"/>
              <a:t>Carnegie Mellon</a:t>
            </a:r>
            <a:endParaRPr lang="en-US" sz="1600" dirty="0"/>
          </a:p>
        </p:txBody>
      </p:sp>
      <p:sp>
        <p:nvSpPr>
          <p:cNvPr id="18" name="TextBox 17"/>
          <p:cNvSpPr txBox="1"/>
          <p:nvPr/>
        </p:nvSpPr>
        <p:spPr>
          <a:xfrm>
            <a:off x="1405345" y="4403071"/>
            <a:ext cx="1170062" cy="861774"/>
          </a:xfrm>
          <a:prstGeom prst="rect">
            <a:avLst/>
          </a:prstGeom>
          <a:noFill/>
        </p:spPr>
        <p:txBody>
          <a:bodyPr wrap="square" rtlCol="0">
            <a:spAutoFit/>
          </a:bodyPr>
          <a:lstStyle/>
          <a:p>
            <a:r>
              <a:rPr lang="en-US" sz="1600" b="1" dirty="0" err="1" smtClean="0">
                <a:solidFill>
                  <a:srgbClr val="A6093D"/>
                </a:solidFill>
              </a:rPr>
              <a:t>Maja</a:t>
            </a:r>
            <a:r>
              <a:rPr lang="en-US" sz="1600" b="1" dirty="0" smtClean="0">
                <a:solidFill>
                  <a:srgbClr val="A6093D"/>
                </a:solidFill>
              </a:rPr>
              <a:t> </a:t>
            </a:r>
            <a:r>
              <a:rPr lang="en-US" sz="1600" b="1" dirty="0" err="1" smtClean="0">
                <a:solidFill>
                  <a:srgbClr val="A6093D"/>
                </a:solidFill>
              </a:rPr>
              <a:t>Matari</a:t>
            </a:r>
            <a:r>
              <a:rPr lang="hr-HR" sz="1600" b="1" dirty="0" smtClean="0">
                <a:solidFill>
                  <a:srgbClr val="A6093D"/>
                </a:solidFill>
              </a:rPr>
              <a:t>ć</a:t>
            </a:r>
          </a:p>
          <a:p>
            <a:r>
              <a:rPr lang="en-US" sz="1600" dirty="0" smtClean="0"/>
              <a:t>USC</a:t>
            </a:r>
            <a:endParaRPr lang="en-US" sz="1600" dirty="0"/>
          </a:p>
        </p:txBody>
      </p:sp>
      <p:sp>
        <p:nvSpPr>
          <p:cNvPr id="19" name="TextBox 18"/>
          <p:cNvSpPr txBox="1"/>
          <p:nvPr/>
        </p:nvSpPr>
        <p:spPr>
          <a:xfrm>
            <a:off x="89804" y="2812841"/>
            <a:ext cx="1934738" cy="369332"/>
          </a:xfrm>
          <a:prstGeom prst="rect">
            <a:avLst/>
          </a:prstGeom>
          <a:noFill/>
        </p:spPr>
        <p:txBody>
          <a:bodyPr wrap="square" rtlCol="0">
            <a:spAutoFit/>
          </a:bodyPr>
          <a:lstStyle/>
          <a:p>
            <a:r>
              <a:rPr lang="en-US" b="1" dirty="0" smtClean="0">
                <a:solidFill>
                  <a:srgbClr val="A6093D"/>
                </a:solidFill>
              </a:rPr>
              <a:t>Current Members: </a:t>
            </a:r>
            <a:endParaRPr lang="en-US" b="1" dirty="0">
              <a:solidFill>
                <a:srgbClr val="A6093D"/>
              </a:solidFill>
            </a:endParaRPr>
          </a:p>
        </p:txBody>
      </p:sp>
      <p:sp>
        <p:nvSpPr>
          <p:cNvPr id="20" name="Rectangle 19"/>
          <p:cNvSpPr/>
          <p:nvPr/>
        </p:nvSpPr>
        <p:spPr>
          <a:xfrm>
            <a:off x="1571911" y="1871977"/>
            <a:ext cx="936197" cy="9455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901725" y="1854895"/>
            <a:ext cx="976996" cy="101274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519820" y="3220919"/>
            <a:ext cx="988287" cy="99322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901725" y="3258064"/>
            <a:ext cx="976996" cy="956083"/>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686969" y="4289379"/>
            <a:ext cx="988671" cy="97546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734644" y="1417638"/>
            <a:ext cx="3170251" cy="2308324"/>
          </a:xfrm>
          <a:prstGeom prst="rect">
            <a:avLst/>
          </a:prstGeom>
          <a:noFill/>
        </p:spPr>
        <p:txBody>
          <a:bodyPr wrap="square" rtlCol="0">
            <a:spAutoFit/>
          </a:bodyPr>
          <a:lstStyle/>
          <a:p>
            <a:r>
              <a:rPr lang="en-US" b="1" dirty="0" smtClean="0"/>
              <a:t>Recent Activities:</a:t>
            </a:r>
          </a:p>
          <a:p>
            <a:pPr marL="285750" indent="-285750">
              <a:buFont typeface="Arial" charset="0"/>
              <a:buChar char="•"/>
            </a:pPr>
            <a:r>
              <a:rPr lang="en-US" i="1" dirty="0" smtClean="0"/>
              <a:t>AI for Social Good </a:t>
            </a:r>
            <a:r>
              <a:rPr lang="en-US" dirty="0" smtClean="0"/>
              <a:t>workshop report</a:t>
            </a:r>
            <a:endParaRPr lang="en-US" i="1" dirty="0" smtClean="0"/>
          </a:p>
          <a:p>
            <a:pPr marL="285750" indent="-285750">
              <a:buFont typeface="Arial" charset="0"/>
              <a:buChar char="•"/>
            </a:pPr>
            <a:r>
              <a:rPr lang="en-US" i="1" dirty="0" smtClean="0"/>
              <a:t>Intelligence </a:t>
            </a:r>
            <a:r>
              <a:rPr lang="en-US" i="1" dirty="0"/>
              <a:t>Require Progress Across all of Computer Science </a:t>
            </a:r>
            <a:r>
              <a:rPr lang="en-US" dirty="0" smtClean="0"/>
              <a:t>white paper</a:t>
            </a:r>
          </a:p>
          <a:p>
            <a:pPr marL="285750" indent="-285750">
              <a:buFont typeface="Arial" charset="0"/>
              <a:buChar char="•"/>
            </a:pPr>
            <a:r>
              <a:rPr lang="en-US" dirty="0" smtClean="0"/>
              <a:t>Discussions with Partnership on AI</a:t>
            </a:r>
          </a:p>
        </p:txBody>
      </p:sp>
      <p:sp>
        <p:nvSpPr>
          <p:cNvPr id="26" name="Rectangle 25"/>
          <p:cNvSpPr/>
          <p:nvPr/>
        </p:nvSpPr>
        <p:spPr>
          <a:xfrm>
            <a:off x="5734644" y="3944406"/>
            <a:ext cx="3170251" cy="1477328"/>
          </a:xfrm>
          <a:prstGeom prst="rect">
            <a:avLst/>
          </a:prstGeom>
        </p:spPr>
        <p:txBody>
          <a:bodyPr wrap="square">
            <a:spAutoFit/>
          </a:bodyPr>
          <a:lstStyle/>
          <a:p>
            <a:r>
              <a:rPr lang="en-US" b="1" dirty="0" smtClean="0"/>
              <a:t>White Papers In Process:</a:t>
            </a:r>
            <a:endParaRPr lang="en-US" b="1" dirty="0"/>
          </a:p>
          <a:p>
            <a:pPr marL="285750" indent="-285750">
              <a:buFont typeface="Arial" charset="0"/>
              <a:buChar char="•"/>
            </a:pPr>
            <a:r>
              <a:rPr lang="en-US" i="1" dirty="0" smtClean="0"/>
              <a:t>An Actionable Agenda for AI</a:t>
            </a:r>
          </a:p>
          <a:p>
            <a:pPr marL="285750" indent="-285750">
              <a:buFont typeface="Arial" charset="0"/>
              <a:buChar char="•"/>
            </a:pPr>
            <a:r>
              <a:rPr lang="en-US" i="1" dirty="0" smtClean="0"/>
              <a:t>Work Through Human Augmentation</a:t>
            </a:r>
          </a:p>
          <a:p>
            <a:pPr marL="285750" indent="-285750">
              <a:buFont typeface="Arial" charset="0"/>
              <a:buChar char="•"/>
            </a:pPr>
            <a:r>
              <a:rPr lang="en-US" i="1" dirty="0"/>
              <a:t>White Paper on Safe AI</a:t>
            </a:r>
          </a:p>
        </p:txBody>
      </p:sp>
    </p:spTree>
    <p:extLst>
      <p:ext uri="{BB962C8B-B14F-4D97-AF65-F5344CB8AC3E}">
        <p14:creationId xmlns:p14="http://schemas.microsoft.com/office/powerpoint/2010/main" val="41939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05" y="466987"/>
            <a:ext cx="9392405" cy="610472"/>
          </a:xfrm>
        </p:spPr>
        <p:txBody>
          <a:bodyPr>
            <a:normAutofit fontScale="90000"/>
          </a:bodyPr>
          <a:lstStyle/>
          <a:p>
            <a:pPr algn="ctr"/>
            <a:r>
              <a:rPr lang="en-US" smtClean="0"/>
              <a:t>Healthcare </a:t>
            </a:r>
            <a:br>
              <a:rPr lang="en-US" smtClean="0"/>
            </a:br>
            <a:r>
              <a:rPr lang="en-US" smtClean="0"/>
              <a:t>Task </a:t>
            </a:r>
            <a:r>
              <a:rPr lang="en-US" dirty="0" smtClean="0"/>
              <a:t>Force</a:t>
            </a:r>
            <a:endParaRPr lang="en-US" dirty="0"/>
          </a:p>
        </p:txBody>
      </p:sp>
      <p:sp>
        <p:nvSpPr>
          <p:cNvPr id="7" name="TextBox 6"/>
          <p:cNvSpPr txBox="1"/>
          <p:nvPr/>
        </p:nvSpPr>
        <p:spPr>
          <a:xfrm>
            <a:off x="218603" y="1334547"/>
            <a:ext cx="4834819" cy="738664"/>
          </a:xfrm>
          <a:prstGeom prst="rect">
            <a:avLst/>
          </a:prstGeom>
          <a:noFill/>
        </p:spPr>
        <p:txBody>
          <a:bodyPr wrap="square" rtlCol="0">
            <a:spAutoFit/>
          </a:bodyPr>
          <a:lstStyle/>
          <a:p>
            <a:r>
              <a:rPr lang="en-US" sz="2400" b="1" dirty="0" smtClean="0">
                <a:solidFill>
                  <a:srgbClr val="A6093D"/>
                </a:solidFill>
              </a:rPr>
              <a:t>Chair: </a:t>
            </a:r>
            <a:r>
              <a:rPr lang="en-US" sz="2400" dirty="0" smtClean="0"/>
              <a:t>Beth </a:t>
            </a:r>
            <a:r>
              <a:rPr lang="en-US" sz="2400" dirty="0" err="1" smtClean="0"/>
              <a:t>Mynatt</a:t>
            </a:r>
            <a:endParaRPr lang="en-US" sz="2400" dirty="0" smtClean="0"/>
          </a:p>
          <a:p>
            <a:endParaRPr lang="en-US" dirty="0"/>
          </a:p>
        </p:txBody>
      </p:sp>
      <p:pic>
        <p:nvPicPr>
          <p:cNvPr id="8" name="Picture 7" descr="Beth-head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899" y="1811815"/>
            <a:ext cx="936197" cy="945559"/>
          </a:xfrm>
          <a:prstGeom prst="rect">
            <a:avLst/>
          </a:prstGeom>
        </p:spPr>
      </p:pic>
      <p:sp>
        <p:nvSpPr>
          <p:cNvPr id="9" name="TextBox 8"/>
          <p:cNvSpPr txBox="1"/>
          <p:nvPr/>
        </p:nvSpPr>
        <p:spPr>
          <a:xfrm>
            <a:off x="841050" y="2073211"/>
            <a:ext cx="1590521" cy="584776"/>
          </a:xfrm>
          <a:prstGeom prst="rect">
            <a:avLst/>
          </a:prstGeom>
          <a:noFill/>
        </p:spPr>
        <p:txBody>
          <a:bodyPr wrap="square" rtlCol="0">
            <a:spAutoFit/>
          </a:bodyPr>
          <a:lstStyle/>
          <a:p>
            <a:r>
              <a:rPr lang="en-US" sz="1600" b="1" dirty="0" smtClean="0">
                <a:solidFill>
                  <a:srgbClr val="A6093D"/>
                </a:solidFill>
              </a:rPr>
              <a:t>Beth </a:t>
            </a:r>
            <a:r>
              <a:rPr lang="en-US" sz="1600" b="1" dirty="0" err="1" smtClean="0">
                <a:solidFill>
                  <a:srgbClr val="A6093D"/>
                </a:solidFill>
              </a:rPr>
              <a:t>Mynatt</a:t>
            </a:r>
            <a:endParaRPr lang="en-US" sz="1600" b="1" dirty="0" smtClean="0">
              <a:solidFill>
                <a:srgbClr val="A6093D"/>
              </a:solidFill>
            </a:endParaRPr>
          </a:p>
          <a:p>
            <a:r>
              <a:rPr lang="en-US" sz="1600" dirty="0" smtClean="0"/>
              <a:t>Georgia Tech</a:t>
            </a:r>
            <a:endParaRPr lang="en-US" sz="1600" dirty="0"/>
          </a:p>
        </p:txBody>
      </p:sp>
      <p:pic>
        <p:nvPicPr>
          <p:cNvPr id="11" name="Picture 10" descr="kevin-f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925" y="3050276"/>
            <a:ext cx="858609" cy="854316"/>
          </a:xfrm>
          <a:prstGeom prst="rect">
            <a:avLst/>
          </a:prstGeom>
        </p:spPr>
      </p:pic>
      <p:pic>
        <p:nvPicPr>
          <p:cNvPr id="12" name="Picture 11" descr="Greg_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2407" y="3015266"/>
            <a:ext cx="867394" cy="867394"/>
          </a:xfrm>
          <a:prstGeom prst="rect">
            <a:avLst/>
          </a:prstGeom>
        </p:spPr>
      </p:pic>
      <p:pic>
        <p:nvPicPr>
          <p:cNvPr id="13" name="Picture 12" descr="maja-matari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1571" y="5674688"/>
            <a:ext cx="829474" cy="829474"/>
          </a:xfrm>
          <a:prstGeom prst="rect">
            <a:avLst/>
          </a:prstGeom>
        </p:spPr>
      </p:pic>
      <p:pic>
        <p:nvPicPr>
          <p:cNvPr id="14" name="Picture 13" descr="ShwetakPate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7769" y="4219364"/>
            <a:ext cx="882032" cy="882032"/>
          </a:xfrm>
          <a:prstGeom prst="rect">
            <a:avLst/>
          </a:prstGeom>
        </p:spPr>
      </p:pic>
      <p:pic>
        <p:nvPicPr>
          <p:cNvPr id="6" name="Picture 5" descr="Nina headsho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9607" y="4229883"/>
            <a:ext cx="836050" cy="882032"/>
          </a:xfrm>
          <a:prstGeom prst="rect">
            <a:avLst/>
          </a:prstGeom>
        </p:spPr>
      </p:pic>
      <p:sp>
        <p:nvSpPr>
          <p:cNvPr id="15" name="TextBox 14"/>
          <p:cNvSpPr txBox="1"/>
          <p:nvPr/>
        </p:nvSpPr>
        <p:spPr>
          <a:xfrm>
            <a:off x="109239" y="3227483"/>
            <a:ext cx="963150" cy="677108"/>
          </a:xfrm>
          <a:prstGeom prst="rect">
            <a:avLst/>
          </a:prstGeom>
          <a:noFill/>
        </p:spPr>
        <p:txBody>
          <a:bodyPr wrap="square" rtlCol="0">
            <a:spAutoFit/>
          </a:bodyPr>
          <a:lstStyle/>
          <a:p>
            <a:r>
              <a:rPr lang="en-US" sz="1400" b="1" dirty="0" smtClean="0">
                <a:solidFill>
                  <a:srgbClr val="A6093D"/>
                </a:solidFill>
              </a:rPr>
              <a:t>Kevin Fu</a:t>
            </a:r>
          </a:p>
          <a:p>
            <a:r>
              <a:rPr lang="en-US" sz="1200" dirty="0" smtClean="0"/>
              <a:t>University of Michigan</a:t>
            </a:r>
            <a:endParaRPr lang="en-US" sz="1200" dirty="0"/>
          </a:p>
        </p:txBody>
      </p:sp>
      <p:sp>
        <p:nvSpPr>
          <p:cNvPr id="16" name="TextBox 15"/>
          <p:cNvSpPr txBox="1"/>
          <p:nvPr/>
        </p:nvSpPr>
        <p:spPr>
          <a:xfrm>
            <a:off x="2406146" y="3050276"/>
            <a:ext cx="892228" cy="892552"/>
          </a:xfrm>
          <a:prstGeom prst="rect">
            <a:avLst/>
          </a:prstGeom>
          <a:noFill/>
        </p:spPr>
        <p:txBody>
          <a:bodyPr wrap="square" rtlCol="0">
            <a:spAutoFit/>
          </a:bodyPr>
          <a:lstStyle/>
          <a:p>
            <a:r>
              <a:rPr lang="en-US" sz="1400" b="1" dirty="0" smtClean="0">
                <a:solidFill>
                  <a:srgbClr val="A6093D"/>
                </a:solidFill>
              </a:rPr>
              <a:t>Gregory Hager</a:t>
            </a:r>
          </a:p>
          <a:p>
            <a:r>
              <a:rPr lang="en-US" sz="1200" dirty="0" smtClean="0"/>
              <a:t>Johns Hopkins</a:t>
            </a:r>
            <a:endParaRPr lang="en-US" sz="1200" dirty="0"/>
          </a:p>
        </p:txBody>
      </p:sp>
      <p:sp>
        <p:nvSpPr>
          <p:cNvPr id="17" name="TextBox 16"/>
          <p:cNvSpPr txBox="1"/>
          <p:nvPr/>
        </p:nvSpPr>
        <p:spPr>
          <a:xfrm>
            <a:off x="1358134" y="5686259"/>
            <a:ext cx="791591" cy="892552"/>
          </a:xfrm>
          <a:prstGeom prst="rect">
            <a:avLst/>
          </a:prstGeom>
          <a:noFill/>
        </p:spPr>
        <p:txBody>
          <a:bodyPr wrap="square" rtlCol="0">
            <a:spAutoFit/>
          </a:bodyPr>
          <a:lstStyle/>
          <a:p>
            <a:r>
              <a:rPr lang="en-US" sz="1400" b="1" dirty="0" err="1" smtClean="0">
                <a:solidFill>
                  <a:srgbClr val="A6093D"/>
                </a:solidFill>
              </a:rPr>
              <a:t>Maja</a:t>
            </a:r>
            <a:r>
              <a:rPr lang="en-US" sz="1400" b="1" dirty="0" smtClean="0">
                <a:solidFill>
                  <a:srgbClr val="A6093D"/>
                </a:solidFill>
              </a:rPr>
              <a:t> </a:t>
            </a:r>
            <a:r>
              <a:rPr lang="en-US" sz="1400" b="1" dirty="0" err="1" smtClean="0">
                <a:solidFill>
                  <a:srgbClr val="A6093D"/>
                </a:solidFill>
              </a:rPr>
              <a:t>Matari</a:t>
            </a:r>
            <a:r>
              <a:rPr lang="hr-HR" sz="1400" b="1" dirty="0" smtClean="0">
                <a:solidFill>
                  <a:srgbClr val="A6093D"/>
                </a:solidFill>
              </a:rPr>
              <a:t>ć</a:t>
            </a:r>
          </a:p>
          <a:p>
            <a:r>
              <a:rPr lang="en-US" sz="1200" dirty="0" smtClean="0"/>
              <a:t>Penn State</a:t>
            </a:r>
            <a:endParaRPr lang="en-US" sz="1200" dirty="0"/>
          </a:p>
        </p:txBody>
      </p:sp>
      <p:sp>
        <p:nvSpPr>
          <p:cNvPr id="18" name="Rectangle 17"/>
          <p:cNvSpPr/>
          <p:nvPr/>
        </p:nvSpPr>
        <p:spPr>
          <a:xfrm>
            <a:off x="2431571" y="4219364"/>
            <a:ext cx="1076198" cy="892552"/>
          </a:xfrm>
          <a:prstGeom prst="rect">
            <a:avLst/>
          </a:prstGeom>
        </p:spPr>
        <p:txBody>
          <a:bodyPr wrap="square">
            <a:spAutoFit/>
          </a:bodyPr>
          <a:lstStyle/>
          <a:p>
            <a:r>
              <a:rPr lang="en-US" sz="1400" b="1" dirty="0" err="1" smtClean="0">
                <a:solidFill>
                  <a:srgbClr val="A6093D"/>
                </a:solidFill>
              </a:rPr>
              <a:t>Shwetak</a:t>
            </a:r>
            <a:r>
              <a:rPr lang="en-US" sz="1400" b="1" dirty="0" smtClean="0">
                <a:solidFill>
                  <a:srgbClr val="A6093D"/>
                </a:solidFill>
              </a:rPr>
              <a:t> Patel</a:t>
            </a:r>
            <a:endParaRPr lang="en-US" sz="1400" b="1" dirty="0">
              <a:solidFill>
                <a:srgbClr val="A6093D"/>
              </a:solidFill>
            </a:endParaRPr>
          </a:p>
          <a:p>
            <a:r>
              <a:rPr lang="en-US" sz="1200" dirty="0" smtClean="0"/>
              <a:t>University of Washington</a:t>
            </a:r>
          </a:p>
        </p:txBody>
      </p:sp>
      <p:sp>
        <p:nvSpPr>
          <p:cNvPr id="19" name="Rectangle 18"/>
          <p:cNvSpPr/>
          <p:nvPr/>
        </p:nvSpPr>
        <p:spPr>
          <a:xfrm>
            <a:off x="63448" y="4381884"/>
            <a:ext cx="1226159" cy="492443"/>
          </a:xfrm>
          <a:prstGeom prst="rect">
            <a:avLst/>
          </a:prstGeom>
        </p:spPr>
        <p:txBody>
          <a:bodyPr wrap="square">
            <a:spAutoFit/>
          </a:bodyPr>
          <a:lstStyle/>
          <a:p>
            <a:r>
              <a:rPr lang="en-US" sz="1400" b="1" dirty="0" smtClean="0">
                <a:solidFill>
                  <a:srgbClr val="A6093D"/>
                </a:solidFill>
              </a:rPr>
              <a:t>Nina Mishra</a:t>
            </a:r>
            <a:endParaRPr lang="en-US" sz="1400" b="1" dirty="0">
              <a:solidFill>
                <a:srgbClr val="A6093D"/>
              </a:solidFill>
            </a:endParaRPr>
          </a:p>
          <a:p>
            <a:r>
              <a:rPr lang="en-US" sz="1200" dirty="0" smtClean="0"/>
              <a:t>Amazon</a:t>
            </a:r>
          </a:p>
        </p:txBody>
      </p:sp>
      <p:sp>
        <p:nvSpPr>
          <p:cNvPr id="20" name="TextBox 19"/>
          <p:cNvSpPr txBox="1"/>
          <p:nvPr/>
        </p:nvSpPr>
        <p:spPr>
          <a:xfrm>
            <a:off x="99397" y="2675177"/>
            <a:ext cx="1934738" cy="369332"/>
          </a:xfrm>
          <a:prstGeom prst="rect">
            <a:avLst/>
          </a:prstGeom>
          <a:noFill/>
        </p:spPr>
        <p:txBody>
          <a:bodyPr wrap="square" rtlCol="0">
            <a:spAutoFit/>
          </a:bodyPr>
          <a:lstStyle/>
          <a:p>
            <a:r>
              <a:rPr lang="en-US" b="1" dirty="0" smtClean="0">
                <a:solidFill>
                  <a:srgbClr val="A6093D"/>
                </a:solidFill>
              </a:rPr>
              <a:t>Current Members: </a:t>
            </a:r>
            <a:endParaRPr lang="en-US" b="1" dirty="0">
              <a:solidFill>
                <a:srgbClr val="A6093D"/>
              </a:solidFill>
            </a:endParaRPr>
          </a:p>
        </p:txBody>
      </p:sp>
      <p:sp>
        <p:nvSpPr>
          <p:cNvPr id="21" name="Rectangle 20"/>
          <p:cNvSpPr/>
          <p:nvPr/>
        </p:nvSpPr>
        <p:spPr>
          <a:xfrm>
            <a:off x="2189899" y="1811815"/>
            <a:ext cx="936197" cy="9455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277193" y="3028048"/>
            <a:ext cx="848464" cy="87654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554958" y="3028048"/>
            <a:ext cx="851119" cy="848681"/>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431571" y="5686259"/>
            <a:ext cx="829474" cy="817903"/>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317456" y="4235517"/>
            <a:ext cx="808201" cy="8658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507770" y="4235517"/>
            <a:ext cx="882032" cy="8658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836602" y="1417638"/>
            <a:ext cx="4307398" cy="2031325"/>
          </a:xfrm>
          <a:prstGeom prst="rect">
            <a:avLst/>
          </a:prstGeom>
        </p:spPr>
        <p:txBody>
          <a:bodyPr wrap="square">
            <a:spAutoFit/>
          </a:bodyPr>
          <a:lstStyle/>
          <a:p>
            <a:r>
              <a:rPr lang="en-US" b="1" dirty="0"/>
              <a:t>Recent Activities:</a:t>
            </a:r>
          </a:p>
          <a:p>
            <a:pPr marL="285750" indent="-285750">
              <a:buFont typeface="Arial"/>
              <a:buChar char="•"/>
            </a:pPr>
            <a:r>
              <a:rPr lang="en-US" i="1" dirty="0"/>
              <a:t>Discovery and Innovation in Smart and Pervasive Health </a:t>
            </a:r>
            <a:r>
              <a:rPr lang="en-US" dirty="0"/>
              <a:t>December, 2016 Workshop </a:t>
            </a:r>
            <a:r>
              <a:rPr lang="en-US" dirty="0" smtClean="0"/>
              <a:t>Report</a:t>
            </a:r>
          </a:p>
          <a:p>
            <a:pPr marL="285750" indent="-285750">
              <a:buFont typeface="Arial" charset="0"/>
              <a:buChar char="•"/>
            </a:pPr>
            <a:r>
              <a:rPr lang="en-US" dirty="0" smtClean="0"/>
              <a:t>Response to NITRD draft </a:t>
            </a:r>
            <a:r>
              <a:rPr lang="en-US" i="1" dirty="0" smtClean="0"/>
              <a:t>Federal Health Information Technology Research and Development Strategic Framework</a:t>
            </a:r>
            <a:endParaRPr lang="en-US" dirty="0" smtClean="0"/>
          </a:p>
        </p:txBody>
      </p:sp>
      <p:sp>
        <p:nvSpPr>
          <p:cNvPr id="29" name="Rectangle 28"/>
          <p:cNvSpPr/>
          <p:nvPr/>
        </p:nvSpPr>
        <p:spPr>
          <a:xfrm>
            <a:off x="4836602" y="3869810"/>
            <a:ext cx="4053686" cy="1200329"/>
          </a:xfrm>
          <a:prstGeom prst="rect">
            <a:avLst/>
          </a:prstGeom>
        </p:spPr>
        <p:txBody>
          <a:bodyPr wrap="square">
            <a:spAutoFit/>
          </a:bodyPr>
          <a:lstStyle/>
          <a:p>
            <a:r>
              <a:rPr lang="en-US" b="1" dirty="0" smtClean="0"/>
              <a:t>White Papers In Process</a:t>
            </a:r>
            <a:endParaRPr lang="en-US" b="1" dirty="0"/>
          </a:p>
          <a:p>
            <a:pPr marL="285750" indent="-285750">
              <a:buFont typeface="Arial"/>
              <a:buChar char="•"/>
            </a:pPr>
            <a:r>
              <a:rPr lang="en-US" i="1" dirty="0" smtClean="0"/>
              <a:t>Population Health Surveillance and Response</a:t>
            </a:r>
          </a:p>
          <a:p>
            <a:pPr marL="285750" indent="-285750">
              <a:buFont typeface="Arial"/>
              <a:buChar char="•"/>
            </a:pPr>
            <a:r>
              <a:rPr lang="en-US" i="1" dirty="0" smtClean="0"/>
              <a:t>Transforming Aging</a:t>
            </a:r>
            <a:endParaRPr lang="en-US" i="1" dirty="0"/>
          </a:p>
        </p:txBody>
      </p:sp>
    </p:spTree>
    <p:extLst>
      <p:ext uri="{BB962C8B-B14F-4D97-AF65-F5344CB8AC3E}">
        <p14:creationId xmlns:p14="http://schemas.microsoft.com/office/powerpoint/2010/main" val="96663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Grp="1"/>
          </p:cNvSpPr>
          <p:nvPr>
            <p:ph type="title"/>
          </p:nvPr>
        </p:nvSpPr>
        <p:spPr bwMode="auto">
          <a:xfrm>
            <a:off x="162128" y="463356"/>
            <a:ext cx="8524671" cy="610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hangingPunct="1"/>
            <a:r>
              <a:rPr lang="en-US" sz="2800" dirty="0" smtClean="0">
                <a:effectLst/>
              </a:rPr>
              <a:t>Privacy and Fairness</a:t>
            </a:r>
            <a:r>
              <a:rPr lang="en-US" sz="2800" dirty="0"/>
              <a:t> </a:t>
            </a:r>
            <a:r>
              <a:rPr lang="en-US" sz="2800" dirty="0" smtClean="0"/>
              <a:t/>
            </a:r>
            <a:br>
              <a:rPr lang="en-US" sz="2800" dirty="0" smtClean="0"/>
            </a:br>
            <a:r>
              <a:rPr lang="en-US" sz="2800" dirty="0" smtClean="0"/>
              <a:t>T</a:t>
            </a:r>
            <a:r>
              <a:rPr lang="en-US" sz="2800" dirty="0" smtClean="0">
                <a:effectLst/>
              </a:rPr>
              <a:t>ask Force</a:t>
            </a:r>
          </a:p>
        </p:txBody>
      </p:sp>
      <p:sp>
        <p:nvSpPr>
          <p:cNvPr id="7" name="TextBox 6"/>
          <p:cNvSpPr txBox="1"/>
          <p:nvPr/>
        </p:nvSpPr>
        <p:spPr>
          <a:xfrm>
            <a:off x="178408" y="1227317"/>
            <a:ext cx="4834819" cy="738664"/>
          </a:xfrm>
          <a:prstGeom prst="rect">
            <a:avLst/>
          </a:prstGeom>
          <a:noFill/>
        </p:spPr>
        <p:txBody>
          <a:bodyPr wrap="square" rtlCol="0">
            <a:spAutoFit/>
          </a:bodyPr>
          <a:lstStyle/>
          <a:p>
            <a:r>
              <a:rPr lang="en-US" sz="2400" b="1" dirty="0" smtClean="0">
                <a:solidFill>
                  <a:srgbClr val="A6093D"/>
                </a:solidFill>
              </a:rPr>
              <a:t>Chairs: </a:t>
            </a:r>
            <a:r>
              <a:rPr lang="en-US" sz="1900" dirty="0" smtClean="0"/>
              <a:t>Cynthia </a:t>
            </a:r>
            <a:r>
              <a:rPr lang="en-US" sz="1900" dirty="0" err="1" smtClean="0"/>
              <a:t>Dwork</a:t>
            </a:r>
            <a:r>
              <a:rPr lang="en-US" sz="1900" dirty="0" smtClean="0"/>
              <a:t> and </a:t>
            </a:r>
            <a:r>
              <a:rPr lang="en-US" sz="1900" dirty="0" err="1" smtClean="0"/>
              <a:t>Sampath</a:t>
            </a:r>
            <a:r>
              <a:rPr lang="en-US" sz="1900" dirty="0" smtClean="0"/>
              <a:t> </a:t>
            </a:r>
            <a:r>
              <a:rPr lang="en-US" sz="1900" dirty="0" err="1" smtClean="0"/>
              <a:t>Kannan</a:t>
            </a:r>
            <a:endParaRPr lang="en-US" sz="1900" dirty="0" smtClean="0"/>
          </a:p>
          <a:p>
            <a:endParaRPr lang="en-US" dirty="0"/>
          </a:p>
        </p:txBody>
      </p:sp>
      <p:pic>
        <p:nvPicPr>
          <p:cNvPr id="2" name="Picture 1" descr="Cynthia-head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970" y="1750185"/>
            <a:ext cx="1219200" cy="1219200"/>
          </a:xfrm>
          <a:prstGeom prst="rect">
            <a:avLst/>
          </a:prstGeom>
        </p:spPr>
      </p:pic>
      <p:pic>
        <p:nvPicPr>
          <p:cNvPr id="3" name="Picture 2" descr="full_Kann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349" y="1762444"/>
            <a:ext cx="1219200" cy="1219200"/>
          </a:xfrm>
          <a:prstGeom prst="rect">
            <a:avLst/>
          </a:prstGeom>
        </p:spPr>
      </p:pic>
      <p:pic>
        <p:nvPicPr>
          <p:cNvPr id="6" name="Picture 5" descr="Lorenzo-headsho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970" y="3394347"/>
            <a:ext cx="1219200" cy="1219200"/>
          </a:xfrm>
          <a:prstGeom prst="rect">
            <a:avLst/>
          </a:prstGeom>
        </p:spPr>
      </p:pic>
      <p:pic>
        <p:nvPicPr>
          <p:cNvPr id="8" name="Picture 7" descr="Liz-Headsho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1349" y="3394347"/>
            <a:ext cx="1219200" cy="1255776"/>
          </a:xfrm>
          <a:prstGeom prst="rect">
            <a:avLst/>
          </a:prstGeom>
        </p:spPr>
      </p:pic>
      <p:pic>
        <p:nvPicPr>
          <p:cNvPr id="12" name="Picture 11" descr="honavar_vasant_croppe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5818" y="4751060"/>
            <a:ext cx="1175531" cy="1175531"/>
          </a:xfrm>
          <a:prstGeom prst="rect">
            <a:avLst/>
          </a:prstGeom>
        </p:spPr>
      </p:pic>
      <p:sp>
        <p:nvSpPr>
          <p:cNvPr id="13" name="TextBox 12"/>
          <p:cNvSpPr txBox="1"/>
          <p:nvPr/>
        </p:nvSpPr>
        <p:spPr>
          <a:xfrm>
            <a:off x="284646" y="1950607"/>
            <a:ext cx="1362970" cy="1015663"/>
          </a:xfrm>
          <a:prstGeom prst="rect">
            <a:avLst/>
          </a:prstGeom>
          <a:noFill/>
        </p:spPr>
        <p:txBody>
          <a:bodyPr wrap="square" rtlCol="0">
            <a:spAutoFit/>
          </a:bodyPr>
          <a:lstStyle/>
          <a:p>
            <a:r>
              <a:rPr lang="en-US" sz="1600" b="1" dirty="0" smtClean="0">
                <a:solidFill>
                  <a:srgbClr val="A6093D"/>
                </a:solidFill>
              </a:rPr>
              <a:t>Cynthia </a:t>
            </a:r>
            <a:r>
              <a:rPr lang="en-US" sz="1600" b="1" dirty="0" err="1" smtClean="0">
                <a:solidFill>
                  <a:srgbClr val="A6093D"/>
                </a:solidFill>
              </a:rPr>
              <a:t>Dwork</a:t>
            </a:r>
            <a:endParaRPr lang="en-US" sz="1600" b="1" dirty="0" smtClean="0">
              <a:solidFill>
                <a:srgbClr val="A6093D"/>
              </a:solidFill>
            </a:endParaRPr>
          </a:p>
          <a:p>
            <a:r>
              <a:rPr lang="en-US" sz="1400" dirty="0" smtClean="0"/>
              <a:t>Harvard University</a:t>
            </a:r>
            <a:endParaRPr lang="en-US" sz="1400" dirty="0"/>
          </a:p>
        </p:txBody>
      </p:sp>
      <p:sp>
        <p:nvSpPr>
          <p:cNvPr id="14" name="TextBox 13"/>
          <p:cNvSpPr txBox="1"/>
          <p:nvPr/>
        </p:nvSpPr>
        <p:spPr>
          <a:xfrm>
            <a:off x="2582170" y="1965981"/>
            <a:ext cx="1362970" cy="1015663"/>
          </a:xfrm>
          <a:prstGeom prst="rect">
            <a:avLst/>
          </a:prstGeom>
          <a:noFill/>
        </p:spPr>
        <p:txBody>
          <a:bodyPr wrap="square" rtlCol="0">
            <a:spAutoFit/>
          </a:bodyPr>
          <a:lstStyle/>
          <a:p>
            <a:r>
              <a:rPr lang="en-US" sz="1600" b="1" dirty="0" err="1" smtClean="0">
                <a:solidFill>
                  <a:srgbClr val="A6093D"/>
                </a:solidFill>
              </a:rPr>
              <a:t>Sampath</a:t>
            </a:r>
            <a:r>
              <a:rPr lang="en-US" sz="1600" b="1" dirty="0" smtClean="0">
                <a:solidFill>
                  <a:srgbClr val="A6093D"/>
                </a:solidFill>
              </a:rPr>
              <a:t> </a:t>
            </a:r>
            <a:r>
              <a:rPr lang="en-US" sz="1600" b="1" dirty="0" err="1" smtClean="0">
                <a:solidFill>
                  <a:srgbClr val="A6093D"/>
                </a:solidFill>
              </a:rPr>
              <a:t>Kannan</a:t>
            </a:r>
            <a:endParaRPr lang="en-US" sz="1600" b="1" dirty="0" smtClean="0">
              <a:solidFill>
                <a:srgbClr val="A6093D"/>
              </a:solidFill>
            </a:endParaRPr>
          </a:p>
          <a:p>
            <a:r>
              <a:rPr lang="en-US" sz="1400" dirty="0" smtClean="0"/>
              <a:t>University of Pennsylvania</a:t>
            </a:r>
          </a:p>
        </p:txBody>
      </p:sp>
      <p:sp>
        <p:nvSpPr>
          <p:cNvPr id="15" name="TextBox 14"/>
          <p:cNvSpPr txBox="1"/>
          <p:nvPr/>
        </p:nvSpPr>
        <p:spPr>
          <a:xfrm>
            <a:off x="162128" y="3471291"/>
            <a:ext cx="1321565" cy="1077218"/>
          </a:xfrm>
          <a:prstGeom prst="rect">
            <a:avLst/>
          </a:prstGeom>
          <a:noFill/>
        </p:spPr>
        <p:txBody>
          <a:bodyPr wrap="square" rtlCol="0">
            <a:spAutoFit/>
          </a:bodyPr>
          <a:lstStyle/>
          <a:p>
            <a:r>
              <a:rPr lang="en-US" sz="1600" b="1" dirty="0" smtClean="0">
                <a:solidFill>
                  <a:srgbClr val="A6093D"/>
                </a:solidFill>
              </a:rPr>
              <a:t>Lorenzo </a:t>
            </a:r>
            <a:r>
              <a:rPr lang="en-US" sz="1600" b="1" dirty="0" err="1" smtClean="0">
                <a:solidFill>
                  <a:srgbClr val="A6093D"/>
                </a:solidFill>
              </a:rPr>
              <a:t>Alvisi</a:t>
            </a:r>
            <a:endParaRPr lang="en-US" sz="1600" b="1" dirty="0" smtClean="0">
              <a:solidFill>
                <a:srgbClr val="A6093D"/>
              </a:solidFill>
            </a:endParaRPr>
          </a:p>
          <a:p>
            <a:r>
              <a:rPr lang="en-US" sz="1600" dirty="0" smtClean="0"/>
              <a:t>University of Texas, Austin</a:t>
            </a:r>
            <a:endParaRPr lang="en-US" sz="1600" dirty="0"/>
          </a:p>
        </p:txBody>
      </p:sp>
      <p:sp>
        <p:nvSpPr>
          <p:cNvPr id="16" name="TextBox 15"/>
          <p:cNvSpPr txBox="1"/>
          <p:nvPr/>
        </p:nvSpPr>
        <p:spPr>
          <a:xfrm>
            <a:off x="2582170" y="3382441"/>
            <a:ext cx="1175531" cy="1231106"/>
          </a:xfrm>
          <a:prstGeom prst="rect">
            <a:avLst/>
          </a:prstGeom>
          <a:noFill/>
        </p:spPr>
        <p:txBody>
          <a:bodyPr wrap="square" rtlCol="0">
            <a:spAutoFit/>
          </a:bodyPr>
          <a:lstStyle/>
          <a:p>
            <a:r>
              <a:rPr lang="en-US" sz="1600" b="1" dirty="0" smtClean="0">
                <a:solidFill>
                  <a:srgbClr val="A6093D"/>
                </a:solidFill>
              </a:rPr>
              <a:t>Elizabeth Bradley</a:t>
            </a:r>
          </a:p>
          <a:p>
            <a:r>
              <a:rPr lang="en-US" sz="1400" dirty="0" smtClean="0"/>
              <a:t>University of Colorado, Boulder</a:t>
            </a:r>
            <a:endParaRPr lang="en-US" sz="1400" dirty="0"/>
          </a:p>
        </p:txBody>
      </p:sp>
      <p:sp>
        <p:nvSpPr>
          <p:cNvPr id="17" name="TextBox 16"/>
          <p:cNvSpPr txBox="1"/>
          <p:nvPr/>
        </p:nvSpPr>
        <p:spPr>
          <a:xfrm>
            <a:off x="1362970" y="4949909"/>
            <a:ext cx="1170062" cy="830997"/>
          </a:xfrm>
          <a:prstGeom prst="rect">
            <a:avLst/>
          </a:prstGeom>
          <a:noFill/>
        </p:spPr>
        <p:txBody>
          <a:bodyPr wrap="square" rtlCol="0">
            <a:spAutoFit/>
          </a:bodyPr>
          <a:lstStyle/>
          <a:p>
            <a:r>
              <a:rPr lang="en-US" sz="1600" b="1" dirty="0" err="1" smtClean="0">
                <a:solidFill>
                  <a:srgbClr val="A6093D"/>
                </a:solidFill>
              </a:rPr>
              <a:t>Vasant</a:t>
            </a:r>
            <a:r>
              <a:rPr lang="en-US" sz="1600" b="1" dirty="0" smtClean="0">
                <a:solidFill>
                  <a:srgbClr val="A6093D"/>
                </a:solidFill>
              </a:rPr>
              <a:t> </a:t>
            </a:r>
            <a:r>
              <a:rPr lang="en-US" sz="1600" b="1" dirty="0" err="1" smtClean="0">
                <a:solidFill>
                  <a:srgbClr val="A6093D"/>
                </a:solidFill>
              </a:rPr>
              <a:t>Honavar</a:t>
            </a:r>
            <a:endParaRPr lang="en-US" sz="1600" b="1" dirty="0" smtClean="0">
              <a:solidFill>
                <a:srgbClr val="A6093D"/>
              </a:solidFill>
            </a:endParaRPr>
          </a:p>
          <a:p>
            <a:r>
              <a:rPr lang="en-US" sz="1600" dirty="0" smtClean="0"/>
              <a:t>Penn State</a:t>
            </a:r>
            <a:endParaRPr lang="en-US" sz="1600" dirty="0"/>
          </a:p>
        </p:txBody>
      </p:sp>
      <p:sp>
        <p:nvSpPr>
          <p:cNvPr id="18" name="TextBox 17"/>
          <p:cNvSpPr txBox="1"/>
          <p:nvPr/>
        </p:nvSpPr>
        <p:spPr>
          <a:xfrm>
            <a:off x="99397" y="2969385"/>
            <a:ext cx="1934738" cy="369332"/>
          </a:xfrm>
          <a:prstGeom prst="rect">
            <a:avLst/>
          </a:prstGeom>
          <a:noFill/>
        </p:spPr>
        <p:txBody>
          <a:bodyPr wrap="square" rtlCol="0">
            <a:spAutoFit/>
          </a:bodyPr>
          <a:lstStyle/>
          <a:p>
            <a:r>
              <a:rPr lang="en-US" b="1" dirty="0" smtClean="0">
                <a:solidFill>
                  <a:srgbClr val="A6093D"/>
                </a:solidFill>
              </a:rPr>
              <a:t>Current Members: </a:t>
            </a:r>
            <a:endParaRPr lang="en-US" b="1" dirty="0">
              <a:solidFill>
                <a:srgbClr val="A6093D"/>
              </a:solidFill>
            </a:endParaRPr>
          </a:p>
        </p:txBody>
      </p:sp>
      <p:sp>
        <p:nvSpPr>
          <p:cNvPr id="30" name="Rectangle 29"/>
          <p:cNvSpPr/>
          <p:nvPr/>
        </p:nvSpPr>
        <p:spPr>
          <a:xfrm>
            <a:off x="1362970" y="1762444"/>
            <a:ext cx="1219200" cy="120382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790415" y="1769692"/>
            <a:ext cx="1200134" cy="119657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376618" y="3401595"/>
            <a:ext cx="1219200" cy="120382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786259" y="3421831"/>
            <a:ext cx="1204290" cy="120382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95818" y="4751060"/>
            <a:ext cx="1161883" cy="118093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223881" y="1332878"/>
            <a:ext cx="3920119" cy="2462213"/>
          </a:xfrm>
          <a:prstGeom prst="rect">
            <a:avLst/>
          </a:prstGeom>
        </p:spPr>
        <p:txBody>
          <a:bodyPr wrap="square">
            <a:spAutoFit/>
          </a:bodyPr>
          <a:lstStyle/>
          <a:p>
            <a:r>
              <a:rPr lang="en-US" b="1" dirty="0"/>
              <a:t>Recent Activities:</a:t>
            </a:r>
          </a:p>
          <a:p>
            <a:pPr marL="285750" indent="-285750">
              <a:buFont typeface="Arial" charset="0"/>
              <a:buChar char="•"/>
            </a:pPr>
            <a:r>
              <a:rPr lang="en-US" dirty="0" smtClean="0"/>
              <a:t>Published a white paper </a:t>
            </a:r>
            <a:r>
              <a:rPr lang="en-US" dirty="0"/>
              <a:t>called </a:t>
            </a:r>
            <a:r>
              <a:rPr lang="en-US" i="1" dirty="0"/>
              <a:t>Privacy</a:t>
            </a:r>
            <a:r>
              <a:rPr lang="en-US" i="1" dirty="0" smtClean="0"/>
              <a:t>-Preserving </a:t>
            </a:r>
            <a:r>
              <a:rPr lang="en-US" i="1" dirty="0"/>
              <a:t>Data Analysis for the Federal Statistical </a:t>
            </a:r>
            <a:r>
              <a:rPr lang="en-US" i="1" dirty="0" smtClean="0"/>
              <a:t>Agencies </a:t>
            </a:r>
            <a:r>
              <a:rPr lang="en-US" dirty="0" smtClean="0"/>
              <a:t>(joint with the Census Bureau)</a:t>
            </a:r>
            <a:endParaRPr lang="en-US" i="1" dirty="0"/>
          </a:p>
          <a:p>
            <a:pPr marL="285750" indent="-285750">
              <a:buFont typeface="Arial" charset="0"/>
              <a:buChar char="•"/>
            </a:pPr>
            <a:endParaRPr lang="en-US" sz="1000" i="1" dirty="0"/>
          </a:p>
          <a:p>
            <a:pPr marL="285750" indent="-285750">
              <a:buFont typeface="Arial" charset="0"/>
              <a:buChar char="•"/>
            </a:pPr>
            <a:r>
              <a:rPr lang="en-US" dirty="0"/>
              <a:t>Visioning Workshop on Sociotechnical </a:t>
            </a:r>
            <a:r>
              <a:rPr lang="en-US" dirty="0" err="1"/>
              <a:t>Cybersecurity</a:t>
            </a:r>
            <a:r>
              <a:rPr lang="en-US" dirty="0"/>
              <a:t>- December, 2016</a:t>
            </a:r>
          </a:p>
        </p:txBody>
      </p:sp>
      <p:sp>
        <p:nvSpPr>
          <p:cNvPr id="25" name="Rectangle 24"/>
          <p:cNvSpPr/>
          <p:nvPr/>
        </p:nvSpPr>
        <p:spPr>
          <a:xfrm>
            <a:off x="5223881" y="4136924"/>
            <a:ext cx="3789553" cy="646331"/>
          </a:xfrm>
          <a:prstGeom prst="rect">
            <a:avLst/>
          </a:prstGeom>
        </p:spPr>
        <p:txBody>
          <a:bodyPr wrap="square">
            <a:spAutoFit/>
          </a:bodyPr>
          <a:lstStyle/>
          <a:p>
            <a:r>
              <a:rPr lang="en-US" b="1" dirty="0" smtClean="0"/>
              <a:t>White Papers In Process</a:t>
            </a:r>
            <a:endParaRPr lang="en-US" b="1" dirty="0"/>
          </a:p>
          <a:p>
            <a:pPr marL="285750" indent="-285750">
              <a:buFont typeface="Arial"/>
              <a:buChar char="•"/>
            </a:pPr>
            <a:r>
              <a:rPr lang="en-US" i="1" dirty="0" smtClean="0"/>
              <a:t>An Ontology for Fairness</a:t>
            </a:r>
            <a:endParaRPr lang="en-US" i="1" dirty="0"/>
          </a:p>
        </p:txBody>
      </p:sp>
    </p:spTree>
    <p:extLst>
      <p:ext uri="{BB962C8B-B14F-4D97-AF65-F5344CB8AC3E}">
        <p14:creationId xmlns:p14="http://schemas.microsoft.com/office/powerpoint/2010/main" val="384341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6240" y="999884"/>
            <a:ext cx="8585359" cy="900759"/>
          </a:xfrm>
          <a:prstGeom prst="rect">
            <a:avLst/>
          </a:prstGeom>
          <a:noFill/>
        </p:spPr>
        <p:txBody>
          <a:bodyPr wrap="square" rtlCol="0">
            <a:spAutoFit/>
          </a:bodyPr>
          <a:lstStyle/>
          <a:p>
            <a:pPr>
              <a:lnSpc>
                <a:spcPct val="110000"/>
              </a:lnSpc>
            </a:pPr>
            <a:r>
              <a:rPr lang="en-US" sz="1600" dirty="0">
                <a:latin typeface="Mission Gothic Regular"/>
                <a:cs typeface="Mission Gothic Regular"/>
              </a:rPr>
              <a:t>The </a:t>
            </a:r>
            <a:r>
              <a:rPr lang="en-US" sz="1600" b="1" dirty="0">
                <a:latin typeface="Mission Gothic Regular"/>
                <a:cs typeface="Mission Gothic Regular"/>
              </a:rPr>
              <a:t>mission</a:t>
            </a:r>
            <a:r>
              <a:rPr lang="en-US" sz="1600" dirty="0">
                <a:latin typeface="Mission Gothic Regular"/>
                <a:cs typeface="Mission Gothic Regular"/>
              </a:rPr>
              <a:t> of Computing Research Association's </a:t>
            </a:r>
            <a:r>
              <a:rPr lang="en-US" sz="1600" dirty="0" smtClean="0">
                <a:latin typeface="Mission Gothic Regular"/>
                <a:cs typeface="Mission Gothic Regular"/>
              </a:rPr>
              <a:t>Computing </a:t>
            </a:r>
            <a:r>
              <a:rPr lang="en-US" sz="1600" dirty="0">
                <a:latin typeface="Mission Gothic Regular"/>
                <a:cs typeface="Mission Gothic Regular"/>
              </a:rPr>
              <a:t>Community </a:t>
            </a:r>
            <a:r>
              <a:rPr lang="en-US" sz="1600" dirty="0" smtClean="0">
                <a:latin typeface="Mission Gothic Regular"/>
                <a:cs typeface="Mission Gothic Regular"/>
              </a:rPr>
              <a:t>Consortium </a:t>
            </a:r>
            <a:r>
              <a:rPr lang="en-US" sz="1600" dirty="0">
                <a:latin typeface="Mission Gothic Regular"/>
                <a:cs typeface="Mission Gothic Regular"/>
              </a:rPr>
              <a:t>(CCC) is </a:t>
            </a:r>
            <a:r>
              <a:rPr lang="en-US" sz="1600" dirty="0" smtClean="0">
                <a:latin typeface="Mission Gothic Regular"/>
                <a:cs typeface="Mission Gothic Regular"/>
              </a:rPr>
              <a:t>to </a:t>
            </a:r>
            <a:r>
              <a:rPr lang="en-US" sz="1600" b="1" dirty="0" smtClean="0">
                <a:latin typeface="Mission Gothic Regular"/>
                <a:cs typeface="Mission Gothic Regular"/>
              </a:rPr>
              <a:t>catalyze</a:t>
            </a:r>
            <a:r>
              <a:rPr lang="en-US" sz="1600" dirty="0" smtClean="0">
                <a:latin typeface="Mission Gothic Regular"/>
                <a:cs typeface="Mission Gothic Regular"/>
              </a:rPr>
              <a:t> </a:t>
            </a:r>
            <a:r>
              <a:rPr lang="en-US" sz="1600" dirty="0">
                <a:latin typeface="Mission Gothic Regular"/>
                <a:cs typeface="Mission Gothic Regular"/>
              </a:rPr>
              <a:t>the computing research community </a:t>
            </a:r>
            <a:r>
              <a:rPr lang="en-US" sz="1600" dirty="0" smtClean="0">
                <a:latin typeface="Mission Gothic Regular"/>
                <a:cs typeface="Mission Gothic Regular"/>
              </a:rPr>
              <a:t>and </a:t>
            </a:r>
            <a:r>
              <a:rPr lang="en-US" sz="1600" b="1" dirty="0" smtClean="0">
                <a:latin typeface="Mission Gothic Regular"/>
                <a:cs typeface="Mission Gothic Regular"/>
              </a:rPr>
              <a:t>enable </a:t>
            </a:r>
            <a:r>
              <a:rPr lang="en-US" sz="1600" dirty="0">
                <a:latin typeface="Mission Gothic Regular"/>
                <a:cs typeface="Mission Gothic Regular"/>
              </a:rPr>
              <a:t>the pursuit of innovative, high-impact research. </a:t>
            </a:r>
            <a:endParaRPr lang="en-US" sz="1600" dirty="0" smtClean="0">
              <a:latin typeface="Mission Gothic Regular"/>
              <a:cs typeface="Mission Gothic Regular"/>
            </a:endParaRP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smtClean="0"/>
              <a:t>Computing Community Consortium</a:t>
            </a:r>
            <a:endParaRPr lang="en-US" dirty="0"/>
          </a:p>
        </p:txBody>
      </p:sp>
      <p:sp>
        <p:nvSpPr>
          <p:cNvPr id="9" name="Content Placeholder 6"/>
          <p:cNvSpPr txBox="1">
            <a:spLocks/>
          </p:cNvSpPr>
          <p:nvPr/>
        </p:nvSpPr>
        <p:spPr bwMode="auto">
          <a:xfrm>
            <a:off x="4317144" y="1653008"/>
            <a:ext cx="5376796" cy="43071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500" b="1" dirty="0" smtClean="0">
                <a:latin typeface="Mission Gothic Regular"/>
                <a:cs typeface="Mission Gothic Regular"/>
              </a:rPr>
              <a:t>Promote Audacious Thinking:</a:t>
            </a:r>
            <a:endParaRPr lang="en-US" sz="1500" dirty="0" smtClean="0">
              <a:latin typeface="Mission Gothic Regular"/>
              <a:cs typeface="Mission Gothic Regular"/>
            </a:endParaRPr>
          </a:p>
          <a:p>
            <a:pPr marL="457200" lvl="1" indent="0">
              <a:lnSpc>
                <a:spcPct val="110000"/>
              </a:lnSpc>
              <a:spcBef>
                <a:spcPts val="0"/>
              </a:spcBef>
              <a:buClr>
                <a:srgbClr val="A6093D"/>
              </a:buClr>
              <a:buNone/>
            </a:pPr>
            <a:r>
              <a:rPr lang="en-US" sz="1500" dirty="0" smtClean="0">
                <a:latin typeface="Mission Gothic Regular"/>
                <a:cs typeface="Mission Gothic Regular"/>
              </a:rPr>
              <a:t>Community Initiated Visioning Workshops</a:t>
            </a:r>
          </a:p>
          <a:p>
            <a:pPr marL="457200" lvl="1" indent="0">
              <a:lnSpc>
                <a:spcPct val="110000"/>
              </a:lnSpc>
              <a:spcBef>
                <a:spcPts val="0"/>
              </a:spcBef>
              <a:buClr>
                <a:srgbClr val="A6093D"/>
              </a:buClr>
              <a:buNone/>
            </a:pPr>
            <a:r>
              <a:rPr lang="en-US" sz="1500" dirty="0" smtClean="0">
                <a:latin typeface="Mission Gothic Regular"/>
                <a:cs typeface="Mission Gothic Regular"/>
              </a:rPr>
              <a:t>Blue Sky Ideas tracks at conferences</a:t>
            </a:r>
          </a:p>
          <a:p>
            <a:pPr marL="46037" indent="0">
              <a:lnSpc>
                <a:spcPct val="110000"/>
              </a:lnSpc>
              <a:spcBef>
                <a:spcPts val="0"/>
              </a:spcBef>
              <a:buClr>
                <a:srgbClr val="A6093D"/>
              </a:buClr>
              <a:buNone/>
            </a:pPr>
            <a:r>
              <a:rPr lang="en-US" sz="1500" b="1" dirty="0">
                <a:solidFill>
                  <a:srgbClr val="000000"/>
                </a:solidFill>
                <a:latin typeface="Mission Gothic Regular"/>
                <a:cs typeface="Mission Gothic Regular"/>
              </a:rPr>
              <a:t>Communicate to the Community:</a:t>
            </a:r>
            <a:endParaRPr lang="en-US" sz="1500" dirty="0">
              <a:solidFill>
                <a:srgbClr val="000000"/>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CCC Blog - </a:t>
            </a:r>
            <a:r>
              <a:rPr lang="en-US" sz="1500" dirty="0">
                <a:solidFill>
                  <a:schemeClr val="accent2">
                    <a:lumMod val="75000"/>
                  </a:schemeClr>
                </a:solidFill>
                <a:latin typeface="Mission Gothic Regular"/>
                <a:cs typeface="Mission Gothic Regular"/>
                <a:hlinkClick r:id="rId3"/>
              </a:rPr>
              <a:t>http://cccblog.org/</a:t>
            </a:r>
            <a:endParaRPr lang="en-US" sz="1500" dirty="0">
              <a:solidFill>
                <a:schemeClr val="accent2">
                  <a:lumMod val="75000"/>
                </a:schemeClr>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Great Innovative Ideas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White Papers and Workshop Reports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Social Media</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Council member presentations</a:t>
            </a:r>
          </a:p>
          <a:p>
            <a:pPr marL="0" indent="0">
              <a:lnSpc>
                <a:spcPct val="110000"/>
              </a:lnSpc>
              <a:spcBef>
                <a:spcPts val="0"/>
              </a:spcBef>
              <a:buClr>
                <a:srgbClr val="A6093D"/>
              </a:buClr>
              <a:buNone/>
            </a:pPr>
            <a:r>
              <a:rPr lang="en-US" sz="1500" b="1" dirty="0" smtClean="0">
                <a:latin typeface="Mission Gothic Regular"/>
                <a:cs typeface="Mission Gothic Regular"/>
              </a:rPr>
              <a:t>Facilitate Investment:</a:t>
            </a:r>
          </a:p>
          <a:p>
            <a:pPr marL="457200" lvl="1" indent="0">
              <a:lnSpc>
                <a:spcPct val="110000"/>
              </a:lnSpc>
              <a:spcBef>
                <a:spcPts val="0"/>
              </a:spcBef>
              <a:buClr>
                <a:srgbClr val="A6093D"/>
              </a:buClr>
              <a:buNone/>
            </a:pPr>
            <a:r>
              <a:rPr lang="en-US" sz="1500" dirty="0" smtClean="0">
                <a:latin typeface="Mission Gothic Regular"/>
                <a:cs typeface="Mission Gothic Regular"/>
              </a:rPr>
              <a:t>Outputs of visioning activities </a:t>
            </a:r>
          </a:p>
          <a:p>
            <a:pPr marL="457200" lvl="1" indent="0">
              <a:lnSpc>
                <a:spcPct val="110000"/>
              </a:lnSpc>
              <a:spcBef>
                <a:spcPts val="0"/>
              </a:spcBef>
              <a:buClr>
                <a:srgbClr val="A6093D"/>
              </a:buClr>
              <a:buNone/>
            </a:pPr>
            <a:r>
              <a:rPr lang="en-US" sz="1500" dirty="0" smtClean="0">
                <a:latin typeface="Mission Gothic Regular"/>
                <a:cs typeface="Mission Gothic Regular"/>
              </a:rPr>
              <a:t>Task Forces – Health, AI, Privacy etc.</a:t>
            </a:r>
          </a:p>
          <a:p>
            <a:pPr marL="457200" lvl="1" indent="0">
              <a:lnSpc>
                <a:spcPct val="110000"/>
              </a:lnSpc>
              <a:spcBef>
                <a:spcPts val="0"/>
              </a:spcBef>
              <a:buClr>
                <a:srgbClr val="A6093D"/>
              </a:buClr>
              <a:buNone/>
            </a:pPr>
            <a:r>
              <a:rPr lang="en-US" sz="1500" dirty="0" smtClean="0">
                <a:latin typeface="Mission Gothic Regular"/>
                <a:cs typeface="Mission Gothic Regular"/>
              </a:rPr>
              <a:t>Engage with federal agencies and industry</a:t>
            </a: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Inculcate Leadership and Service:</a:t>
            </a:r>
          </a:p>
          <a:p>
            <a:pPr marL="46037" lvl="1" indent="0">
              <a:lnSpc>
                <a:spcPct val="110000"/>
              </a:lnSpc>
              <a:spcBef>
                <a:spcPts val="0"/>
              </a:spcBef>
              <a:buClr>
                <a:srgbClr val="A6093D"/>
              </a:buClr>
              <a:buNone/>
            </a:pPr>
            <a:r>
              <a:rPr lang="en-US" sz="1500" b="1" dirty="0">
                <a:solidFill>
                  <a:srgbClr val="000000"/>
                </a:solidFill>
                <a:latin typeface="Mission Gothic Regular"/>
                <a:cs typeface="Mission Gothic Regular"/>
              </a:rPr>
              <a:t>	</a:t>
            </a:r>
            <a:r>
              <a:rPr lang="en-US" sz="1500" dirty="0">
                <a:solidFill>
                  <a:srgbClr val="000000"/>
                </a:solidFill>
                <a:latin typeface="Mission Gothic Regular"/>
                <a:cs typeface="Mission Gothic Regular"/>
              </a:rPr>
              <a:t>Engage with CCC Alumni and Sister </a:t>
            </a:r>
            <a:r>
              <a:rPr lang="en-US" sz="1500" dirty="0" smtClean="0">
                <a:solidFill>
                  <a:srgbClr val="000000"/>
                </a:solidFill>
                <a:latin typeface="Mission Gothic Regular"/>
                <a:cs typeface="Mission Gothic Regular"/>
              </a:rPr>
              <a:t>Organizations</a:t>
            </a:r>
          </a:p>
          <a:p>
            <a:pPr marL="46037" lvl="1" indent="0">
              <a:lnSpc>
                <a:spcPct val="110000"/>
              </a:lnSpc>
              <a:spcBef>
                <a:spcPts val="0"/>
              </a:spcBef>
              <a:buClr>
                <a:srgbClr val="A6093D"/>
              </a:buClr>
              <a:buNone/>
            </a:pPr>
            <a:r>
              <a:rPr lang="en-US" sz="1500" dirty="0" smtClean="0">
                <a:latin typeface="Mission Gothic Regular"/>
                <a:cs typeface="Mission Gothic Regular"/>
              </a:rPr>
              <a:t>	Biennial </a:t>
            </a:r>
            <a:r>
              <a:rPr lang="en-US" sz="1500" dirty="0">
                <a:latin typeface="Mission Gothic Regular"/>
                <a:cs typeface="Mission Gothic Regular"/>
              </a:rPr>
              <a:t>Symposia </a:t>
            </a:r>
            <a:r>
              <a:rPr lang="en-US" sz="1500" dirty="0" smtClean="0">
                <a:latin typeface="Mission Gothic Regular"/>
                <a:cs typeface="Mission Gothic Regular"/>
              </a:rPr>
              <a:t>series</a:t>
            </a:r>
            <a:endParaRPr lang="en-US" sz="1500" b="1" dirty="0" smtClean="0">
              <a:solidFill>
                <a:srgbClr val="000000"/>
              </a:solidFill>
              <a:latin typeface="Mission Gothic Regular"/>
              <a:cs typeface="Mission Gothic Regular"/>
            </a:endParaRP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Influence Early Career Researchers: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Industry </a:t>
            </a:r>
            <a:r>
              <a:rPr lang="en-US" sz="1500" dirty="0">
                <a:solidFill>
                  <a:srgbClr val="000000"/>
                </a:solidFill>
                <a:latin typeface="Mission Gothic Regular"/>
                <a:cs typeface="Mission Gothic Regular"/>
              </a:rPr>
              <a:t>– Academic Collaborations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Leadership in Science Policy Institute</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Postdoc Best Practices</a:t>
            </a:r>
          </a:p>
        </p:txBody>
      </p:sp>
      <p:pic>
        <p:nvPicPr>
          <p:cNvPr id="11"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461" y="2084097"/>
            <a:ext cx="4062453" cy="3876102"/>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2</a:t>
            </a:fld>
            <a:endParaRPr lang="en-US"/>
          </a:p>
        </p:txBody>
      </p:sp>
    </p:spTree>
    <p:extLst>
      <p:ext uri="{BB962C8B-B14F-4D97-AF65-F5344CB8AC3E}">
        <p14:creationId xmlns:p14="http://schemas.microsoft.com/office/powerpoint/2010/main" val="108214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47919" y="1734339"/>
            <a:ext cx="4572000" cy="4964312"/>
          </a:xfrm>
          <a:prstGeom prst="rect">
            <a:avLst/>
          </a:prstGeom>
        </p:spPr>
        <p:txBody>
          <a:bodyPr>
            <a:normAutofit/>
          </a:bodyPr>
          <a:lstStyle/>
          <a:p>
            <a:pPr marL="331787" indent="-285750"/>
            <a:r>
              <a:rPr lang="en-US" sz="1900" dirty="0" smtClean="0">
                <a:latin typeface="+mn-lt"/>
                <a:ea typeface="Palatino" charset="0"/>
                <a:cs typeface="Palatino" charset="0"/>
              </a:rPr>
              <a:t>Held first National Symposium to Highlight the Impact of Computing Research in 2016</a:t>
            </a:r>
            <a:r>
              <a:rPr lang="en-US" sz="1900" dirty="0">
                <a:latin typeface="+mn-lt"/>
                <a:ea typeface="Palatino" charset="0"/>
                <a:cs typeface="Palatino" charset="0"/>
              </a:rPr>
              <a:t> </a:t>
            </a:r>
            <a:endParaRPr lang="en-US" sz="1900" dirty="0" smtClean="0">
              <a:latin typeface="+mn-lt"/>
              <a:ea typeface="Palatino" charset="0"/>
              <a:cs typeface="Palatino" charset="0"/>
            </a:endParaRPr>
          </a:p>
          <a:p>
            <a:pPr marL="331787" indent="-285750"/>
            <a:endParaRPr lang="en-US" sz="1900" dirty="0" smtClean="0">
              <a:latin typeface="+mn-lt"/>
              <a:ea typeface="Palatino" charset="0"/>
              <a:cs typeface="Palatino" charset="0"/>
            </a:endParaRPr>
          </a:p>
          <a:p>
            <a:pPr marL="331787" indent="-285750"/>
            <a:r>
              <a:rPr lang="en-US" sz="1900" dirty="0" smtClean="0">
                <a:latin typeface="+mn-lt"/>
                <a:ea typeface="Palatino" charset="0"/>
                <a:cs typeface="Palatino" charset="0"/>
              </a:rPr>
              <a:t>Establish a biennial Symposium to communicate the role of computing research to address national and societal priorities </a:t>
            </a:r>
          </a:p>
          <a:p>
            <a:pPr marL="331787" indent="-285750"/>
            <a:endParaRPr lang="en-US" sz="1900" dirty="0">
              <a:latin typeface="+mn-lt"/>
              <a:ea typeface="Palatino" charset="0"/>
              <a:cs typeface="Palatino" charset="0"/>
            </a:endParaRPr>
          </a:p>
          <a:p>
            <a:pPr marL="331787" indent="-285750"/>
            <a:r>
              <a:rPr lang="en-US" sz="1900" dirty="0" smtClean="0">
                <a:latin typeface="+mn-lt"/>
                <a:ea typeface="Palatino" charset="0"/>
                <a:cs typeface="Palatino" charset="0"/>
              </a:rPr>
              <a:t>Bring in early career researchers to connect them with and invigorate the community</a:t>
            </a:r>
          </a:p>
          <a:p>
            <a:pPr marL="331787" lvl="1">
              <a:buFont typeface="Arial"/>
              <a:buChar char="•"/>
            </a:pPr>
            <a:endParaRPr lang="en-US" sz="1900" dirty="0" smtClean="0">
              <a:latin typeface="+mn-lt"/>
            </a:endParaRPr>
          </a:p>
          <a:p>
            <a:pPr marL="331787" lvl="1">
              <a:buFont typeface="Arial"/>
              <a:buChar char="•"/>
            </a:pPr>
            <a:r>
              <a:rPr lang="en-US" sz="1900" dirty="0" smtClean="0">
                <a:latin typeface="+mn-lt"/>
              </a:rPr>
              <a:t>2017 </a:t>
            </a:r>
            <a:r>
              <a:rPr lang="en-US" sz="1900" dirty="0">
                <a:latin typeface="+mn-lt"/>
              </a:rPr>
              <a:t>Symposium October 23-24</a:t>
            </a:r>
            <a:r>
              <a:rPr lang="en-US" sz="1900" baseline="30000" dirty="0">
                <a:latin typeface="+mn-lt"/>
              </a:rPr>
              <a:t>th</a:t>
            </a:r>
            <a:r>
              <a:rPr lang="en-US" sz="1900" dirty="0">
                <a:latin typeface="+mn-lt"/>
              </a:rPr>
              <a:t> in Washington, DC</a:t>
            </a:r>
          </a:p>
          <a:p>
            <a:pPr marL="331787" indent="-285750"/>
            <a:endParaRPr lang="en-US" dirty="0" smtClean="0">
              <a:latin typeface="Palatino" charset="0"/>
              <a:ea typeface="Palatino" charset="0"/>
              <a:cs typeface="Palatino"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 y="228918"/>
            <a:ext cx="9128761" cy="1143000"/>
          </a:xfrm>
          <a:prstGeom prst="rect">
            <a:avLst/>
          </a:prstGeom>
        </p:spPr>
      </p:pic>
      <p:pic>
        <p:nvPicPr>
          <p:cNvPr id="4" name="Picture 3" descr="beth symposium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734339"/>
            <a:ext cx="4017977" cy="2668188"/>
          </a:xfrm>
          <a:prstGeom prst="rect">
            <a:avLst/>
          </a:prstGeom>
        </p:spPr>
      </p:pic>
      <p:sp>
        <p:nvSpPr>
          <p:cNvPr id="3" name="Slide Number Placeholder 2"/>
          <p:cNvSpPr>
            <a:spLocks noGrp="1"/>
          </p:cNvSpPr>
          <p:nvPr>
            <p:ph type="sldNum" sz="quarter" idx="12"/>
          </p:nvPr>
        </p:nvSpPr>
        <p:spPr/>
        <p:txBody>
          <a:bodyPr/>
          <a:lstStyle/>
          <a:p>
            <a:fld id="{0A1189FA-E85E-2246-973C-FA5BF0DBB426}" type="slidenum">
              <a:rPr lang="en-US" smtClean="0"/>
              <a:pPr/>
              <a:t>20</a:t>
            </a:fld>
            <a:endParaRPr lang="en-US"/>
          </a:p>
        </p:txBody>
      </p:sp>
    </p:spTree>
    <p:extLst>
      <p:ext uri="{BB962C8B-B14F-4D97-AF65-F5344CB8AC3E}">
        <p14:creationId xmlns:p14="http://schemas.microsoft.com/office/powerpoint/2010/main" val="176907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21</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3200" dirty="0" smtClean="0"/>
              <a:t>COMMUNICATING</a:t>
            </a:r>
            <a:endParaRPr lang="en-US" sz="3200" dirty="0"/>
          </a:p>
        </p:txBody>
      </p:sp>
      <p:sp>
        <p:nvSpPr>
          <p:cNvPr id="11" name="Content Placeholder 2"/>
          <p:cNvSpPr>
            <a:spLocks noGrp="1"/>
          </p:cNvSpPr>
          <p:nvPr>
            <p:ph sz="half" idx="2"/>
          </p:nvPr>
        </p:nvSpPr>
        <p:spPr>
          <a:xfrm>
            <a:off x="457200" y="1159333"/>
            <a:ext cx="5690382" cy="5502724"/>
          </a:xfrm>
        </p:spPr>
        <p:txBody>
          <a:bodyPr>
            <a:normAutofit fontScale="92500" lnSpcReduction="20000"/>
          </a:bodyPr>
          <a:lstStyle/>
          <a:p>
            <a:r>
              <a:rPr lang="en-US" dirty="0" smtClean="0">
                <a:latin typeface="+mn-lt"/>
                <a:ea typeface="Palatino" charset="0"/>
                <a:cs typeface="Palatino" charset="0"/>
              </a:rPr>
              <a:t>Workshop Reports</a:t>
            </a:r>
          </a:p>
          <a:p>
            <a:r>
              <a:rPr lang="en-US" dirty="0" smtClean="0">
                <a:latin typeface="+mn-lt"/>
                <a:ea typeface="Palatino" charset="0"/>
                <a:cs typeface="Palatino" charset="0"/>
              </a:rPr>
              <a:t>White Papers</a:t>
            </a:r>
          </a:p>
          <a:p>
            <a:pPr lvl="1"/>
            <a:r>
              <a:rPr lang="en-US" dirty="0" smtClean="0">
                <a:latin typeface="+mn-lt"/>
                <a:ea typeface="Palatino" charset="0"/>
                <a:cs typeface="Palatino" charset="0"/>
              </a:rPr>
              <a:t>CCC works with community to produce timely white papers that inform policymakers and the broader community on national priorities </a:t>
            </a:r>
          </a:p>
          <a:p>
            <a:r>
              <a:rPr lang="en-US" dirty="0" smtClean="0">
                <a:latin typeface="+mn-lt"/>
                <a:ea typeface="Palatino" charset="0"/>
                <a:cs typeface="Palatino" charset="0"/>
              </a:rPr>
              <a:t>CCC Blog</a:t>
            </a:r>
          </a:p>
          <a:p>
            <a:pPr lvl="1"/>
            <a:r>
              <a:rPr lang="en-US" dirty="0" smtClean="0">
                <a:latin typeface="+mn-lt"/>
                <a:ea typeface="Palatino" charset="0"/>
                <a:cs typeface="Palatino" charset="0"/>
              </a:rPr>
              <a:t>Provides a continuous stream of information on advances in computing research</a:t>
            </a:r>
          </a:p>
          <a:p>
            <a:pPr lvl="1"/>
            <a:r>
              <a:rPr lang="en-US" dirty="0" smtClean="0">
                <a:latin typeface="+mn-lt"/>
                <a:ea typeface="Palatino" charset="0"/>
                <a:cs typeface="Palatino" charset="0"/>
              </a:rPr>
              <a:t>Opportunities for community to get involved</a:t>
            </a:r>
          </a:p>
          <a:p>
            <a:pPr lvl="1"/>
            <a:r>
              <a:rPr lang="en-US" dirty="0" smtClean="0">
                <a:latin typeface="+mn-lt"/>
                <a:ea typeface="Palatino" charset="0"/>
                <a:cs typeface="Palatino" charset="0"/>
              </a:rPr>
              <a:t>Forum for community discussion</a:t>
            </a:r>
          </a:p>
          <a:p>
            <a:r>
              <a:rPr lang="en-US" dirty="0" smtClean="0">
                <a:latin typeface="+mn-lt"/>
                <a:ea typeface="Palatino" charset="0"/>
                <a:cs typeface="Palatino" charset="0"/>
              </a:rPr>
              <a:t>Great Innovative Ideas</a:t>
            </a:r>
          </a:p>
          <a:p>
            <a:pPr lvl="1"/>
            <a:r>
              <a:rPr lang="en-US" dirty="0" smtClean="0">
                <a:latin typeface="+mn-lt"/>
                <a:ea typeface="Palatino" charset="0"/>
                <a:cs typeface="Palatino" charset="0"/>
              </a:rPr>
              <a:t>A way to showcase the exciting new research and ideas generated by the computing community</a:t>
            </a:r>
          </a:p>
          <a:p>
            <a:r>
              <a:rPr lang="en-US" dirty="0" smtClean="0">
                <a:latin typeface="+mn-lt"/>
                <a:ea typeface="Palatino" charset="0"/>
                <a:cs typeface="Palatino" charset="0"/>
              </a:rPr>
              <a:t>Annual events</a:t>
            </a:r>
          </a:p>
          <a:p>
            <a:pPr lvl="1"/>
            <a:r>
              <a:rPr lang="en-US" dirty="0" smtClean="0">
                <a:latin typeface="+mn-lt"/>
                <a:ea typeface="Palatino" charset="0"/>
                <a:cs typeface="Palatino" charset="0"/>
              </a:rPr>
              <a:t>CCC Symposium</a:t>
            </a:r>
          </a:p>
          <a:p>
            <a:pPr lvl="1"/>
            <a:r>
              <a:rPr lang="en-US" dirty="0" smtClean="0">
                <a:latin typeface="+mn-lt"/>
                <a:ea typeface="Palatino" charset="0"/>
                <a:cs typeface="Palatino" charset="0"/>
              </a:rPr>
              <a:t>CRA Snowbird</a:t>
            </a:r>
          </a:p>
          <a:p>
            <a:r>
              <a:rPr lang="en-US" dirty="0" smtClean="0">
                <a:latin typeface="+mn-lt"/>
                <a:ea typeface="Palatino" charset="0"/>
                <a:cs typeface="Palatino" charset="0"/>
              </a:rPr>
              <a:t>Special Events</a:t>
            </a:r>
          </a:p>
        </p:txBody>
      </p:sp>
      <p:pic>
        <p:nvPicPr>
          <p:cNvPr id="12" name="Picture 11" descr="ComputingInnovation-Banners-1-180x1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707" y="1417638"/>
            <a:ext cx="1594556" cy="1594556"/>
          </a:xfrm>
          <a:prstGeom prst="rect">
            <a:avLst/>
          </a:prstGeom>
        </p:spPr>
      </p:pic>
      <p:sp>
        <p:nvSpPr>
          <p:cNvPr id="13" name="TextBox 12"/>
          <p:cNvSpPr txBox="1"/>
          <p:nvPr/>
        </p:nvSpPr>
        <p:spPr>
          <a:xfrm>
            <a:off x="6374205" y="3022880"/>
            <a:ext cx="1730226" cy="923330"/>
          </a:xfrm>
          <a:prstGeom prst="rect">
            <a:avLst/>
          </a:prstGeom>
          <a:noFill/>
        </p:spPr>
        <p:txBody>
          <a:bodyPr wrap="square" rtlCol="0">
            <a:spAutoFit/>
          </a:bodyPr>
          <a:lstStyle/>
          <a:p>
            <a:pPr algn="ctr"/>
            <a:r>
              <a:rPr lang="en-US" dirty="0" smtClean="0"/>
              <a:t>Computing Research</a:t>
            </a:r>
            <a:endParaRPr lang="en-US" dirty="0"/>
          </a:p>
          <a:p>
            <a:r>
              <a:rPr lang="en-US" dirty="0" smtClean="0"/>
              <a:t>           2016</a:t>
            </a:r>
            <a:endParaRPr lang="en-US" dirty="0"/>
          </a:p>
        </p:txBody>
      </p:sp>
      <p:pic>
        <p:nvPicPr>
          <p:cNvPr id="14" name="Picture 13" descr="15063-CCC-AI-web-banner_final-1-180x1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817" y="4236642"/>
            <a:ext cx="1552222" cy="1552222"/>
          </a:xfrm>
          <a:prstGeom prst="rect">
            <a:avLst/>
          </a:prstGeom>
        </p:spPr>
      </p:pic>
      <p:sp>
        <p:nvSpPr>
          <p:cNvPr id="15" name="TextBox 14"/>
          <p:cNvSpPr txBox="1"/>
          <p:nvPr/>
        </p:nvSpPr>
        <p:spPr>
          <a:xfrm>
            <a:off x="6374205" y="5842004"/>
            <a:ext cx="1855188" cy="646331"/>
          </a:xfrm>
          <a:prstGeom prst="rect">
            <a:avLst/>
          </a:prstGeom>
          <a:noFill/>
        </p:spPr>
        <p:txBody>
          <a:bodyPr wrap="none" rtlCol="0">
            <a:spAutoFit/>
          </a:bodyPr>
          <a:lstStyle/>
          <a:p>
            <a:r>
              <a:rPr lang="en-US" dirty="0" smtClean="0"/>
              <a:t>AI for Social Good</a:t>
            </a:r>
            <a:endParaRPr lang="en-US" dirty="0"/>
          </a:p>
          <a:p>
            <a:r>
              <a:rPr lang="en-US" dirty="0" smtClean="0"/>
              <a:t>           2016</a:t>
            </a:r>
            <a:endParaRPr lang="en-US" dirty="0"/>
          </a:p>
        </p:txBody>
      </p:sp>
      <p:sp>
        <p:nvSpPr>
          <p:cNvPr id="16" name="Rectangle 15"/>
          <p:cNvSpPr/>
          <p:nvPr/>
        </p:nvSpPr>
        <p:spPr>
          <a:xfrm>
            <a:off x="6531041" y="1417638"/>
            <a:ext cx="1552222" cy="156766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31041" y="4221200"/>
            <a:ext cx="1552222" cy="156766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8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22</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2800" dirty="0"/>
              <a:t>Nurturing next generation of leaders</a:t>
            </a:r>
          </a:p>
        </p:txBody>
      </p:sp>
      <p:sp>
        <p:nvSpPr>
          <p:cNvPr id="11" name="Content Placeholder 2"/>
          <p:cNvSpPr>
            <a:spLocks noGrp="1"/>
          </p:cNvSpPr>
          <p:nvPr>
            <p:ph sz="half" idx="2"/>
          </p:nvPr>
        </p:nvSpPr>
        <p:spPr>
          <a:xfrm>
            <a:off x="457200" y="1147723"/>
            <a:ext cx="8229600" cy="5502724"/>
          </a:xfrm>
        </p:spPr>
        <p:txBody>
          <a:bodyPr>
            <a:normAutofit fontScale="85000" lnSpcReduction="20000"/>
          </a:bodyPr>
          <a:lstStyle/>
          <a:p>
            <a:pPr marL="0" lvl="0" indent="0">
              <a:buNone/>
            </a:pPr>
            <a:r>
              <a:rPr lang="en-US" b="1" dirty="0">
                <a:latin typeface="+mn-lt"/>
                <a:ea typeface="Palatino" charset="0"/>
                <a:cs typeface="Palatino" charset="0"/>
              </a:rPr>
              <a:t>Grow leadership and community capacity</a:t>
            </a:r>
            <a:r>
              <a:rPr lang="en-US" dirty="0">
                <a:latin typeface="+mn-lt"/>
                <a:ea typeface="Palatino" charset="0"/>
                <a:cs typeface="Palatino" charset="0"/>
              </a:rPr>
              <a:t> to engage in and respond to national science policy </a:t>
            </a:r>
            <a:r>
              <a:rPr lang="en-US" dirty="0" smtClean="0">
                <a:latin typeface="+mn-lt"/>
                <a:ea typeface="Palatino" charset="0"/>
                <a:cs typeface="Palatino" charset="0"/>
              </a:rPr>
              <a:t>needs and identify new directions for computing research. </a:t>
            </a:r>
          </a:p>
          <a:p>
            <a:pPr lvl="0"/>
            <a:endParaRPr lang="en-US" dirty="0" smtClean="0">
              <a:latin typeface="+mn-lt"/>
              <a:ea typeface="Palatino" charset="0"/>
              <a:cs typeface="Palatino" charset="0"/>
            </a:endParaRPr>
          </a:p>
          <a:p>
            <a:pPr marL="0" indent="0">
              <a:buNone/>
            </a:pPr>
            <a:r>
              <a:rPr lang="en-US" dirty="0">
                <a:latin typeface="+mn-lt"/>
                <a:ea typeface="Palatino" charset="0"/>
                <a:cs typeface="Palatino" charset="0"/>
              </a:rPr>
              <a:t>Leadership in Science Policy Institute</a:t>
            </a:r>
          </a:p>
          <a:p>
            <a:pPr lvl="1"/>
            <a:r>
              <a:rPr lang="en-US" dirty="0">
                <a:latin typeface="+mn-lt"/>
                <a:ea typeface="Palatino" charset="0"/>
                <a:cs typeface="Palatino" charset="0"/>
              </a:rPr>
              <a:t>Educates </a:t>
            </a:r>
            <a:r>
              <a:rPr lang="en-US" dirty="0" smtClean="0">
                <a:latin typeface="+mn-lt"/>
                <a:ea typeface="Palatino" charset="0"/>
                <a:cs typeface="Palatino" charset="0"/>
              </a:rPr>
              <a:t>and trains computing </a:t>
            </a:r>
            <a:r>
              <a:rPr lang="en-US" dirty="0">
                <a:latin typeface="+mn-lt"/>
                <a:ea typeface="Palatino" charset="0"/>
                <a:cs typeface="Palatino" charset="0"/>
              </a:rPr>
              <a:t>researchers on how science policy in the U.S. is </a:t>
            </a:r>
            <a:r>
              <a:rPr lang="en-US" dirty="0" smtClean="0">
                <a:latin typeface="+mn-lt"/>
                <a:ea typeface="Palatino" charset="0"/>
                <a:cs typeface="Palatino" charset="0"/>
              </a:rPr>
              <a:t>formulated and how to </a:t>
            </a:r>
            <a:r>
              <a:rPr lang="en-US" dirty="0">
                <a:latin typeface="+mn-lt"/>
                <a:ea typeface="Palatino" charset="0"/>
                <a:cs typeface="Palatino" charset="0"/>
              </a:rPr>
              <a:t>advocate for computing research</a:t>
            </a:r>
          </a:p>
          <a:p>
            <a:pPr lvl="1"/>
            <a:r>
              <a:rPr lang="en-US" dirty="0">
                <a:latin typeface="+mn-lt"/>
                <a:ea typeface="Palatino" charset="0"/>
                <a:cs typeface="Palatino" charset="0"/>
              </a:rPr>
              <a:t>Co-sponsored by CRA’s Government Affairs Committee</a:t>
            </a:r>
          </a:p>
          <a:p>
            <a:pPr marL="0" indent="0">
              <a:buNone/>
            </a:pPr>
            <a:r>
              <a:rPr lang="en-US" dirty="0" smtClean="0">
                <a:latin typeface="+mn-lt"/>
                <a:ea typeface="Palatino" charset="0"/>
                <a:cs typeface="Palatino" charset="0"/>
              </a:rPr>
              <a:t/>
            </a:r>
            <a:br>
              <a:rPr lang="en-US" dirty="0" smtClean="0">
                <a:latin typeface="+mn-lt"/>
                <a:ea typeface="Palatino" charset="0"/>
                <a:cs typeface="Palatino" charset="0"/>
              </a:rPr>
            </a:br>
            <a:r>
              <a:rPr lang="en-US" dirty="0" smtClean="0">
                <a:latin typeface="+mn-lt"/>
                <a:ea typeface="Palatino" charset="0"/>
                <a:cs typeface="Palatino" charset="0"/>
              </a:rPr>
              <a:t>Industry </a:t>
            </a:r>
            <a:r>
              <a:rPr lang="en-US" dirty="0">
                <a:latin typeface="+mn-lt"/>
                <a:ea typeface="Palatino" charset="0"/>
                <a:cs typeface="Palatino" charset="0"/>
              </a:rPr>
              <a:t>– Academic Collaborations</a:t>
            </a:r>
          </a:p>
          <a:p>
            <a:pPr lvl="1"/>
            <a:r>
              <a:rPr lang="en-US" dirty="0">
                <a:latin typeface="+mn-lt"/>
                <a:ea typeface="Palatino" charset="0"/>
                <a:cs typeface="Palatino" charset="0"/>
              </a:rPr>
              <a:t>CCC collaborated with Big Data Regional Hubs </a:t>
            </a:r>
          </a:p>
          <a:p>
            <a:pPr lvl="1"/>
            <a:r>
              <a:rPr lang="en-US" dirty="0">
                <a:latin typeface="+mn-lt"/>
                <a:ea typeface="Palatino" charset="0"/>
                <a:cs typeface="Palatino" charset="0"/>
              </a:rPr>
              <a:t>Activities to enhance the research of early career faculty</a:t>
            </a:r>
          </a:p>
          <a:p>
            <a:pPr marL="0" indent="0">
              <a:buNone/>
            </a:pPr>
            <a:endParaRPr lang="en-US" dirty="0" smtClean="0">
              <a:latin typeface="+mn-lt"/>
              <a:ea typeface="Palatino" charset="0"/>
              <a:cs typeface="Palatino" charset="0"/>
            </a:endParaRPr>
          </a:p>
          <a:p>
            <a:pPr marL="0" indent="0">
              <a:buNone/>
            </a:pPr>
            <a:r>
              <a:rPr lang="en-US" dirty="0" smtClean="0">
                <a:latin typeface="+mn-lt"/>
                <a:ea typeface="Palatino" charset="0"/>
                <a:cs typeface="Palatino" charset="0"/>
              </a:rPr>
              <a:t>Postdoc </a:t>
            </a:r>
            <a:r>
              <a:rPr lang="en-US" dirty="0">
                <a:latin typeface="+mn-lt"/>
                <a:ea typeface="Palatino" charset="0"/>
                <a:cs typeface="Palatino" charset="0"/>
              </a:rPr>
              <a:t>Best </a:t>
            </a:r>
            <a:r>
              <a:rPr lang="en-US" dirty="0" smtClean="0">
                <a:latin typeface="+mn-lt"/>
                <a:ea typeface="Palatino" charset="0"/>
                <a:cs typeface="Palatino" charset="0"/>
              </a:rPr>
              <a:t>Practices</a:t>
            </a:r>
          </a:p>
          <a:p>
            <a:pPr lvl="1"/>
            <a:r>
              <a:rPr lang="en-US" dirty="0" smtClean="0">
                <a:latin typeface="+mn-lt"/>
                <a:ea typeface="Palatino" charset="0"/>
                <a:cs typeface="Palatino" charset="0"/>
              </a:rPr>
              <a:t>Program to study institutional support structures for postdocs</a:t>
            </a:r>
          </a:p>
          <a:p>
            <a:pPr lvl="1"/>
            <a:r>
              <a:rPr lang="en-US" dirty="0" smtClean="0">
                <a:latin typeface="+mn-lt"/>
                <a:ea typeface="Palatino" charset="0"/>
                <a:cs typeface="Palatino" charset="0"/>
              </a:rPr>
              <a:t>3 programs: University of Washington, NY ASCENT, Arizona</a:t>
            </a:r>
          </a:p>
          <a:p>
            <a:pPr marL="0" indent="0">
              <a:buNone/>
            </a:pPr>
            <a:endParaRPr lang="en-US" dirty="0" smtClean="0">
              <a:latin typeface="+mn-lt"/>
              <a:ea typeface="Palatino" charset="0"/>
              <a:cs typeface="Palatino" charset="0"/>
            </a:endParaRPr>
          </a:p>
          <a:p>
            <a:pPr marL="0" indent="0">
              <a:buNone/>
            </a:pPr>
            <a:r>
              <a:rPr lang="en-US" dirty="0" smtClean="0">
                <a:latin typeface="+mn-lt"/>
                <a:ea typeface="Palatino" charset="0"/>
                <a:cs typeface="Palatino" charset="0"/>
              </a:rPr>
              <a:t>Computing </a:t>
            </a:r>
            <a:r>
              <a:rPr lang="en-US" dirty="0">
                <a:latin typeface="+mn-lt"/>
                <a:ea typeface="Palatino" charset="0"/>
                <a:cs typeface="Palatino" charset="0"/>
              </a:rPr>
              <a:t>Innovation Fellows (</a:t>
            </a:r>
            <a:r>
              <a:rPr lang="en-US" dirty="0" err="1">
                <a:latin typeface="+mn-lt"/>
                <a:ea typeface="Palatino" charset="0"/>
                <a:cs typeface="Palatino" charset="0"/>
              </a:rPr>
              <a:t>CIFellows</a:t>
            </a:r>
            <a:r>
              <a:rPr lang="en-US" dirty="0">
                <a:latin typeface="+mn-lt"/>
                <a:ea typeface="Palatino" charset="0"/>
                <a:cs typeface="Palatino" charset="0"/>
              </a:rPr>
              <a:t>) </a:t>
            </a:r>
            <a:r>
              <a:rPr lang="en-US" dirty="0" smtClean="0">
                <a:latin typeface="+mn-lt"/>
                <a:ea typeface="Palatino" charset="0"/>
                <a:cs typeface="Palatino" charset="0"/>
              </a:rPr>
              <a:t>Project</a:t>
            </a:r>
          </a:p>
          <a:p>
            <a:pPr lvl="1"/>
            <a:r>
              <a:rPr lang="en-US" dirty="0">
                <a:latin typeface="+mn-lt"/>
                <a:ea typeface="Palatino" charset="0"/>
                <a:cs typeface="Palatino" charset="0"/>
              </a:rPr>
              <a:t>R</a:t>
            </a:r>
            <a:r>
              <a:rPr lang="en-US" dirty="0" smtClean="0">
                <a:latin typeface="+mn-lt"/>
                <a:ea typeface="Palatino" charset="0"/>
                <a:cs typeface="Palatino" charset="0"/>
              </a:rPr>
              <a:t>apidly created </a:t>
            </a:r>
            <a:r>
              <a:rPr lang="en-US" dirty="0">
                <a:latin typeface="+mn-lt"/>
                <a:ea typeface="Palatino" charset="0"/>
                <a:cs typeface="Palatino" charset="0"/>
              </a:rPr>
              <a:t>the CI Fellows program to preserve human capital when faculty positions became scarce with the financial crisis </a:t>
            </a:r>
            <a:endParaRPr lang="en-US" dirty="0" smtClean="0">
              <a:latin typeface="+mn-lt"/>
              <a:ea typeface="Palatino" charset="0"/>
              <a:cs typeface="Palatino" charset="0"/>
            </a:endParaRPr>
          </a:p>
          <a:p>
            <a:pPr lvl="1"/>
            <a:endParaRPr lang="en-US" dirty="0">
              <a:latin typeface="Palatino" charset="0"/>
              <a:ea typeface="Palatino" charset="0"/>
              <a:cs typeface="Palatino" charset="0"/>
            </a:endParaRPr>
          </a:p>
        </p:txBody>
      </p:sp>
    </p:spTree>
    <p:extLst>
      <p:ext uri="{BB962C8B-B14F-4D97-AF65-F5344CB8AC3E}">
        <p14:creationId xmlns:p14="http://schemas.microsoft.com/office/powerpoint/2010/main" val="15959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23</a:t>
            </a:fld>
            <a:endParaRPr lang="en-US"/>
          </a:p>
        </p:txBody>
      </p:sp>
      <p:sp>
        <p:nvSpPr>
          <p:cNvPr id="20"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cap="all" baseline="0">
                <a:solidFill>
                  <a:srgbClr val="A6093D"/>
                </a:solidFill>
                <a:latin typeface="Arial"/>
                <a:ea typeface="+mj-ea"/>
                <a:cs typeface="+mj-cs"/>
              </a:defRPr>
            </a:lvl1pPr>
          </a:lstStyle>
          <a:p>
            <a:r>
              <a:rPr lang="en-US" smtClean="0"/>
              <a:t>Amplification</a:t>
            </a:r>
            <a:endParaRPr lang="en-US" dirty="0"/>
          </a:p>
        </p:txBody>
      </p:sp>
      <p:sp>
        <p:nvSpPr>
          <p:cNvPr id="21" name="Rectangle 20"/>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brai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66" y="1521379"/>
            <a:ext cx="1797635" cy="1797635"/>
          </a:xfrm>
          <a:prstGeom prst="rect">
            <a:avLst/>
          </a:prstGeom>
        </p:spPr>
      </p:pic>
      <p:pic>
        <p:nvPicPr>
          <p:cNvPr id="23" name="Picture 22" descr="sats-e1435774402718-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280" y="1542654"/>
            <a:ext cx="1794161" cy="1794161"/>
          </a:xfrm>
          <a:prstGeom prst="rect">
            <a:avLst/>
          </a:prstGeom>
        </p:spPr>
      </p:pic>
      <p:pic>
        <p:nvPicPr>
          <p:cNvPr id="24" name="Picture 23" descr="nsc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518" y="1524853"/>
            <a:ext cx="2327143" cy="1811962"/>
          </a:xfrm>
          <a:prstGeom prst="rect">
            <a:avLst/>
          </a:prstGeom>
        </p:spPr>
      </p:pic>
      <p:pic>
        <p:nvPicPr>
          <p:cNvPr id="25" name="Picture 24" descr="doctors-on-ipad (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0678" y="1524853"/>
            <a:ext cx="1806122" cy="1794161"/>
          </a:xfrm>
          <a:prstGeom prst="rect">
            <a:avLst/>
          </a:prstGeom>
        </p:spPr>
      </p:pic>
      <p:sp>
        <p:nvSpPr>
          <p:cNvPr id="26" name="TextBox 25"/>
          <p:cNvSpPr txBox="1"/>
          <p:nvPr/>
        </p:nvSpPr>
        <p:spPr>
          <a:xfrm>
            <a:off x="96851" y="3373704"/>
            <a:ext cx="1797635" cy="1569660"/>
          </a:xfrm>
          <a:prstGeom prst="rect">
            <a:avLst/>
          </a:prstGeom>
          <a:noFill/>
        </p:spPr>
        <p:txBody>
          <a:bodyPr wrap="square" rtlCol="0">
            <a:spAutoFit/>
          </a:bodyPr>
          <a:lstStyle/>
          <a:p>
            <a:r>
              <a:rPr lang="en-US" sz="1600" dirty="0" smtClean="0"/>
              <a:t>BRAIN Initiative launched in 2013. </a:t>
            </a:r>
          </a:p>
          <a:p>
            <a:endParaRPr lang="en-US" sz="1600" dirty="0"/>
          </a:p>
          <a:p>
            <a:r>
              <a:rPr lang="en-US" sz="1600" dirty="0" smtClean="0"/>
              <a:t>CCC co-hosted the Brain Workshop with NSF in 2014.</a:t>
            </a:r>
            <a:endParaRPr lang="en-US" sz="1600" dirty="0"/>
          </a:p>
        </p:txBody>
      </p:sp>
      <p:sp>
        <p:nvSpPr>
          <p:cNvPr id="27" name="TextBox 26"/>
          <p:cNvSpPr txBox="1"/>
          <p:nvPr/>
        </p:nvSpPr>
        <p:spPr>
          <a:xfrm>
            <a:off x="2014801" y="3373704"/>
            <a:ext cx="2315529" cy="2585323"/>
          </a:xfrm>
          <a:prstGeom prst="rect">
            <a:avLst/>
          </a:prstGeom>
          <a:noFill/>
        </p:spPr>
        <p:txBody>
          <a:bodyPr wrap="square" rtlCol="0">
            <a:spAutoFit/>
          </a:bodyPr>
          <a:lstStyle/>
          <a:p>
            <a:r>
              <a:rPr lang="en-US" sz="1600" dirty="0" smtClean="0"/>
              <a:t>CCC co-hosted the SA</a:t>
            </a:r>
            <a:r>
              <a:rPr lang="en-US" sz="1600" dirty="0"/>
              <a:t>+</a:t>
            </a:r>
            <a:r>
              <a:rPr lang="en-US" sz="1600" dirty="0" smtClean="0"/>
              <a:t>TS workshop with SRC and NSF in 2013.</a:t>
            </a:r>
          </a:p>
          <a:p>
            <a:endParaRPr lang="en-US" sz="1600" dirty="0"/>
          </a:p>
          <a:p>
            <a:r>
              <a:rPr lang="en-US" sz="1600" dirty="0" smtClean="0"/>
              <a:t>Produced </a:t>
            </a:r>
            <a:r>
              <a:rPr lang="en-US" sz="1600" dirty="0"/>
              <a:t>Research Needs for Trustworthy, and Reliable Semiconductors</a:t>
            </a:r>
          </a:p>
          <a:p>
            <a:r>
              <a:rPr lang="en-US" sz="1600" dirty="0" smtClean="0"/>
              <a:t>Report in 2015.</a:t>
            </a:r>
            <a:endParaRPr lang="en-US" sz="1600" dirty="0"/>
          </a:p>
          <a:p>
            <a:endParaRPr lang="en-US" dirty="0"/>
          </a:p>
        </p:txBody>
      </p:sp>
      <p:sp>
        <p:nvSpPr>
          <p:cNvPr id="31" name="TextBox 30"/>
          <p:cNvSpPr txBox="1"/>
          <p:nvPr/>
        </p:nvSpPr>
        <p:spPr>
          <a:xfrm>
            <a:off x="4330331" y="3373704"/>
            <a:ext cx="2483404" cy="2800766"/>
          </a:xfrm>
          <a:prstGeom prst="rect">
            <a:avLst/>
          </a:prstGeom>
          <a:noFill/>
        </p:spPr>
        <p:txBody>
          <a:bodyPr wrap="square" rtlCol="0">
            <a:spAutoFit/>
          </a:bodyPr>
          <a:lstStyle/>
          <a:p>
            <a:r>
              <a:rPr lang="en-US" sz="1600" dirty="0" smtClean="0"/>
              <a:t>NSCI announced in July 2015. </a:t>
            </a:r>
          </a:p>
          <a:p>
            <a:endParaRPr lang="en-US" sz="1600" dirty="0"/>
          </a:p>
          <a:p>
            <a:r>
              <a:rPr lang="en-US" sz="1600" dirty="0" smtClean="0"/>
              <a:t>CCC produced a series of blog posts on the topic, featuring one from Doug Burger, and the Convergence of Data and Computing task force frequently overlaps with this topic.</a:t>
            </a:r>
            <a:endParaRPr lang="en-US" sz="1600" dirty="0"/>
          </a:p>
        </p:txBody>
      </p:sp>
      <p:sp>
        <p:nvSpPr>
          <p:cNvPr id="32" name="TextBox 31"/>
          <p:cNvSpPr txBox="1"/>
          <p:nvPr/>
        </p:nvSpPr>
        <p:spPr>
          <a:xfrm>
            <a:off x="6685661" y="3336815"/>
            <a:ext cx="2483404" cy="3539430"/>
          </a:xfrm>
          <a:prstGeom prst="rect">
            <a:avLst/>
          </a:prstGeom>
          <a:noFill/>
        </p:spPr>
        <p:txBody>
          <a:bodyPr wrap="square" rtlCol="0">
            <a:spAutoFit/>
          </a:bodyPr>
          <a:lstStyle/>
          <a:p>
            <a:r>
              <a:rPr lang="en-US" sz="1600" dirty="0" smtClean="0"/>
              <a:t>Smart and Connected Health Program in NSF and NIH.</a:t>
            </a:r>
          </a:p>
          <a:p>
            <a:endParaRPr lang="en-US" sz="1600" dirty="0" smtClean="0"/>
          </a:p>
          <a:p>
            <a:r>
              <a:rPr lang="en-US" sz="1600" dirty="0" smtClean="0"/>
              <a:t>CCC has hosted several workshops on related topics, including: Aging in Place (2014), Inclusive Access (2015), and Smart and Pervasive Health (2016) and produced related reports and white papers.</a:t>
            </a:r>
            <a:endParaRPr lang="en-US" sz="1600" dirty="0"/>
          </a:p>
          <a:p>
            <a:endParaRPr lang="en-US" sz="1600" dirty="0"/>
          </a:p>
        </p:txBody>
      </p:sp>
    </p:spTree>
    <p:extLst>
      <p:ext uri="{BB962C8B-B14F-4D97-AF65-F5344CB8AC3E}">
        <p14:creationId xmlns:p14="http://schemas.microsoft.com/office/powerpoint/2010/main" val="42278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TextBox 21"/>
          <p:cNvSpPr txBox="1">
            <a:spLocks noChangeArrowheads="1"/>
          </p:cNvSpPr>
          <p:nvPr/>
        </p:nvSpPr>
        <p:spPr bwMode="auto">
          <a:xfrm>
            <a:off x="533399" y="6166492"/>
            <a:ext cx="15637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Josep Torrellas</a:t>
            </a:r>
          </a:p>
          <a:p>
            <a:pPr algn="ctr" defTabSz="457200" eaLnBrk="1" hangingPunct="1"/>
            <a:r>
              <a:rPr lang="en-US" sz="1400" dirty="0" smtClean="0">
                <a:solidFill>
                  <a:prstClr val="black"/>
                </a:solidFill>
                <a:latin typeface="+mn-lt"/>
                <a:cs typeface="+mn-cs"/>
              </a:rPr>
              <a:t>UIUC</a:t>
            </a:r>
          </a:p>
        </p:txBody>
      </p:sp>
      <p:sp>
        <p:nvSpPr>
          <p:cNvPr id="6" name="Content Placeholder 5"/>
          <p:cNvSpPr>
            <a:spLocks noGrp="1"/>
          </p:cNvSpPr>
          <p:nvPr>
            <p:ph sz="half" idx="2"/>
          </p:nvPr>
        </p:nvSpPr>
        <p:spPr>
          <a:xfrm>
            <a:off x="457200" y="1623870"/>
            <a:ext cx="8229600" cy="4115789"/>
          </a:xfrm>
        </p:spPr>
        <p:txBody>
          <a:bodyPr/>
          <a:lstStyle/>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992" y="1322454"/>
            <a:ext cx="2473036" cy="3200400"/>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7930" y="4909493"/>
            <a:ext cx="1981200" cy="1317396"/>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8930" y="4919433"/>
            <a:ext cx="1981200" cy="1316083"/>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5209" y="4909492"/>
            <a:ext cx="1371600" cy="1319964"/>
          </a:xfrm>
          <a:prstGeom prst="rect">
            <a:avLst/>
          </a:prstGeom>
        </p:spPr>
      </p:pic>
      <p:sp>
        <p:nvSpPr>
          <p:cNvPr id="31" name="TextBox 21"/>
          <p:cNvSpPr txBox="1">
            <a:spLocks noChangeArrowheads="1"/>
          </p:cNvSpPr>
          <p:nvPr/>
        </p:nvSpPr>
        <p:spPr bwMode="auto">
          <a:xfrm>
            <a:off x="2555665" y="6156552"/>
            <a:ext cx="1094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Oskin</a:t>
            </a:r>
          </a:p>
          <a:p>
            <a:pPr algn="ctr" defTabSz="457200" eaLnBrk="1" hangingPunct="1"/>
            <a:r>
              <a:rPr lang="en-US" sz="1400" dirty="0" smtClean="0">
                <a:solidFill>
                  <a:prstClr val="black"/>
                </a:solidFill>
                <a:latin typeface="+mn-lt"/>
                <a:cs typeface="+mn-cs"/>
              </a:rPr>
              <a:t>Washington</a:t>
            </a:r>
          </a:p>
        </p:txBody>
      </p:sp>
      <p:sp>
        <p:nvSpPr>
          <p:cNvPr id="32" name="TextBox 21"/>
          <p:cNvSpPr txBox="1">
            <a:spLocks noChangeArrowheads="1"/>
          </p:cNvSpPr>
          <p:nvPr/>
        </p:nvSpPr>
        <p:spPr bwMode="auto">
          <a:xfrm>
            <a:off x="4792457" y="6186370"/>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28" name="TextBox 21"/>
          <p:cNvSpPr txBox="1">
            <a:spLocks noChangeArrowheads="1"/>
          </p:cNvSpPr>
          <p:nvPr/>
        </p:nvSpPr>
        <p:spPr bwMode="auto">
          <a:xfrm>
            <a:off x="1244602" y="453721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nvGrpSpPr>
          <p:cNvPr id="15" name="Group 14"/>
          <p:cNvGrpSpPr/>
          <p:nvPr/>
        </p:nvGrpSpPr>
        <p:grpSpPr>
          <a:xfrm>
            <a:off x="1401416" y="1322030"/>
            <a:ext cx="3370872" cy="3511767"/>
            <a:chOff x="1401416" y="904460"/>
            <a:chExt cx="3370872" cy="3511767"/>
          </a:xfrm>
        </p:grpSpPr>
        <p:grpSp>
          <p:nvGrpSpPr>
            <p:cNvPr id="5" name="Group 4"/>
            <p:cNvGrpSpPr/>
            <p:nvPr/>
          </p:nvGrpSpPr>
          <p:grpSpPr>
            <a:xfrm>
              <a:off x="1401416" y="904460"/>
              <a:ext cx="3370872" cy="3200400"/>
              <a:chOff x="2514600" y="824948"/>
              <a:chExt cx="3370872" cy="3200400"/>
            </a:xfrm>
          </p:grpSpPr>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12435" y="824948"/>
                <a:ext cx="2473037" cy="3200400"/>
              </a:xfrm>
              <a:prstGeom prst="rect">
                <a:avLst/>
              </a:prstGeom>
              <a:ln>
                <a:solidFill>
                  <a:schemeClr val="tx1"/>
                </a:solidFill>
              </a:ln>
            </p:spPr>
          </p:pic>
          <p:sp>
            <p:nvSpPr>
              <p:cNvPr id="23" name="Right Arrow 22"/>
              <p:cNvSpPr/>
              <p:nvPr/>
            </p:nvSpPr>
            <p:spPr bwMode="auto">
              <a:xfrm>
                <a:off x="2514600" y="2286000"/>
                <a:ext cx="1079252" cy="596980"/>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29" name="TextBox 21"/>
            <p:cNvSpPr txBox="1">
              <a:spLocks noChangeArrowheads="1"/>
            </p:cNvSpPr>
            <p:nvPr/>
          </p:nvSpPr>
          <p:spPr bwMode="auto">
            <a:xfrm>
              <a:off x="3130550" y="410845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grpSp>
        <p:nvGrpSpPr>
          <p:cNvPr id="16" name="Group 15"/>
          <p:cNvGrpSpPr/>
          <p:nvPr/>
        </p:nvGrpSpPr>
        <p:grpSpPr>
          <a:xfrm>
            <a:off x="3397193" y="1321607"/>
            <a:ext cx="3326476" cy="3520050"/>
            <a:chOff x="3397193" y="934277"/>
            <a:chExt cx="3326476" cy="3520050"/>
          </a:xfrm>
        </p:grpSpPr>
        <p:grpSp>
          <p:nvGrpSpPr>
            <p:cNvPr id="13" name="Group 12"/>
            <p:cNvGrpSpPr/>
            <p:nvPr/>
          </p:nvGrpSpPr>
          <p:grpSpPr>
            <a:xfrm>
              <a:off x="3397193" y="934277"/>
              <a:ext cx="3326476" cy="3200400"/>
              <a:chOff x="3397193" y="934277"/>
              <a:chExt cx="3326476" cy="3200400"/>
            </a:xfrm>
          </p:grpSpPr>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0633" y="934277"/>
                <a:ext cx="2473036" cy="3200400"/>
              </a:xfrm>
              <a:prstGeom prst="rect">
                <a:avLst/>
              </a:prstGeom>
              <a:ln>
                <a:solidFill>
                  <a:schemeClr val="tx1"/>
                </a:solidFill>
              </a:ln>
            </p:spPr>
          </p:pic>
          <p:sp>
            <p:nvSpPr>
              <p:cNvPr id="27" name="Right Arrow 26"/>
              <p:cNvSpPr/>
              <p:nvPr/>
            </p:nvSpPr>
            <p:spPr bwMode="auto">
              <a:xfrm>
                <a:off x="3397193" y="2359217"/>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0" name="TextBox 21"/>
            <p:cNvSpPr txBox="1">
              <a:spLocks noChangeArrowheads="1"/>
            </p:cNvSpPr>
            <p:nvPr/>
          </p:nvSpPr>
          <p:spPr bwMode="auto">
            <a:xfrm>
              <a:off x="5226052" y="414655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2012</a:t>
              </a:r>
            </a:p>
          </p:txBody>
        </p:sp>
      </p:grpSp>
      <p:grpSp>
        <p:nvGrpSpPr>
          <p:cNvPr id="17" name="Group 16"/>
          <p:cNvGrpSpPr/>
          <p:nvPr/>
        </p:nvGrpSpPr>
        <p:grpSpPr>
          <a:xfrm>
            <a:off x="5297555" y="1333067"/>
            <a:ext cx="3319671" cy="3521982"/>
            <a:chOff x="5297555" y="964095"/>
            <a:chExt cx="3319671" cy="3521982"/>
          </a:xfrm>
        </p:grpSpPr>
        <p:grpSp>
          <p:nvGrpSpPr>
            <p:cNvPr id="14" name="Group 13"/>
            <p:cNvGrpSpPr/>
            <p:nvPr/>
          </p:nvGrpSpPr>
          <p:grpSpPr>
            <a:xfrm>
              <a:off x="5297555" y="964095"/>
              <a:ext cx="3319671" cy="3200401"/>
              <a:chOff x="5297555" y="964095"/>
              <a:chExt cx="3319671" cy="3200401"/>
            </a:xfrm>
          </p:grpSpPr>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3" name="TextBox 21"/>
            <p:cNvSpPr txBox="1">
              <a:spLocks noChangeArrowheads="1"/>
            </p:cNvSpPr>
            <p:nvPr/>
          </p:nvSpPr>
          <p:spPr bwMode="auto">
            <a:xfrm>
              <a:off x="7099300" y="417830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grpSp>
      <p:sp>
        <p:nvSpPr>
          <p:cNvPr id="9" name="Title 8"/>
          <p:cNvSpPr>
            <a:spLocks noGrp="1"/>
          </p:cNvSpPr>
          <p:nvPr>
            <p:ph type="title"/>
          </p:nvPr>
        </p:nvSpPr>
        <p:spPr/>
        <p:txBody>
          <a:bodyPr/>
          <a:lstStyle/>
          <a:p>
            <a:r>
              <a:rPr lang="en-US" dirty="0" smtClean="0"/>
              <a:t>Impact: architecture</a:t>
            </a:r>
            <a:endParaRPr lang="en-US" dirty="0"/>
          </a:p>
        </p:txBody>
      </p:sp>
      <p:sp>
        <p:nvSpPr>
          <p:cNvPr id="11" name="Slide Number Placeholder 10"/>
          <p:cNvSpPr>
            <a:spLocks noGrp="1"/>
          </p:cNvSpPr>
          <p:nvPr>
            <p:ph type="sldNum" sz="quarter" idx="12"/>
          </p:nvPr>
        </p:nvSpPr>
        <p:spPr/>
        <p:txBody>
          <a:bodyPr/>
          <a:lstStyle/>
          <a:p>
            <a:fld id="{0A1189FA-E85E-2246-973C-FA5BF0DBB426}" type="slidenum">
              <a:rPr lang="en-US" smtClean="0"/>
              <a:pPr/>
              <a:t>24</a:t>
            </a:fld>
            <a:endParaRPr lang="en-US"/>
          </a:p>
        </p:txBody>
      </p:sp>
    </p:spTree>
    <p:extLst>
      <p:ext uri="{BB962C8B-B14F-4D97-AF65-F5344CB8AC3E}">
        <p14:creationId xmlns:p14="http://schemas.microsoft.com/office/powerpoint/2010/main" val="139376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6080" y="1390612"/>
            <a:ext cx="3319671" cy="3200401"/>
            <a:chOff x="5297555" y="964095"/>
            <a:chExt cx="3319671" cy="3200401"/>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9" name="Title 8"/>
          <p:cNvSpPr>
            <a:spLocks noGrp="1"/>
          </p:cNvSpPr>
          <p:nvPr>
            <p:ph type="title"/>
          </p:nvPr>
        </p:nvSpPr>
        <p:spPr/>
        <p:txBody>
          <a:bodyPr/>
          <a:lstStyle/>
          <a:p>
            <a:r>
              <a:rPr lang="en-US" dirty="0" smtClean="0"/>
              <a:t>Impact: architecture</a:t>
            </a:r>
            <a:endParaRPr lang="en-US" dirty="0"/>
          </a:p>
        </p:txBody>
      </p:sp>
      <p:pic>
        <p:nvPicPr>
          <p:cNvPr id="11" name="Picture 10" descr="Screen Shot 2017-03-23 at 9.56.3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779" y="1390613"/>
            <a:ext cx="2471968" cy="3193208"/>
          </a:xfrm>
          <a:prstGeom prst="rect">
            <a:avLst/>
          </a:prstGeom>
        </p:spPr>
      </p:pic>
      <p:pic>
        <p:nvPicPr>
          <p:cNvPr id="12" name="Picture 11" descr="Screen Shot 2017-03-23 at 9.56.56 AM.png"/>
          <p:cNvPicPr>
            <a:picLocks noChangeAspect="1"/>
          </p:cNvPicPr>
          <p:nvPr/>
        </p:nvPicPr>
        <p:blipFill rotWithShape="1">
          <a:blip r:embed="rId5">
            <a:extLst>
              <a:ext uri="{28A0092B-C50C-407E-A947-70E740481C1C}">
                <a14:useLocalDpi xmlns:a14="http://schemas.microsoft.com/office/drawing/2010/main" val="0"/>
              </a:ext>
            </a:extLst>
          </a:blip>
          <a:srcRect r="34202"/>
          <a:stretch/>
        </p:blipFill>
        <p:spPr>
          <a:xfrm>
            <a:off x="3389218" y="1390613"/>
            <a:ext cx="2800283" cy="909464"/>
          </a:xfrm>
          <a:prstGeom prst="rect">
            <a:avLst/>
          </a:prstGeom>
        </p:spPr>
      </p:pic>
      <p:sp>
        <p:nvSpPr>
          <p:cNvPr id="27" name="Right Arrow 26"/>
          <p:cNvSpPr/>
          <p:nvPr/>
        </p:nvSpPr>
        <p:spPr bwMode="auto">
          <a:xfrm>
            <a:off x="2780008"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8" name="Picture 17" descr="luis_cez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3591" y="4961194"/>
            <a:ext cx="797898" cy="1195912"/>
          </a:xfrm>
          <a:prstGeom prst="rect">
            <a:avLst/>
          </a:prstGeom>
        </p:spPr>
      </p:pic>
      <p:pic>
        <p:nvPicPr>
          <p:cNvPr id="19" name="Picture 18" descr="tom wenisch.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3823" y="4961194"/>
            <a:ext cx="936798" cy="1195912"/>
          </a:xfrm>
          <a:prstGeom prst="rect">
            <a:avLst/>
          </a:prstGeom>
        </p:spPr>
      </p:pic>
      <p:sp>
        <p:nvSpPr>
          <p:cNvPr id="36" name="Right Arrow 35"/>
          <p:cNvSpPr/>
          <p:nvPr/>
        </p:nvSpPr>
        <p:spPr bwMode="auto">
          <a:xfrm>
            <a:off x="5861116"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37" name="TextBox 21"/>
          <p:cNvSpPr txBox="1">
            <a:spLocks noChangeArrowheads="1"/>
          </p:cNvSpPr>
          <p:nvPr/>
        </p:nvSpPr>
        <p:spPr bwMode="auto">
          <a:xfrm>
            <a:off x="4281953" y="4591013"/>
            <a:ext cx="5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8" name="TextBox 21"/>
          <p:cNvSpPr txBox="1">
            <a:spLocks noChangeArrowheads="1"/>
          </p:cNvSpPr>
          <p:nvPr/>
        </p:nvSpPr>
        <p:spPr bwMode="auto">
          <a:xfrm>
            <a:off x="7319498" y="4604817"/>
            <a:ext cx="5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9" name="TextBox 21"/>
          <p:cNvSpPr txBox="1">
            <a:spLocks noChangeArrowheads="1"/>
          </p:cNvSpPr>
          <p:nvPr/>
        </p:nvSpPr>
        <p:spPr bwMode="auto">
          <a:xfrm>
            <a:off x="4971341" y="6214873"/>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40" name="TextBox 21"/>
          <p:cNvSpPr txBox="1">
            <a:spLocks noChangeArrowheads="1"/>
          </p:cNvSpPr>
          <p:nvPr/>
        </p:nvSpPr>
        <p:spPr bwMode="auto">
          <a:xfrm>
            <a:off x="2852515" y="6220388"/>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Luis </a:t>
            </a:r>
            <a:r>
              <a:rPr lang="en-US" sz="1400" dirty="0" err="1" smtClean="0">
                <a:solidFill>
                  <a:prstClr val="black"/>
                </a:solidFill>
                <a:latin typeface="+mn-lt"/>
                <a:cs typeface="+mn-cs"/>
              </a:rPr>
              <a:t>Ceze</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Washington</a:t>
            </a:r>
          </a:p>
        </p:txBody>
      </p:sp>
      <p:sp>
        <p:nvSpPr>
          <p:cNvPr id="41" name="TextBox 21"/>
          <p:cNvSpPr txBox="1">
            <a:spLocks noChangeArrowheads="1"/>
          </p:cNvSpPr>
          <p:nvPr/>
        </p:nvSpPr>
        <p:spPr bwMode="auto">
          <a:xfrm>
            <a:off x="3859333" y="6214873"/>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Tom </a:t>
            </a:r>
            <a:r>
              <a:rPr lang="en-US" sz="1400" dirty="0" err="1" smtClean="0">
                <a:solidFill>
                  <a:prstClr val="black"/>
                </a:solidFill>
                <a:latin typeface="+mn-lt"/>
                <a:cs typeface="+mn-cs"/>
              </a:rPr>
              <a:t>Wenisch</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Michigan</a:t>
            </a:r>
          </a:p>
        </p:txBody>
      </p:sp>
      <p:sp>
        <p:nvSpPr>
          <p:cNvPr id="42" name="TextBox 21"/>
          <p:cNvSpPr txBox="1">
            <a:spLocks noChangeArrowheads="1"/>
          </p:cNvSpPr>
          <p:nvPr/>
        </p:nvSpPr>
        <p:spPr bwMode="auto">
          <a:xfrm>
            <a:off x="1624921" y="4604817"/>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pic>
        <p:nvPicPr>
          <p:cNvPr id="20" name="Picture 19" descr="markhill2016-mediu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6767" y="4961195"/>
            <a:ext cx="1184012" cy="1195912"/>
          </a:xfrm>
          <a:prstGeom prst="rect">
            <a:avLst/>
          </a:prstGeom>
        </p:spPr>
      </p:pic>
      <p:sp>
        <p:nvSpPr>
          <p:cNvPr id="3" name="Slide Number Placeholder 2"/>
          <p:cNvSpPr>
            <a:spLocks noGrp="1"/>
          </p:cNvSpPr>
          <p:nvPr>
            <p:ph type="sldNum" sz="quarter" idx="12"/>
          </p:nvPr>
        </p:nvSpPr>
        <p:spPr/>
        <p:txBody>
          <a:bodyPr/>
          <a:lstStyle/>
          <a:p>
            <a:fld id="{0A1189FA-E85E-2246-973C-FA5BF0DBB426}" type="slidenum">
              <a:rPr lang="en-US" smtClean="0"/>
              <a:pPr/>
              <a:t>25</a:t>
            </a:fld>
            <a:endParaRPr lang="en-US"/>
          </a:p>
        </p:txBody>
      </p:sp>
    </p:spTree>
    <p:extLst>
      <p:ext uri="{BB962C8B-B14F-4D97-AF65-F5344CB8AC3E}">
        <p14:creationId xmlns:p14="http://schemas.microsoft.com/office/powerpoint/2010/main" val="387187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883" y="1110231"/>
            <a:ext cx="3055200" cy="2270932"/>
          </a:xfrm>
          <a:prstGeom prst="rect">
            <a:avLst/>
          </a:prstGeom>
        </p:spPr>
      </p:pic>
      <p:sp>
        <p:nvSpPr>
          <p:cNvPr id="12" name="Title 11"/>
          <p:cNvSpPr>
            <a:spLocks noGrp="1"/>
          </p:cNvSpPr>
          <p:nvPr>
            <p:ph type="title"/>
          </p:nvPr>
        </p:nvSpPr>
        <p:spPr>
          <a:xfrm>
            <a:off x="457200" y="274638"/>
            <a:ext cx="8444762" cy="1143000"/>
          </a:xfrm>
        </p:spPr>
        <p:txBody>
          <a:bodyPr/>
          <a:lstStyle/>
          <a:p>
            <a:r>
              <a:rPr lang="en-US" dirty="0" smtClean="0"/>
              <a:t>impact: Health IT</a:t>
            </a:r>
            <a:endParaRPr lang="en-US" dirty="0"/>
          </a:p>
        </p:txBody>
      </p:sp>
      <p:grpSp>
        <p:nvGrpSpPr>
          <p:cNvPr id="18" name="Group 17"/>
          <p:cNvGrpSpPr/>
          <p:nvPr/>
        </p:nvGrpSpPr>
        <p:grpSpPr>
          <a:xfrm>
            <a:off x="3481827" y="1255136"/>
            <a:ext cx="4835870" cy="2168080"/>
            <a:chOff x="3481827" y="1255136"/>
            <a:chExt cx="4835870" cy="2168080"/>
          </a:xfrm>
        </p:grpSpPr>
        <p:pic>
          <p:nvPicPr>
            <p:cNvPr id="11" name="Picture 10"/>
            <p:cNvPicPr>
              <a:picLocks noChangeAspect="1"/>
            </p:cNvPicPr>
            <p:nvPr/>
          </p:nvPicPr>
          <p:blipFill>
            <a:blip r:embed="rId4"/>
            <a:stretch>
              <a:fillRect/>
            </a:stretch>
          </p:blipFill>
          <p:spPr>
            <a:xfrm>
              <a:off x="4163050" y="1255136"/>
              <a:ext cx="4154647" cy="2168080"/>
            </a:xfrm>
            <a:prstGeom prst="rect">
              <a:avLst/>
            </a:prstGeom>
          </p:spPr>
        </p:pic>
        <p:sp>
          <p:nvSpPr>
            <p:cNvPr id="13" name="Right Arrow 12"/>
            <p:cNvSpPr/>
            <p:nvPr/>
          </p:nvSpPr>
          <p:spPr>
            <a:xfrm>
              <a:off x="3481827" y="2119535"/>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919" y="3759651"/>
            <a:ext cx="1760984" cy="2094303"/>
          </a:xfrm>
          <a:prstGeom prst="rect">
            <a:avLst/>
          </a:prstGeom>
        </p:spPr>
      </p:pic>
      <p:sp>
        <p:nvSpPr>
          <p:cNvPr id="15" name="TextBox 14"/>
          <p:cNvSpPr txBox="1"/>
          <p:nvPr/>
        </p:nvSpPr>
        <p:spPr>
          <a:xfrm>
            <a:off x="319589" y="5896009"/>
            <a:ext cx="2835745" cy="369332"/>
          </a:xfrm>
          <a:prstGeom prst="rect">
            <a:avLst/>
          </a:prstGeom>
          <a:noFill/>
        </p:spPr>
        <p:txBody>
          <a:bodyPr wrap="none" rtlCol="0">
            <a:spAutoFit/>
          </a:bodyPr>
          <a:lstStyle/>
          <a:p>
            <a:r>
              <a:rPr lang="en-US" b="1" dirty="0" smtClean="0"/>
              <a:t>October 2012 Workshop</a:t>
            </a:r>
            <a:endParaRPr lang="en-US" b="1" dirty="0"/>
          </a:p>
        </p:txBody>
      </p:sp>
      <p:grpSp>
        <p:nvGrpSpPr>
          <p:cNvPr id="19" name="Group 18"/>
          <p:cNvGrpSpPr/>
          <p:nvPr/>
        </p:nvGrpSpPr>
        <p:grpSpPr>
          <a:xfrm>
            <a:off x="3482843" y="3478288"/>
            <a:ext cx="4836862" cy="2370323"/>
            <a:chOff x="3482843" y="3601383"/>
            <a:chExt cx="4836862" cy="2370323"/>
          </a:xfrm>
        </p:grpSpPr>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b="32087"/>
            <a:stretch/>
          </p:blipFill>
          <p:spPr>
            <a:xfrm>
              <a:off x="4163053" y="3601383"/>
              <a:ext cx="4156652" cy="2370323"/>
            </a:xfrm>
            <a:prstGeom prst="rect">
              <a:avLst/>
            </a:prstGeom>
          </p:spPr>
        </p:pic>
        <p:sp>
          <p:nvSpPr>
            <p:cNvPr id="17" name="Right Arrow 16"/>
            <p:cNvSpPr/>
            <p:nvPr/>
          </p:nvSpPr>
          <p:spPr>
            <a:xfrm>
              <a:off x="3482843" y="4660618"/>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0A1189FA-E85E-2246-973C-FA5BF0DBB426}" type="slidenum">
              <a:rPr lang="en-US" smtClean="0"/>
              <a:pPr/>
              <a:t>26</a:t>
            </a:fld>
            <a:endParaRPr lang="en-US"/>
          </a:p>
        </p:txBody>
      </p:sp>
    </p:spTree>
    <p:extLst>
      <p:ext uri="{BB962C8B-B14F-4D97-AF65-F5344CB8AC3E}">
        <p14:creationId xmlns:p14="http://schemas.microsoft.com/office/powerpoint/2010/main" val="180302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27</a:t>
            </a:fld>
            <a:endParaRPr lang="en-US"/>
          </a:p>
        </p:txBody>
      </p:sp>
      <p:sp>
        <p:nvSpPr>
          <p:cNvPr id="13" name="Rectangle 23"/>
          <p:cNvSpPr>
            <a:spLocks noGrp="1"/>
          </p:cNvSpPr>
          <p:nvPr>
            <p:ph type="title"/>
          </p:nvPr>
        </p:nvSpPr>
        <p:spPr bwMode="auto">
          <a:xfrm>
            <a:off x="457200" y="18747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3200" dirty="0" smtClean="0">
                <a:effectLst/>
              </a:rPr>
              <a:t>Impact: Aging in Place</a:t>
            </a:r>
          </a:p>
        </p:txBody>
      </p:sp>
      <p:pic>
        <p:nvPicPr>
          <p:cNvPr id="14" name="Picture 13" descr="Screen Shot 2015-11-09 at 11.09.14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35" y="1177668"/>
            <a:ext cx="2770590" cy="3382659"/>
          </a:xfrm>
          <a:prstGeom prst="rect">
            <a:avLst/>
          </a:prstGeom>
          <a:ln>
            <a:solidFill>
              <a:schemeClr val="tx1"/>
            </a:solidFill>
          </a:ln>
        </p:spPr>
      </p:pic>
      <p:pic>
        <p:nvPicPr>
          <p:cNvPr id="15" name="Picture 14" descr="Screen Shot 2015-11-09 at 11.06.56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3406" y="1177668"/>
            <a:ext cx="2664121" cy="3438574"/>
          </a:xfrm>
          <a:prstGeom prst="rect">
            <a:avLst/>
          </a:prstGeom>
          <a:ln>
            <a:solidFill>
              <a:schemeClr val="tx1"/>
            </a:solidFill>
          </a:ln>
        </p:spPr>
      </p:pic>
      <p:pic>
        <p:nvPicPr>
          <p:cNvPr id="16" name="Picture 15" descr="Screen Shot 2015-11-09 at 11.11.40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2984" y="1177668"/>
            <a:ext cx="2937656" cy="3425213"/>
          </a:xfrm>
          <a:prstGeom prst="rect">
            <a:avLst/>
          </a:prstGeom>
          <a:ln>
            <a:solidFill>
              <a:schemeClr val="tx1"/>
            </a:solidFill>
          </a:ln>
        </p:spPr>
      </p:pic>
      <p:pic>
        <p:nvPicPr>
          <p:cNvPr id="17" name="Picture 2" descr="ttps://www.whitehouse.gov/sites/default/files/microsites/ostp/PCAST/tech_aging_report_image_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91812" y="1065374"/>
            <a:ext cx="2840562" cy="3676022"/>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bwMode="auto">
          <a:xfrm>
            <a:off x="1620918"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9" name="Right Arrow 18"/>
          <p:cNvSpPr/>
          <p:nvPr/>
        </p:nvSpPr>
        <p:spPr bwMode="auto">
          <a:xfrm>
            <a:off x="3657610"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8" name="Right Arrow 27"/>
          <p:cNvSpPr/>
          <p:nvPr/>
        </p:nvSpPr>
        <p:spPr bwMode="auto">
          <a:xfrm>
            <a:off x="5543111"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9" name="TextBox 9"/>
          <p:cNvSpPr txBox="1">
            <a:spLocks noChangeArrowheads="1"/>
          </p:cNvSpPr>
          <p:nvPr/>
        </p:nvSpPr>
        <p:spPr bwMode="auto">
          <a:xfrm>
            <a:off x="425476" y="4655707"/>
            <a:ext cx="15834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800" dirty="0" smtClean="0">
                <a:solidFill>
                  <a:prstClr val="black"/>
                </a:solidFill>
                <a:latin typeface="+mn-lt"/>
                <a:cs typeface="Arial"/>
              </a:rPr>
              <a:t>Joint NIH/CCC Meeting </a:t>
            </a:r>
          </a:p>
          <a:p>
            <a:pPr algn="ctr" defTabSz="457200" eaLnBrk="1" hangingPunct="1"/>
            <a:r>
              <a:rPr lang="en-US" sz="1800" dirty="0" smtClean="0">
                <a:solidFill>
                  <a:prstClr val="black"/>
                </a:solidFill>
                <a:latin typeface="+mn-lt"/>
                <a:cs typeface="Arial"/>
              </a:rPr>
              <a:t>September 2014</a:t>
            </a:r>
          </a:p>
          <a:p>
            <a:pPr algn="ctr" defTabSz="457200" eaLnBrk="1" hangingPunct="1"/>
            <a:endParaRPr lang="en-US" sz="900" dirty="0" smtClean="0">
              <a:solidFill>
                <a:prstClr val="black"/>
              </a:solidFill>
              <a:latin typeface="Trebuchet MS" pitchFamily="34" charset="0"/>
              <a:cs typeface="+mn-cs"/>
            </a:endParaRPr>
          </a:p>
          <a:p>
            <a:pPr algn="ctr" defTabSz="457200" eaLnBrk="1" hangingPunct="1"/>
            <a:endParaRPr lang="en-US" sz="900" dirty="0" smtClean="0">
              <a:solidFill>
                <a:prstClr val="black"/>
              </a:solidFill>
              <a:latin typeface="Trebuchet MS" pitchFamily="34" charset="0"/>
              <a:cs typeface="+mn-cs"/>
            </a:endParaRPr>
          </a:p>
        </p:txBody>
      </p:sp>
      <p:sp>
        <p:nvSpPr>
          <p:cNvPr id="30" name="TextBox 14"/>
          <p:cNvSpPr txBox="1">
            <a:spLocks noChangeArrowheads="1"/>
          </p:cNvSpPr>
          <p:nvPr/>
        </p:nvSpPr>
        <p:spPr bwMode="auto">
          <a:xfrm>
            <a:off x="2580417" y="4655707"/>
            <a:ext cx="13548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1800" dirty="0" smtClean="0">
                <a:solidFill>
                  <a:prstClr val="black"/>
                </a:solidFill>
                <a:latin typeface="+mn-lt"/>
                <a:cs typeface="Arial"/>
              </a:rPr>
              <a:t>Produced Workshop Report</a:t>
            </a:r>
          </a:p>
          <a:p>
            <a:pPr algn="ctr" eaLnBrk="1" hangingPunct="1"/>
            <a:r>
              <a:rPr lang="en-US" sz="1800" dirty="0" smtClean="0">
                <a:solidFill>
                  <a:prstClr val="black"/>
                </a:solidFill>
                <a:latin typeface="+mn-lt"/>
                <a:cs typeface="Arial"/>
              </a:rPr>
              <a:t>February 2015 </a:t>
            </a:r>
            <a:endParaRPr lang="en-US" sz="1800" dirty="0">
              <a:solidFill>
                <a:prstClr val="black"/>
              </a:solidFill>
              <a:latin typeface="+mn-lt"/>
              <a:cs typeface="Arial"/>
            </a:endParaRPr>
          </a:p>
        </p:txBody>
      </p:sp>
      <p:sp>
        <p:nvSpPr>
          <p:cNvPr id="33" name="Rectangle 32"/>
          <p:cNvSpPr/>
          <p:nvPr/>
        </p:nvSpPr>
        <p:spPr>
          <a:xfrm>
            <a:off x="4293433" y="4655707"/>
            <a:ext cx="1524924" cy="1477328"/>
          </a:xfrm>
          <a:prstGeom prst="rect">
            <a:avLst/>
          </a:prstGeom>
        </p:spPr>
        <p:txBody>
          <a:bodyPr wrap="square">
            <a:spAutoFit/>
          </a:bodyPr>
          <a:lstStyle/>
          <a:p>
            <a:pPr algn="ctr"/>
            <a:r>
              <a:rPr lang="en-US" dirty="0" smtClean="0">
                <a:solidFill>
                  <a:prstClr val="black"/>
                </a:solidFill>
                <a:cs typeface="Arial"/>
              </a:rPr>
              <a:t>NIH released new RFP informed by AIP Workshop </a:t>
            </a:r>
          </a:p>
          <a:p>
            <a:pPr algn="ctr"/>
            <a:r>
              <a:rPr lang="en-US" dirty="0" smtClean="0">
                <a:solidFill>
                  <a:prstClr val="black"/>
                </a:solidFill>
                <a:cs typeface="Arial"/>
              </a:rPr>
              <a:t>October 2015</a:t>
            </a:r>
            <a:endParaRPr lang="en-US" dirty="0">
              <a:solidFill>
                <a:prstClr val="black"/>
              </a:solidFill>
              <a:cs typeface="Arial"/>
            </a:endParaRPr>
          </a:p>
        </p:txBody>
      </p:sp>
      <p:sp>
        <p:nvSpPr>
          <p:cNvPr id="34" name="Rectangle 33"/>
          <p:cNvSpPr/>
          <p:nvPr/>
        </p:nvSpPr>
        <p:spPr>
          <a:xfrm>
            <a:off x="6549631" y="4655707"/>
            <a:ext cx="1524924" cy="646331"/>
          </a:xfrm>
          <a:prstGeom prst="rect">
            <a:avLst/>
          </a:prstGeom>
        </p:spPr>
        <p:txBody>
          <a:bodyPr wrap="square">
            <a:spAutoFit/>
          </a:bodyPr>
          <a:lstStyle/>
          <a:p>
            <a:pPr algn="ctr"/>
            <a:r>
              <a:rPr lang="en-US" dirty="0" smtClean="0">
                <a:solidFill>
                  <a:prstClr val="black"/>
                </a:solidFill>
                <a:cs typeface="Arial"/>
              </a:rPr>
              <a:t>PCAST Report</a:t>
            </a:r>
          </a:p>
          <a:p>
            <a:pPr algn="ctr"/>
            <a:r>
              <a:rPr lang="en-US" dirty="0" smtClean="0">
                <a:solidFill>
                  <a:prstClr val="black"/>
                </a:solidFill>
                <a:cs typeface="Arial"/>
              </a:rPr>
              <a:t>March 2016</a:t>
            </a:r>
            <a:endParaRPr lang="en-US" dirty="0">
              <a:solidFill>
                <a:prstClr val="black"/>
              </a:solidFill>
              <a:cs typeface="Arial"/>
            </a:endParaRPr>
          </a:p>
        </p:txBody>
      </p:sp>
    </p:spTree>
    <p:extLst>
      <p:ext uri="{BB962C8B-B14F-4D97-AF65-F5344CB8AC3E}">
        <p14:creationId xmlns:p14="http://schemas.microsoft.com/office/powerpoint/2010/main" val="1206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6240" y="999884"/>
            <a:ext cx="8585359" cy="900759"/>
          </a:xfrm>
          <a:prstGeom prst="rect">
            <a:avLst/>
          </a:prstGeom>
          <a:noFill/>
        </p:spPr>
        <p:txBody>
          <a:bodyPr wrap="square" rtlCol="0">
            <a:spAutoFit/>
          </a:bodyPr>
          <a:lstStyle/>
          <a:p>
            <a:pPr>
              <a:lnSpc>
                <a:spcPct val="110000"/>
              </a:lnSpc>
            </a:pPr>
            <a:r>
              <a:rPr lang="en-US" sz="1600" dirty="0">
                <a:latin typeface="Mission Gothic Regular"/>
                <a:cs typeface="Mission Gothic Regular"/>
              </a:rPr>
              <a:t>The </a:t>
            </a:r>
            <a:r>
              <a:rPr lang="en-US" sz="1600" b="1" dirty="0">
                <a:latin typeface="Mission Gothic Regular"/>
                <a:cs typeface="Mission Gothic Regular"/>
              </a:rPr>
              <a:t>mission</a:t>
            </a:r>
            <a:r>
              <a:rPr lang="en-US" sz="1600" dirty="0">
                <a:latin typeface="Mission Gothic Regular"/>
                <a:cs typeface="Mission Gothic Regular"/>
              </a:rPr>
              <a:t> of Computing Research Association's </a:t>
            </a:r>
            <a:r>
              <a:rPr lang="en-US" sz="1600" dirty="0" smtClean="0">
                <a:latin typeface="Mission Gothic Regular"/>
                <a:cs typeface="Mission Gothic Regular"/>
              </a:rPr>
              <a:t>Computing </a:t>
            </a:r>
            <a:r>
              <a:rPr lang="en-US" sz="1600" dirty="0">
                <a:latin typeface="Mission Gothic Regular"/>
                <a:cs typeface="Mission Gothic Regular"/>
              </a:rPr>
              <a:t>Community </a:t>
            </a:r>
            <a:r>
              <a:rPr lang="en-US" sz="1600" dirty="0" smtClean="0">
                <a:latin typeface="Mission Gothic Regular"/>
                <a:cs typeface="Mission Gothic Regular"/>
              </a:rPr>
              <a:t>Consortium </a:t>
            </a:r>
            <a:r>
              <a:rPr lang="en-US" sz="1600" dirty="0">
                <a:latin typeface="Mission Gothic Regular"/>
                <a:cs typeface="Mission Gothic Regular"/>
              </a:rPr>
              <a:t>(CCC) is </a:t>
            </a:r>
            <a:r>
              <a:rPr lang="en-US" sz="1600" dirty="0" smtClean="0">
                <a:latin typeface="Mission Gothic Regular"/>
                <a:cs typeface="Mission Gothic Regular"/>
              </a:rPr>
              <a:t>to </a:t>
            </a:r>
            <a:r>
              <a:rPr lang="en-US" sz="1600" b="1" dirty="0" smtClean="0">
                <a:latin typeface="Mission Gothic Regular"/>
                <a:cs typeface="Mission Gothic Regular"/>
              </a:rPr>
              <a:t>catalyze</a:t>
            </a:r>
            <a:r>
              <a:rPr lang="en-US" sz="1600" dirty="0" smtClean="0">
                <a:latin typeface="Mission Gothic Regular"/>
                <a:cs typeface="Mission Gothic Regular"/>
              </a:rPr>
              <a:t> </a:t>
            </a:r>
            <a:r>
              <a:rPr lang="en-US" sz="1600" dirty="0">
                <a:latin typeface="Mission Gothic Regular"/>
                <a:cs typeface="Mission Gothic Regular"/>
              </a:rPr>
              <a:t>the computing research community </a:t>
            </a:r>
            <a:r>
              <a:rPr lang="en-US" sz="1600" dirty="0" smtClean="0">
                <a:latin typeface="Mission Gothic Regular"/>
                <a:cs typeface="Mission Gothic Regular"/>
              </a:rPr>
              <a:t>and </a:t>
            </a:r>
            <a:r>
              <a:rPr lang="en-US" sz="1600" b="1" dirty="0" smtClean="0">
                <a:latin typeface="Mission Gothic Regular"/>
                <a:cs typeface="Mission Gothic Regular"/>
              </a:rPr>
              <a:t>enable </a:t>
            </a:r>
            <a:r>
              <a:rPr lang="en-US" sz="1600" dirty="0">
                <a:latin typeface="Mission Gothic Regular"/>
                <a:cs typeface="Mission Gothic Regular"/>
              </a:rPr>
              <a:t>the pursuit of innovative, high-impact research. </a:t>
            </a:r>
            <a:endParaRPr lang="en-US" sz="1600" dirty="0" smtClean="0">
              <a:latin typeface="Mission Gothic Regular"/>
              <a:cs typeface="Mission Gothic Regular"/>
            </a:endParaRP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smtClean="0"/>
              <a:t>Computing Community Consortium</a:t>
            </a:r>
            <a:endParaRPr lang="en-US" dirty="0"/>
          </a:p>
        </p:txBody>
      </p:sp>
      <p:sp>
        <p:nvSpPr>
          <p:cNvPr id="9" name="Content Placeholder 6"/>
          <p:cNvSpPr txBox="1">
            <a:spLocks/>
          </p:cNvSpPr>
          <p:nvPr/>
        </p:nvSpPr>
        <p:spPr bwMode="auto">
          <a:xfrm>
            <a:off x="4317144" y="1653008"/>
            <a:ext cx="5376796" cy="43071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500" b="1" dirty="0" smtClean="0">
                <a:latin typeface="Mission Gothic Regular"/>
                <a:cs typeface="Mission Gothic Regular"/>
              </a:rPr>
              <a:t>Promote Audacious Thinking:</a:t>
            </a:r>
            <a:endParaRPr lang="en-US" sz="1500" dirty="0" smtClean="0">
              <a:latin typeface="Mission Gothic Regular"/>
              <a:cs typeface="Mission Gothic Regular"/>
            </a:endParaRPr>
          </a:p>
          <a:p>
            <a:pPr marL="457200" lvl="1" indent="0">
              <a:lnSpc>
                <a:spcPct val="110000"/>
              </a:lnSpc>
              <a:spcBef>
                <a:spcPts val="0"/>
              </a:spcBef>
              <a:buClr>
                <a:srgbClr val="A6093D"/>
              </a:buClr>
              <a:buNone/>
            </a:pPr>
            <a:r>
              <a:rPr lang="en-US" sz="1500" dirty="0" smtClean="0">
                <a:latin typeface="Mission Gothic Regular"/>
                <a:cs typeface="Mission Gothic Regular"/>
              </a:rPr>
              <a:t>Community Initiated Visioning Workshops</a:t>
            </a:r>
          </a:p>
          <a:p>
            <a:pPr marL="457200" lvl="1" indent="0">
              <a:lnSpc>
                <a:spcPct val="110000"/>
              </a:lnSpc>
              <a:spcBef>
                <a:spcPts val="0"/>
              </a:spcBef>
              <a:buClr>
                <a:srgbClr val="A6093D"/>
              </a:buClr>
              <a:buNone/>
            </a:pPr>
            <a:r>
              <a:rPr lang="en-US" sz="1500" dirty="0" smtClean="0">
                <a:latin typeface="Mission Gothic Regular"/>
                <a:cs typeface="Mission Gothic Regular"/>
              </a:rPr>
              <a:t>Blue Sky Ideas tracks at conferences</a:t>
            </a:r>
          </a:p>
          <a:p>
            <a:pPr marL="46037" indent="0">
              <a:lnSpc>
                <a:spcPct val="110000"/>
              </a:lnSpc>
              <a:spcBef>
                <a:spcPts val="0"/>
              </a:spcBef>
              <a:buClr>
                <a:srgbClr val="A6093D"/>
              </a:buClr>
              <a:buNone/>
            </a:pPr>
            <a:r>
              <a:rPr lang="en-US" sz="1500" b="1" dirty="0">
                <a:solidFill>
                  <a:srgbClr val="000000"/>
                </a:solidFill>
                <a:latin typeface="Mission Gothic Regular"/>
                <a:cs typeface="Mission Gothic Regular"/>
              </a:rPr>
              <a:t>Communicate to the Community:</a:t>
            </a:r>
            <a:endParaRPr lang="en-US" sz="1500" dirty="0">
              <a:solidFill>
                <a:srgbClr val="000000"/>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CCC Blog - </a:t>
            </a:r>
            <a:r>
              <a:rPr lang="en-US" sz="1500" dirty="0">
                <a:solidFill>
                  <a:schemeClr val="accent2">
                    <a:lumMod val="75000"/>
                  </a:schemeClr>
                </a:solidFill>
                <a:latin typeface="Mission Gothic Regular"/>
                <a:cs typeface="Mission Gothic Regular"/>
                <a:hlinkClick r:id="rId3"/>
              </a:rPr>
              <a:t>http://cccblog.org/</a:t>
            </a:r>
            <a:endParaRPr lang="en-US" sz="1500" dirty="0">
              <a:solidFill>
                <a:schemeClr val="accent2">
                  <a:lumMod val="75000"/>
                </a:schemeClr>
              </a:solidFill>
              <a:latin typeface="Mission Gothic Regular"/>
              <a:cs typeface="Mission Gothic Regular"/>
            </a:endParaRP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Great Innovative Ideas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White Papers and Workshop Reports</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Social Media</a:t>
            </a:r>
          </a:p>
          <a:p>
            <a:pPr marL="365125" lvl="1" indent="0">
              <a:lnSpc>
                <a:spcPct val="110000"/>
              </a:lnSpc>
              <a:spcBef>
                <a:spcPts val="0"/>
              </a:spcBef>
              <a:buClr>
                <a:srgbClr val="A6093D"/>
              </a:buClr>
              <a:buNone/>
            </a:pPr>
            <a:r>
              <a:rPr lang="en-US" sz="1500" dirty="0">
                <a:solidFill>
                  <a:srgbClr val="000000"/>
                </a:solidFill>
                <a:latin typeface="Mission Gothic Regular"/>
                <a:cs typeface="Mission Gothic Regular"/>
              </a:rPr>
              <a:t>Council member presentations</a:t>
            </a:r>
          </a:p>
          <a:p>
            <a:pPr marL="0" indent="0">
              <a:lnSpc>
                <a:spcPct val="110000"/>
              </a:lnSpc>
              <a:spcBef>
                <a:spcPts val="0"/>
              </a:spcBef>
              <a:buClr>
                <a:srgbClr val="A6093D"/>
              </a:buClr>
              <a:buNone/>
            </a:pPr>
            <a:r>
              <a:rPr lang="en-US" sz="1500" b="1" dirty="0" smtClean="0">
                <a:latin typeface="Mission Gothic Regular"/>
                <a:cs typeface="Mission Gothic Regular"/>
              </a:rPr>
              <a:t>Facilitate Investment:</a:t>
            </a:r>
          </a:p>
          <a:p>
            <a:pPr marL="457200" lvl="1" indent="0">
              <a:lnSpc>
                <a:spcPct val="110000"/>
              </a:lnSpc>
              <a:spcBef>
                <a:spcPts val="0"/>
              </a:spcBef>
              <a:buClr>
                <a:srgbClr val="A6093D"/>
              </a:buClr>
              <a:buNone/>
            </a:pPr>
            <a:r>
              <a:rPr lang="en-US" sz="1500" dirty="0" smtClean="0">
                <a:latin typeface="Mission Gothic Regular"/>
                <a:cs typeface="Mission Gothic Regular"/>
              </a:rPr>
              <a:t>Outputs of visioning activities </a:t>
            </a:r>
          </a:p>
          <a:p>
            <a:pPr marL="457200" lvl="1" indent="0">
              <a:lnSpc>
                <a:spcPct val="110000"/>
              </a:lnSpc>
              <a:spcBef>
                <a:spcPts val="0"/>
              </a:spcBef>
              <a:buClr>
                <a:srgbClr val="A6093D"/>
              </a:buClr>
              <a:buNone/>
            </a:pPr>
            <a:r>
              <a:rPr lang="en-US" sz="1500" dirty="0" smtClean="0">
                <a:latin typeface="Mission Gothic Regular"/>
                <a:cs typeface="Mission Gothic Regular"/>
              </a:rPr>
              <a:t>Task Forces – Health, AI, Privacy etc.</a:t>
            </a:r>
          </a:p>
          <a:p>
            <a:pPr marL="457200" lvl="1" indent="0">
              <a:lnSpc>
                <a:spcPct val="110000"/>
              </a:lnSpc>
              <a:spcBef>
                <a:spcPts val="0"/>
              </a:spcBef>
              <a:buClr>
                <a:srgbClr val="A6093D"/>
              </a:buClr>
              <a:buNone/>
            </a:pPr>
            <a:r>
              <a:rPr lang="en-US" sz="1500" dirty="0" smtClean="0">
                <a:latin typeface="Mission Gothic Regular"/>
                <a:cs typeface="Mission Gothic Regular"/>
              </a:rPr>
              <a:t>Engage with federal agencies and industry</a:t>
            </a: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Inculcate Leadership and Service:</a:t>
            </a:r>
          </a:p>
          <a:p>
            <a:pPr marL="46037" lvl="1" indent="0">
              <a:lnSpc>
                <a:spcPct val="110000"/>
              </a:lnSpc>
              <a:spcBef>
                <a:spcPts val="0"/>
              </a:spcBef>
              <a:buClr>
                <a:srgbClr val="A6093D"/>
              </a:buClr>
              <a:buNone/>
            </a:pPr>
            <a:r>
              <a:rPr lang="en-US" sz="1500" b="1" dirty="0">
                <a:solidFill>
                  <a:srgbClr val="000000"/>
                </a:solidFill>
                <a:latin typeface="Mission Gothic Regular"/>
                <a:cs typeface="Mission Gothic Regular"/>
              </a:rPr>
              <a:t>	</a:t>
            </a:r>
            <a:r>
              <a:rPr lang="en-US" sz="1500" dirty="0">
                <a:solidFill>
                  <a:srgbClr val="000000"/>
                </a:solidFill>
                <a:latin typeface="Mission Gothic Regular"/>
                <a:cs typeface="Mission Gothic Regular"/>
              </a:rPr>
              <a:t>Engage with CCC Alumni and Sister </a:t>
            </a:r>
            <a:r>
              <a:rPr lang="en-US" sz="1500" dirty="0" smtClean="0">
                <a:solidFill>
                  <a:srgbClr val="000000"/>
                </a:solidFill>
                <a:latin typeface="Mission Gothic Regular"/>
                <a:cs typeface="Mission Gothic Regular"/>
              </a:rPr>
              <a:t>Organizations</a:t>
            </a:r>
          </a:p>
          <a:p>
            <a:pPr marL="46037" lvl="1" indent="0">
              <a:lnSpc>
                <a:spcPct val="110000"/>
              </a:lnSpc>
              <a:spcBef>
                <a:spcPts val="0"/>
              </a:spcBef>
              <a:buClr>
                <a:srgbClr val="A6093D"/>
              </a:buClr>
              <a:buNone/>
            </a:pPr>
            <a:r>
              <a:rPr lang="en-US" sz="1500" dirty="0" smtClean="0">
                <a:latin typeface="Mission Gothic Regular"/>
                <a:cs typeface="Mission Gothic Regular"/>
              </a:rPr>
              <a:t>	Biennial </a:t>
            </a:r>
            <a:r>
              <a:rPr lang="en-US" sz="1500" dirty="0">
                <a:latin typeface="Mission Gothic Regular"/>
                <a:cs typeface="Mission Gothic Regular"/>
              </a:rPr>
              <a:t>Symposia </a:t>
            </a:r>
            <a:r>
              <a:rPr lang="en-US" sz="1500" dirty="0" smtClean="0">
                <a:latin typeface="Mission Gothic Regular"/>
                <a:cs typeface="Mission Gothic Regular"/>
              </a:rPr>
              <a:t>series</a:t>
            </a:r>
            <a:endParaRPr lang="en-US" sz="1500" b="1" dirty="0" smtClean="0">
              <a:solidFill>
                <a:srgbClr val="000000"/>
              </a:solidFill>
              <a:latin typeface="Mission Gothic Regular"/>
              <a:cs typeface="Mission Gothic Regular"/>
            </a:endParaRPr>
          </a:p>
          <a:p>
            <a:pPr marL="46037" indent="0">
              <a:lnSpc>
                <a:spcPct val="110000"/>
              </a:lnSpc>
              <a:spcBef>
                <a:spcPts val="0"/>
              </a:spcBef>
              <a:buClr>
                <a:srgbClr val="A6093D"/>
              </a:buClr>
              <a:buNone/>
            </a:pPr>
            <a:r>
              <a:rPr lang="en-US" sz="1500" b="1" dirty="0" smtClean="0">
                <a:solidFill>
                  <a:srgbClr val="000000"/>
                </a:solidFill>
                <a:latin typeface="Mission Gothic Regular"/>
                <a:cs typeface="Mission Gothic Regular"/>
              </a:rPr>
              <a:t>Influence Early Career Researchers: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Industry </a:t>
            </a:r>
            <a:r>
              <a:rPr lang="en-US" sz="1500" dirty="0">
                <a:solidFill>
                  <a:srgbClr val="000000"/>
                </a:solidFill>
                <a:latin typeface="Mission Gothic Regular"/>
                <a:cs typeface="Mission Gothic Regular"/>
              </a:rPr>
              <a:t>– Academic Collaborations</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Leadership in Science Policy Institute</a:t>
            </a:r>
          </a:p>
          <a:p>
            <a:pPr marL="365125" lvl="1" indent="0">
              <a:lnSpc>
                <a:spcPct val="110000"/>
              </a:lnSpc>
              <a:spcBef>
                <a:spcPts val="0"/>
              </a:spcBef>
              <a:buClr>
                <a:srgbClr val="A6093D"/>
              </a:buClr>
              <a:buNone/>
            </a:pPr>
            <a:r>
              <a:rPr lang="en-US" sz="1500" dirty="0" smtClean="0">
                <a:solidFill>
                  <a:srgbClr val="000000"/>
                </a:solidFill>
                <a:latin typeface="Mission Gothic Regular"/>
                <a:cs typeface="Mission Gothic Regular"/>
              </a:rPr>
              <a:t>Postdoc Best Practices</a:t>
            </a:r>
          </a:p>
        </p:txBody>
      </p:sp>
      <p:pic>
        <p:nvPicPr>
          <p:cNvPr id="11"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461" y="2084097"/>
            <a:ext cx="4062453" cy="3876102"/>
          </a:xfrm>
          <a:prstGeom prst="rect">
            <a:avLst/>
          </a:prstGeom>
        </p:spPr>
      </p:pic>
      <p:sp>
        <p:nvSpPr>
          <p:cNvPr id="2" name="Slide Number Placeholder 1"/>
          <p:cNvSpPr>
            <a:spLocks noGrp="1"/>
          </p:cNvSpPr>
          <p:nvPr>
            <p:ph type="sldNum" sz="quarter" idx="12"/>
          </p:nvPr>
        </p:nvSpPr>
        <p:spPr/>
        <p:txBody>
          <a:bodyPr/>
          <a:lstStyle/>
          <a:p>
            <a:fld id="{0A1189FA-E85E-2246-973C-FA5BF0DBB426}" type="slidenum">
              <a:rPr lang="en-US" smtClean="0"/>
              <a:pPr/>
              <a:t>28</a:t>
            </a:fld>
            <a:endParaRPr lang="en-US"/>
          </a:p>
        </p:txBody>
      </p:sp>
    </p:spTree>
    <p:extLst>
      <p:ext uri="{BB962C8B-B14F-4D97-AF65-F5344CB8AC3E}">
        <p14:creationId xmlns:p14="http://schemas.microsoft.com/office/powerpoint/2010/main" val="4818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388169" y="5507819"/>
            <a:ext cx="2627038" cy="1217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54050" y="1827033"/>
            <a:ext cx="3634119" cy="3634119"/>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5125290" y="2319749"/>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5445186" y="341644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4824133" y="4320886"/>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3007630" y="244396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2838419" y="3598935"/>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629693" y="4461033"/>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3723458" y="2822610"/>
            <a:ext cx="1686035" cy="168603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913809" y="3026968"/>
            <a:ext cx="1288333" cy="1288333"/>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4073819" y="1885184"/>
            <a:ext cx="914400"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
          <p:cNvSpPr>
            <a:spLocks noGrp="1" noChangeArrowheads="1"/>
          </p:cNvSpPr>
          <p:nvPr>
            <p:ph type="title"/>
          </p:nvPr>
        </p:nvSpPr>
        <p:spPr>
          <a:xfrm>
            <a:off x="211650" y="277609"/>
            <a:ext cx="8730619" cy="1001925"/>
          </a:xfrm>
        </p:spPr>
        <p:txBody>
          <a:bodyPr>
            <a:normAutofit/>
          </a:bodyPr>
          <a:lstStyle/>
          <a:p>
            <a:pPr defTabSz="1306513" eaLnBrk="1" hangingPunct="1"/>
            <a:r>
              <a:rPr lang="en-US" altLang="ja-JP" sz="2800" dirty="0" smtClean="0">
                <a:ea typeface="MS PGothic" pitchFamily="34" charset="-128"/>
              </a:rPr>
              <a:t>The Rapidly Expanding world of computing</a:t>
            </a:r>
            <a:endParaRPr lang="en-US" sz="2800" b="1" dirty="0" smtClean="0">
              <a:latin typeface="Times New Roman" pitchFamily="18" charset="0"/>
            </a:endParaRPr>
          </a:p>
        </p:txBody>
      </p:sp>
      <p:sp>
        <p:nvSpPr>
          <p:cNvPr id="3" name="Rectangle 2"/>
          <p:cNvSpPr/>
          <p:nvPr/>
        </p:nvSpPr>
        <p:spPr>
          <a:xfrm>
            <a:off x="839136" y="5025829"/>
            <a:ext cx="5366246" cy="1077218"/>
          </a:xfrm>
          <a:prstGeom prst="rect">
            <a:avLst/>
          </a:prstGeom>
        </p:spPr>
        <p:txBody>
          <a:bodyPr wrap="square">
            <a:spAutoFit/>
          </a:bodyPr>
          <a:lstStyle/>
          <a:p>
            <a:pPr defTabSz="457200"/>
            <a:endParaRPr lang="en-US" sz="3200" dirty="0">
              <a:solidFill>
                <a:schemeClr val="tx2">
                  <a:lumMod val="75000"/>
                </a:schemeClr>
              </a:solidFill>
            </a:endParaRPr>
          </a:p>
          <a:p>
            <a:pPr defTabSz="457200"/>
            <a:endParaRPr lang="en-US" sz="3200" dirty="0">
              <a:solidFill>
                <a:schemeClr val="tx2">
                  <a:lumMod val="75000"/>
                </a:schemeClr>
              </a:solidFill>
            </a:endParaRPr>
          </a:p>
        </p:txBody>
      </p:sp>
      <p:sp>
        <p:nvSpPr>
          <p:cNvPr id="2" name="TextBox 1"/>
          <p:cNvSpPr txBox="1"/>
          <p:nvPr/>
        </p:nvSpPr>
        <p:spPr>
          <a:xfrm>
            <a:off x="6869954" y="5507819"/>
            <a:ext cx="1919741" cy="369332"/>
          </a:xfrm>
          <a:prstGeom prst="rect">
            <a:avLst/>
          </a:prstGeom>
          <a:noFill/>
        </p:spPr>
        <p:txBody>
          <a:bodyPr wrap="none" rtlCol="0">
            <a:spAutoFit/>
          </a:bodyPr>
          <a:lstStyle/>
          <a:p>
            <a:pPr defTabSz="457200"/>
            <a:r>
              <a:rPr lang="en-US" dirty="0">
                <a:solidFill>
                  <a:prstClr val="black"/>
                </a:solidFill>
              </a:rPr>
              <a:t>Graphic: </a:t>
            </a:r>
            <a:r>
              <a:rPr lang="en-US" dirty="0" err="1">
                <a:solidFill>
                  <a:prstClr val="black"/>
                </a:solidFill>
              </a:rPr>
              <a:t>Lazowska</a:t>
            </a:r>
            <a:endParaRPr lang="en-US" dirty="0">
              <a:solidFill>
                <a:prstClr val="black"/>
              </a:solidFill>
            </a:endParaRPr>
          </a:p>
        </p:txBody>
      </p:sp>
      <p:sp>
        <p:nvSpPr>
          <p:cNvPr id="5" name="TextBox 4"/>
          <p:cNvSpPr txBox="1"/>
          <p:nvPr/>
        </p:nvSpPr>
        <p:spPr>
          <a:xfrm>
            <a:off x="4050645" y="3260109"/>
            <a:ext cx="1042349" cy="830997"/>
          </a:xfrm>
          <a:prstGeom prst="rect">
            <a:avLst/>
          </a:prstGeom>
          <a:noFill/>
        </p:spPr>
        <p:txBody>
          <a:bodyPr wrap="square" rtlCol="0">
            <a:spAutoFit/>
          </a:bodyPr>
          <a:lstStyle/>
          <a:p>
            <a:pPr algn="ctr"/>
            <a:r>
              <a:rPr lang="en-US" sz="2400" b="1" dirty="0" smtClean="0">
                <a:solidFill>
                  <a:srgbClr val="A6093D"/>
                </a:solidFill>
              </a:rPr>
              <a:t>CORE</a:t>
            </a:r>
          </a:p>
          <a:p>
            <a:pPr algn="ctr"/>
            <a:r>
              <a:rPr lang="en-US" sz="2400" b="1" dirty="0" smtClean="0">
                <a:solidFill>
                  <a:srgbClr val="A6093D"/>
                </a:solidFill>
              </a:rPr>
              <a:t>CSE</a:t>
            </a:r>
            <a:endParaRPr lang="en-US" sz="2400" b="1" dirty="0">
              <a:solidFill>
                <a:srgbClr val="A6093D"/>
              </a:solidFill>
            </a:endParaRPr>
          </a:p>
        </p:txBody>
      </p:sp>
      <p:sp>
        <p:nvSpPr>
          <p:cNvPr id="6" name="TextBox 5"/>
          <p:cNvSpPr txBox="1"/>
          <p:nvPr/>
        </p:nvSpPr>
        <p:spPr>
          <a:xfrm>
            <a:off x="4189228" y="2165636"/>
            <a:ext cx="744280" cy="307777"/>
          </a:xfrm>
          <a:prstGeom prst="rect">
            <a:avLst/>
          </a:prstGeom>
          <a:noFill/>
        </p:spPr>
        <p:txBody>
          <a:bodyPr wrap="square" rtlCol="0">
            <a:spAutoFit/>
          </a:bodyPr>
          <a:lstStyle/>
          <a:p>
            <a:r>
              <a:rPr lang="en-US" sz="1400" dirty="0" smtClean="0"/>
              <a:t>Mobile</a:t>
            </a:r>
            <a:endParaRPr lang="en-US" sz="1400" dirty="0"/>
          </a:p>
        </p:txBody>
      </p:sp>
      <p:sp>
        <p:nvSpPr>
          <p:cNvPr id="48" name="TextBox 47"/>
          <p:cNvSpPr txBox="1"/>
          <p:nvPr/>
        </p:nvSpPr>
        <p:spPr>
          <a:xfrm>
            <a:off x="5376076" y="2627390"/>
            <a:ext cx="744280" cy="307777"/>
          </a:xfrm>
          <a:prstGeom prst="rect">
            <a:avLst/>
          </a:prstGeom>
          <a:noFill/>
        </p:spPr>
        <p:txBody>
          <a:bodyPr wrap="square" rtlCol="0">
            <a:spAutoFit/>
          </a:bodyPr>
          <a:lstStyle/>
          <a:p>
            <a:r>
              <a:rPr lang="en-US" sz="1400" dirty="0" smtClean="0"/>
              <a:t>HCI</a:t>
            </a:r>
            <a:endParaRPr lang="en-US" sz="1400" dirty="0"/>
          </a:p>
        </p:txBody>
      </p:sp>
      <p:sp>
        <p:nvSpPr>
          <p:cNvPr id="49" name="TextBox 48"/>
          <p:cNvSpPr txBox="1"/>
          <p:nvPr/>
        </p:nvSpPr>
        <p:spPr>
          <a:xfrm>
            <a:off x="5431238" y="3606703"/>
            <a:ext cx="945338" cy="523220"/>
          </a:xfrm>
          <a:prstGeom prst="rect">
            <a:avLst/>
          </a:prstGeom>
          <a:noFill/>
        </p:spPr>
        <p:txBody>
          <a:bodyPr wrap="square" rtlCol="0">
            <a:spAutoFit/>
          </a:bodyPr>
          <a:lstStyle/>
          <a:p>
            <a:pPr algn="ctr"/>
            <a:r>
              <a:rPr lang="en-US" sz="1400" dirty="0" smtClean="0"/>
              <a:t>Machine  Learning</a:t>
            </a:r>
            <a:endParaRPr lang="en-US" sz="1400" dirty="0"/>
          </a:p>
        </p:txBody>
      </p:sp>
      <p:sp>
        <p:nvSpPr>
          <p:cNvPr id="50" name="TextBox 49"/>
          <p:cNvSpPr txBox="1"/>
          <p:nvPr/>
        </p:nvSpPr>
        <p:spPr>
          <a:xfrm>
            <a:off x="4764911" y="4483162"/>
            <a:ext cx="1066799" cy="523220"/>
          </a:xfrm>
          <a:prstGeom prst="rect">
            <a:avLst/>
          </a:prstGeom>
          <a:noFill/>
        </p:spPr>
        <p:txBody>
          <a:bodyPr wrap="square" rtlCol="0">
            <a:spAutoFit/>
          </a:bodyPr>
          <a:lstStyle/>
          <a:p>
            <a:pPr algn="ctr"/>
            <a:r>
              <a:rPr lang="en-US" sz="1400" dirty="0" smtClean="0"/>
              <a:t>Cloud </a:t>
            </a:r>
          </a:p>
          <a:p>
            <a:pPr algn="ctr"/>
            <a:r>
              <a:rPr lang="en-US" sz="1400" dirty="0" smtClean="0"/>
              <a:t>Computing</a:t>
            </a:r>
            <a:endParaRPr lang="en-US" sz="1400" dirty="0"/>
          </a:p>
        </p:txBody>
      </p:sp>
      <p:sp>
        <p:nvSpPr>
          <p:cNvPr id="51" name="TextBox 50"/>
          <p:cNvSpPr txBox="1"/>
          <p:nvPr/>
        </p:nvSpPr>
        <p:spPr>
          <a:xfrm>
            <a:off x="3710758" y="4655774"/>
            <a:ext cx="744280" cy="523220"/>
          </a:xfrm>
          <a:prstGeom prst="rect">
            <a:avLst/>
          </a:prstGeom>
          <a:noFill/>
        </p:spPr>
        <p:txBody>
          <a:bodyPr wrap="square" rtlCol="0">
            <a:spAutoFit/>
          </a:bodyPr>
          <a:lstStyle/>
          <a:p>
            <a:pPr algn="ctr"/>
            <a:r>
              <a:rPr lang="en-US" sz="1400" dirty="0" smtClean="0"/>
              <a:t>Big Data</a:t>
            </a:r>
            <a:endParaRPr lang="en-US" sz="1400" dirty="0"/>
          </a:p>
        </p:txBody>
      </p:sp>
      <p:sp>
        <p:nvSpPr>
          <p:cNvPr id="52" name="TextBox 51"/>
          <p:cNvSpPr txBox="1"/>
          <p:nvPr/>
        </p:nvSpPr>
        <p:spPr>
          <a:xfrm>
            <a:off x="3001440" y="2527066"/>
            <a:ext cx="935308" cy="738664"/>
          </a:xfrm>
          <a:prstGeom prst="rect">
            <a:avLst/>
          </a:prstGeom>
          <a:noFill/>
        </p:spPr>
        <p:txBody>
          <a:bodyPr wrap="square" rtlCol="0">
            <a:spAutoFit/>
          </a:bodyPr>
          <a:lstStyle/>
          <a:p>
            <a:pPr algn="ctr"/>
            <a:r>
              <a:rPr lang="en-US" sz="1400" dirty="0" smtClean="0"/>
              <a:t>Natural Language Process</a:t>
            </a:r>
            <a:endParaRPr lang="en-US" sz="1400" dirty="0"/>
          </a:p>
        </p:txBody>
      </p:sp>
      <p:sp>
        <p:nvSpPr>
          <p:cNvPr id="53" name="TextBox 52"/>
          <p:cNvSpPr txBox="1"/>
          <p:nvPr/>
        </p:nvSpPr>
        <p:spPr>
          <a:xfrm>
            <a:off x="2923946" y="3884992"/>
            <a:ext cx="744280" cy="307777"/>
          </a:xfrm>
          <a:prstGeom prst="rect">
            <a:avLst/>
          </a:prstGeom>
          <a:noFill/>
        </p:spPr>
        <p:txBody>
          <a:bodyPr wrap="square" rtlCol="0">
            <a:spAutoFit/>
          </a:bodyPr>
          <a:lstStyle/>
          <a:p>
            <a:r>
              <a:rPr lang="en-US" sz="1400" dirty="0" smtClean="0"/>
              <a:t>Sensors</a:t>
            </a:r>
            <a:endParaRPr lang="en-US" sz="1400" dirty="0"/>
          </a:p>
        </p:txBody>
      </p:sp>
      <p:sp>
        <p:nvSpPr>
          <p:cNvPr id="7" name="TextBox 6"/>
          <p:cNvSpPr txBox="1"/>
          <p:nvPr/>
        </p:nvSpPr>
        <p:spPr>
          <a:xfrm>
            <a:off x="3128996" y="1285948"/>
            <a:ext cx="3118916" cy="369332"/>
          </a:xfrm>
          <a:prstGeom prst="rect">
            <a:avLst/>
          </a:prstGeom>
          <a:noFill/>
        </p:spPr>
        <p:txBody>
          <a:bodyPr wrap="square" rtlCol="0">
            <a:spAutoFit/>
          </a:bodyPr>
          <a:lstStyle/>
          <a:p>
            <a:r>
              <a:rPr lang="en-US" b="1" kern="0" dirty="0">
                <a:solidFill>
                  <a:schemeClr val="tx2">
                    <a:lumMod val="75000"/>
                  </a:schemeClr>
                </a:solidFill>
                <a:cs typeface="Arial"/>
              </a:rPr>
              <a:t>Medicine and Global </a:t>
            </a:r>
            <a:r>
              <a:rPr lang="en-US" b="1" kern="0" dirty="0" smtClean="0">
                <a:solidFill>
                  <a:schemeClr val="tx2">
                    <a:lumMod val="75000"/>
                  </a:schemeClr>
                </a:solidFill>
                <a:cs typeface="Arial"/>
              </a:rPr>
              <a:t>Health</a:t>
            </a:r>
            <a:endParaRPr lang="en-US" b="1" kern="0" dirty="0">
              <a:solidFill>
                <a:schemeClr val="tx2">
                  <a:lumMod val="75000"/>
                </a:schemeClr>
              </a:solidFill>
              <a:cs typeface="Arial"/>
            </a:endParaRPr>
          </a:p>
        </p:txBody>
      </p:sp>
      <p:sp>
        <p:nvSpPr>
          <p:cNvPr id="9" name="TextBox 8"/>
          <p:cNvSpPr txBox="1"/>
          <p:nvPr/>
        </p:nvSpPr>
        <p:spPr>
          <a:xfrm>
            <a:off x="6329469" y="1624901"/>
            <a:ext cx="1513855" cy="646331"/>
          </a:xfrm>
          <a:prstGeom prst="rect">
            <a:avLst/>
          </a:prstGeom>
          <a:noFill/>
        </p:spPr>
        <p:txBody>
          <a:bodyPr wrap="square" rtlCol="0">
            <a:spAutoFit/>
          </a:bodyPr>
          <a:lstStyle/>
          <a:p>
            <a:pPr defTabSz="457200"/>
            <a:r>
              <a:rPr lang="en-US" b="1" kern="0" dirty="0">
                <a:solidFill>
                  <a:schemeClr val="tx2">
                    <a:lumMod val="75000"/>
                  </a:schemeClr>
                </a:solidFill>
                <a:effectLst>
                  <a:innerShdw blurRad="63500" dist="50800" dir="10800000">
                    <a:prstClr val="black">
                      <a:alpha val="50000"/>
                    </a:prstClr>
                  </a:innerShdw>
                </a:effectLst>
                <a:cs typeface="Arial"/>
              </a:rPr>
              <a:t>Energy and </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Sustainability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6" name="TextBox 55"/>
          <p:cNvSpPr txBox="1"/>
          <p:nvPr/>
        </p:nvSpPr>
        <p:spPr>
          <a:xfrm>
            <a:off x="6800926" y="2480684"/>
            <a:ext cx="1513855"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Security and</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Privacy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7" name="TextBox 56"/>
          <p:cNvSpPr txBox="1"/>
          <p:nvPr/>
        </p:nvSpPr>
        <p:spPr>
          <a:xfrm>
            <a:off x="6869954" y="3482397"/>
            <a:ext cx="1798114"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Technology for</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Development</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58" name="TextBox 57"/>
          <p:cNvSpPr txBox="1"/>
          <p:nvPr/>
        </p:nvSpPr>
        <p:spPr>
          <a:xfrm>
            <a:off x="6578539" y="4676822"/>
            <a:ext cx="2262490"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Interacting with the Physical World</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0" name="TextBox 59"/>
          <p:cNvSpPr txBox="1"/>
          <p:nvPr/>
        </p:nvSpPr>
        <p:spPr>
          <a:xfrm>
            <a:off x="4176580" y="5963255"/>
            <a:ext cx="1513855"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Accessibility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1" name="TextBox 60"/>
          <p:cNvSpPr txBox="1"/>
          <p:nvPr/>
        </p:nvSpPr>
        <p:spPr>
          <a:xfrm>
            <a:off x="2244512" y="5637755"/>
            <a:ext cx="1513855"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Elder Care</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2" name="TextBox 61"/>
          <p:cNvSpPr txBox="1"/>
          <p:nvPr/>
        </p:nvSpPr>
        <p:spPr>
          <a:xfrm>
            <a:off x="1156490" y="4655902"/>
            <a:ext cx="1513855"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Neural </a:t>
            </a:r>
          </a:p>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Engineering</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3" name="TextBox 62"/>
          <p:cNvSpPr txBox="1"/>
          <p:nvPr/>
        </p:nvSpPr>
        <p:spPr>
          <a:xfrm>
            <a:off x="491896" y="3926941"/>
            <a:ext cx="1614336" cy="369332"/>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Transportation</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64" name="TextBox 63"/>
          <p:cNvSpPr txBox="1"/>
          <p:nvPr/>
        </p:nvSpPr>
        <p:spPr>
          <a:xfrm>
            <a:off x="982550" y="2729538"/>
            <a:ext cx="1211094" cy="646331"/>
          </a:xfrm>
          <a:prstGeom prst="rect">
            <a:avLst/>
          </a:prstGeom>
          <a:noFill/>
        </p:spPr>
        <p:txBody>
          <a:bodyPr wrap="square" rtlCol="0">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Scientific Discovery</a:t>
            </a:r>
            <a:endParaRPr lang="en-US" b="1" kern="0" dirty="0">
              <a:solidFill>
                <a:schemeClr val="tx2">
                  <a:lumMod val="75000"/>
                </a:schemeClr>
              </a:solidFill>
              <a:effectLst>
                <a:innerShdw blurRad="63500" dist="50800" dir="10800000">
                  <a:prstClr val="black">
                    <a:alpha val="50000"/>
                  </a:prstClr>
                </a:innerShdw>
              </a:effectLst>
              <a:cs typeface="Arial"/>
            </a:endParaRPr>
          </a:p>
        </p:txBody>
      </p:sp>
      <p:sp>
        <p:nvSpPr>
          <p:cNvPr id="10" name="Rectangle 9"/>
          <p:cNvSpPr/>
          <p:nvPr/>
        </p:nvSpPr>
        <p:spPr>
          <a:xfrm>
            <a:off x="1568610" y="1872349"/>
            <a:ext cx="1557316" cy="369332"/>
          </a:xfrm>
          <a:prstGeom prst="rect">
            <a:avLst/>
          </a:prstGeom>
        </p:spPr>
        <p:txBody>
          <a:bodyPr wrap="square">
            <a:spAutoFit/>
          </a:bodyPr>
          <a:lstStyle/>
          <a:p>
            <a:pPr defTabSz="457200"/>
            <a:r>
              <a:rPr lang="en-US" b="1" kern="0" dirty="0" smtClean="0">
                <a:solidFill>
                  <a:schemeClr val="tx2">
                    <a:lumMod val="75000"/>
                  </a:schemeClr>
                </a:solidFill>
                <a:effectLst>
                  <a:innerShdw blurRad="63500" dist="50800" dir="10800000">
                    <a:prstClr val="black">
                      <a:alpha val="50000"/>
                    </a:prstClr>
                  </a:innerShdw>
                </a:effectLst>
                <a:cs typeface="Arial"/>
              </a:rPr>
              <a:t>Education</a:t>
            </a:r>
            <a:endParaRPr lang="en-US" b="1" kern="0" dirty="0">
              <a:solidFill>
                <a:schemeClr val="tx2">
                  <a:lumMod val="75000"/>
                </a:schemeClr>
              </a:solidFill>
              <a:effectLst>
                <a:innerShdw blurRad="63500" dist="50800" dir="10800000">
                  <a:prstClr val="black">
                    <a:alpha val="50000"/>
                  </a:prstClr>
                </a:innerShdw>
              </a:effectLst>
              <a:cs typeface="Arial"/>
            </a:endParaRPr>
          </a:p>
        </p:txBody>
      </p:sp>
      <p:cxnSp>
        <p:nvCxnSpPr>
          <p:cNvPr id="12" name="Straight Connector 11"/>
          <p:cNvCxnSpPr/>
          <p:nvPr/>
        </p:nvCxnSpPr>
        <p:spPr>
          <a:xfrm>
            <a:off x="2670345" y="2156836"/>
            <a:ext cx="472740" cy="3702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2116865" y="3063336"/>
            <a:ext cx="700763" cy="636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2172377" y="4129924"/>
            <a:ext cx="633858"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420224" y="4838660"/>
            <a:ext cx="744127" cy="1404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3205024" y="5250956"/>
            <a:ext cx="462014" cy="4086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750867" y="5486553"/>
            <a:ext cx="32265" cy="4700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791701" y="5025830"/>
            <a:ext cx="764617" cy="19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76576" y="3904160"/>
            <a:ext cx="5228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290444" y="2770646"/>
            <a:ext cx="553014" cy="3082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903907" y="2104443"/>
            <a:ext cx="408403" cy="292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561368" y="1617030"/>
            <a:ext cx="0" cy="2161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8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smtClean="0">
                <a:effectLst/>
              </a:rPr>
              <a:t>An Overview of the</a:t>
            </a:r>
            <a:br>
              <a:rPr lang="en-US" dirty="0" smtClean="0">
                <a:effectLst/>
              </a:rPr>
            </a:br>
            <a:r>
              <a:rPr lang="en-US" dirty="0" smtClean="0">
                <a:effectLst/>
              </a:rPr>
              <a:t>Computing Community Consortium</a:t>
            </a:r>
          </a:p>
        </p:txBody>
      </p:sp>
      <p:sp>
        <p:nvSpPr>
          <p:cNvPr id="22537" name="Rectangle 9"/>
          <p:cNvSpPr>
            <a:spLocks noGrp="1"/>
          </p:cNvSpPr>
          <p:nvPr>
            <p:ph sz="half" idx="2"/>
          </p:nvPr>
        </p:nvSpPr>
        <p:spPr>
          <a:xfrm>
            <a:off x="457200" y="1598720"/>
            <a:ext cx="6727371" cy="4968335"/>
          </a:xfrm>
        </p:spPr>
        <p:txBody>
          <a:bodyPr>
            <a:normAutofit/>
          </a:bodyPr>
          <a:lstStyle/>
          <a:p>
            <a:pPr marL="284163" indent="-282575" eaLnBrk="1" hangingPunct="1">
              <a:lnSpc>
                <a:spcPct val="150000"/>
              </a:lnSpc>
            </a:pPr>
            <a:r>
              <a:rPr lang="en-US" dirty="0" smtClean="0">
                <a:latin typeface="+mn-lt"/>
              </a:rPr>
              <a:t>Established in 2006 as a standing committee of the Computing Research Association (CRA)</a:t>
            </a:r>
          </a:p>
          <a:p>
            <a:pPr marL="284163" indent="-282575" eaLnBrk="1" hangingPunct="1">
              <a:lnSpc>
                <a:spcPct val="150000"/>
              </a:lnSpc>
            </a:pPr>
            <a:r>
              <a:rPr lang="en-US" dirty="0" smtClean="0">
                <a:latin typeface="+mn-lt"/>
              </a:rPr>
              <a:t>Funded by NSF under a Cooperative Agreement</a:t>
            </a:r>
          </a:p>
          <a:p>
            <a:pPr marL="284163" indent="-282575" eaLnBrk="1" hangingPunct="1">
              <a:lnSpc>
                <a:spcPct val="150000"/>
              </a:lnSpc>
            </a:pPr>
            <a:r>
              <a:rPr lang="en-US" dirty="0" smtClean="0">
                <a:latin typeface="+mn-lt"/>
              </a:rPr>
              <a:t>Facilitates the development of a bold, multi-themed vision for computing research – and communicates this vision to stakeholders</a:t>
            </a:r>
          </a:p>
          <a:p>
            <a:pPr marL="284163" indent="-282575" eaLnBrk="1" hangingPunct="1">
              <a:lnSpc>
                <a:spcPct val="150000"/>
              </a:lnSpc>
            </a:pPr>
            <a:r>
              <a:rPr lang="en-US" dirty="0" smtClean="0">
                <a:latin typeface="+mn-lt"/>
              </a:rPr>
              <a:t>Led by a broad-based Council</a:t>
            </a:r>
          </a:p>
          <a:p>
            <a:pPr marL="284163" indent="-282575" eaLnBrk="1" hangingPunct="1">
              <a:lnSpc>
                <a:spcPct val="150000"/>
              </a:lnSpc>
            </a:pPr>
            <a:r>
              <a:rPr lang="en-US" dirty="0" smtClean="0">
                <a:latin typeface="+mn-lt"/>
              </a:rPr>
              <a:t>Staff based at CRA</a:t>
            </a:r>
          </a:p>
        </p:txBody>
      </p:sp>
    </p:spTree>
    <p:extLst>
      <p:ext uri="{BB962C8B-B14F-4D97-AF65-F5344CB8AC3E}">
        <p14:creationId xmlns:p14="http://schemas.microsoft.com/office/powerpoint/2010/main" val="686712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The CCC Council – executive committee</a:t>
            </a:r>
            <a:endParaRPr lang="en-US" dirty="0"/>
          </a:p>
        </p:txBody>
      </p:sp>
      <p:sp>
        <p:nvSpPr>
          <p:cNvPr id="3" name="Content Placeholder 2"/>
          <p:cNvSpPr>
            <a:spLocks noGrp="1"/>
          </p:cNvSpPr>
          <p:nvPr>
            <p:ph sz="half" idx="2"/>
          </p:nvPr>
        </p:nvSpPr>
        <p:spPr>
          <a:xfrm>
            <a:off x="1619293" y="1413189"/>
            <a:ext cx="5986322" cy="4115789"/>
          </a:xfrm>
        </p:spPr>
        <p:txBody>
          <a:bodyPr>
            <a:normAutofit/>
          </a:bodyPr>
          <a:lstStyle/>
          <a:p>
            <a:r>
              <a:rPr lang="en-US" sz="2100" dirty="0" smtClean="0">
                <a:latin typeface="+mn-lt"/>
              </a:rPr>
              <a:t>Beth </a:t>
            </a:r>
            <a:r>
              <a:rPr lang="en-US" sz="2100" dirty="0" err="1" smtClean="0">
                <a:latin typeface="+mn-lt"/>
              </a:rPr>
              <a:t>Mynatt</a:t>
            </a:r>
            <a:r>
              <a:rPr lang="en-US" sz="2100" dirty="0" smtClean="0">
                <a:latin typeface="+mn-lt"/>
              </a:rPr>
              <a:t>, Georgia Tech (Chair)</a:t>
            </a:r>
          </a:p>
          <a:p>
            <a:r>
              <a:rPr lang="en-US" sz="2100" dirty="0" smtClean="0">
                <a:latin typeface="+mn-lt"/>
              </a:rPr>
              <a:t>Mark Hill, University of Wisconsin, </a:t>
            </a:r>
            <a:r>
              <a:rPr lang="en-US" sz="2100" dirty="0">
                <a:latin typeface="+mn-lt"/>
              </a:rPr>
              <a:t>Madison </a:t>
            </a:r>
            <a:r>
              <a:rPr lang="en-US" sz="2100" dirty="0" smtClean="0">
                <a:latin typeface="+mn-lt"/>
              </a:rPr>
              <a:t/>
            </a:r>
            <a:br>
              <a:rPr lang="en-US" sz="2100" dirty="0" smtClean="0">
                <a:latin typeface="+mn-lt"/>
              </a:rPr>
            </a:br>
            <a:r>
              <a:rPr lang="en-US" sz="2100" dirty="0" smtClean="0">
                <a:latin typeface="+mn-lt"/>
              </a:rPr>
              <a:t>(Vice Chair) </a:t>
            </a:r>
          </a:p>
          <a:p>
            <a:r>
              <a:rPr lang="en-US" sz="2100" dirty="0" smtClean="0">
                <a:latin typeface="+mn-lt"/>
              </a:rPr>
              <a:t>Dan </a:t>
            </a:r>
            <a:r>
              <a:rPr lang="en-US" sz="2100" dirty="0" err="1" smtClean="0">
                <a:latin typeface="+mn-lt"/>
              </a:rPr>
              <a:t>Lopresti</a:t>
            </a:r>
            <a:r>
              <a:rPr lang="en-US" sz="2100" dirty="0" smtClean="0">
                <a:latin typeface="+mn-lt"/>
              </a:rPr>
              <a:t>, Lehigh University</a:t>
            </a:r>
            <a:endParaRPr lang="en-US" sz="2100" dirty="0">
              <a:latin typeface="+mn-lt"/>
            </a:endParaRPr>
          </a:p>
          <a:p>
            <a:r>
              <a:rPr lang="en-US" sz="2100" dirty="0" smtClean="0">
                <a:latin typeface="+mn-lt"/>
              </a:rPr>
              <a:t>Ben Zorn, Microsoft Research</a:t>
            </a:r>
          </a:p>
          <a:p>
            <a:r>
              <a:rPr lang="en-US" sz="2100" dirty="0" smtClean="0">
                <a:latin typeface="+mn-lt"/>
              </a:rPr>
              <a:t>Jennifer Rexford, Princeton</a:t>
            </a:r>
          </a:p>
          <a:p>
            <a:r>
              <a:rPr lang="en-US" sz="2100" dirty="0" smtClean="0">
                <a:latin typeface="+mn-lt"/>
              </a:rPr>
              <a:t>Ann Drobnis, Director </a:t>
            </a:r>
          </a:p>
          <a:p>
            <a:r>
              <a:rPr lang="en-US" sz="2100" dirty="0" smtClean="0">
                <a:latin typeface="+mn-lt"/>
              </a:rPr>
              <a:t>Andy Bernat, CRA Executive Director </a:t>
            </a:r>
          </a:p>
        </p:txBody>
      </p:sp>
      <p:pic>
        <p:nvPicPr>
          <p:cNvPr id="14" name="Picture 13" descr="loprestiheadshot.jpg"/>
          <p:cNvPicPr>
            <a:picLocks noChangeAspect="1"/>
          </p:cNvPicPr>
          <p:nvPr/>
        </p:nvPicPr>
        <p:blipFill rotWithShape="1">
          <a:blip r:embed="rId2">
            <a:extLst>
              <a:ext uri="{28A0092B-C50C-407E-A947-70E740481C1C}">
                <a14:useLocalDpi xmlns:a14="http://schemas.microsoft.com/office/drawing/2010/main" val="0"/>
              </a:ext>
            </a:extLst>
          </a:blip>
          <a:srcRect b="3204"/>
          <a:stretch/>
        </p:blipFill>
        <p:spPr>
          <a:xfrm>
            <a:off x="785366" y="4968125"/>
            <a:ext cx="1369143" cy="1379221"/>
          </a:xfrm>
          <a:prstGeom prst="rect">
            <a:avLst/>
          </a:prstGeom>
        </p:spPr>
      </p:pic>
      <p:sp>
        <p:nvSpPr>
          <p:cNvPr id="12" name="Rectangle 11"/>
          <p:cNvSpPr/>
          <p:nvPr/>
        </p:nvSpPr>
        <p:spPr>
          <a:xfrm>
            <a:off x="785367" y="4943511"/>
            <a:ext cx="1369143" cy="137322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Beth-head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23" y="1549390"/>
            <a:ext cx="1285887" cy="1298746"/>
          </a:xfrm>
          <a:prstGeom prst="rect">
            <a:avLst/>
          </a:prstGeom>
        </p:spPr>
      </p:pic>
      <p:pic>
        <p:nvPicPr>
          <p:cNvPr id="19" name="Picture 18" descr="Zor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407" y="3059949"/>
            <a:ext cx="1326532" cy="1326532"/>
          </a:xfrm>
          <a:prstGeom prst="rect">
            <a:avLst/>
          </a:prstGeom>
        </p:spPr>
      </p:pic>
      <p:pic>
        <p:nvPicPr>
          <p:cNvPr id="21" name="Picture 20"/>
          <p:cNvPicPr>
            <a:picLocks noChangeAspect="1"/>
          </p:cNvPicPr>
          <p:nvPr/>
        </p:nvPicPr>
        <p:blipFill rotWithShape="1">
          <a:blip r:embed="rId5" cstate="screen">
            <a:extLst>
              <a:ext uri="{28A0092B-C50C-407E-A947-70E740481C1C}">
                <a14:useLocalDpi xmlns:a14="http://schemas.microsoft.com/office/drawing/2010/main"/>
              </a:ext>
            </a:extLst>
          </a:blip>
          <a:srcRect t="-13454"/>
          <a:stretch/>
        </p:blipFill>
        <p:spPr>
          <a:xfrm>
            <a:off x="4055067" y="4741224"/>
            <a:ext cx="1151927" cy="1575507"/>
          </a:xfrm>
          <a:prstGeom prst="rect">
            <a:avLst/>
          </a:prstGeom>
        </p:spPr>
      </p:pic>
      <p:pic>
        <p:nvPicPr>
          <p:cNvPr id="22" name="Picture 21" descr="And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8792" y="4943511"/>
            <a:ext cx="1252958" cy="1252958"/>
          </a:xfrm>
          <a:prstGeom prst="rect">
            <a:avLst/>
          </a:prstGeom>
        </p:spPr>
      </p:pic>
      <p:pic>
        <p:nvPicPr>
          <p:cNvPr id="23" name="Picture 22" descr="Rexford.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12577" y="3133676"/>
            <a:ext cx="1252958" cy="1252958"/>
          </a:xfrm>
          <a:prstGeom prst="rect">
            <a:avLst/>
          </a:prstGeom>
        </p:spPr>
      </p:pic>
      <p:pic>
        <p:nvPicPr>
          <p:cNvPr id="24" name="Picture 23" descr="markhill2016-mediu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7525" y="1515596"/>
            <a:ext cx="1252958" cy="1265551"/>
          </a:xfrm>
          <a:prstGeom prst="rect">
            <a:avLst/>
          </a:prstGeom>
        </p:spPr>
      </p:pic>
      <p:sp>
        <p:nvSpPr>
          <p:cNvPr id="25" name="Rectangle 24"/>
          <p:cNvSpPr/>
          <p:nvPr/>
        </p:nvSpPr>
        <p:spPr>
          <a:xfrm>
            <a:off x="122100" y="3060102"/>
            <a:ext cx="1326531" cy="132653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33423" y="1515596"/>
            <a:ext cx="1275903" cy="129874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417525" y="1515596"/>
            <a:ext cx="1256748" cy="1265551"/>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417525" y="3132956"/>
            <a:ext cx="1248010" cy="125367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438792" y="4943511"/>
            <a:ext cx="1252958" cy="124695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055067" y="4943511"/>
            <a:ext cx="1151927" cy="137322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340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93" y="90658"/>
            <a:ext cx="8229600" cy="1143000"/>
          </a:xfrm>
        </p:spPr>
        <p:txBody>
          <a:bodyPr>
            <a:normAutofit/>
          </a:bodyPr>
          <a:lstStyle/>
          <a:p>
            <a:r>
              <a:rPr lang="en-US" dirty="0" smtClean="0"/>
              <a:t>The CCC Council </a:t>
            </a:r>
            <a:endParaRPr lang="en-US" dirty="0"/>
          </a:p>
        </p:txBody>
      </p:sp>
      <p:sp>
        <p:nvSpPr>
          <p:cNvPr id="3" name="Content Placeholder 2"/>
          <p:cNvSpPr>
            <a:spLocks noGrp="1"/>
          </p:cNvSpPr>
          <p:nvPr>
            <p:ph sz="half" idx="2"/>
          </p:nvPr>
        </p:nvSpPr>
        <p:spPr>
          <a:xfrm>
            <a:off x="2643435" y="1003691"/>
            <a:ext cx="4236118" cy="5418356"/>
          </a:xfrm>
        </p:spPr>
        <p:txBody>
          <a:bodyPr>
            <a:normAutofit fontScale="62500" lnSpcReduction="20000"/>
          </a:bodyPr>
          <a:lstStyle/>
          <a:p>
            <a:pPr marL="0" indent="0">
              <a:buNone/>
            </a:pPr>
            <a:r>
              <a:rPr lang="en-US" sz="2300" dirty="0" smtClean="0">
                <a:latin typeface="+mn-lt"/>
              </a:rPr>
              <a:t>	</a:t>
            </a:r>
            <a:r>
              <a:rPr lang="en-US" sz="2300" dirty="0">
                <a:latin typeface="+mn-lt"/>
              </a:rPr>
              <a:t>Terms ending June </a:t>
            </a:r>
            <a:r>
              <a:rPr lang="en-US" sz="2300" dirty="0" smtClean="0">
                <a:latin typeface="+mn-lt"/>
              </a:rPr>
              <a:t>2020</a:t>
            </a:r>
            <a:endParaRPr lang="en-US" sz="2300" dirty="0">
              <a:latin typeface="+mn-lt"/>
            </a:endParaRPr>
          </a:p>
          <a:p>
            <a:pPr lvl="1">
              <a:buFont typeface="Arial"/>
              <a:buChar char="•"/>
            </a:pPr>
            <a:r>
              <a:rPr lang="en-US" sz="2200" dirty="0" err="1" smtClean="0">
                <a:latin typeface="+mn-lt"/>
              </a:rPr>
              <a:t>Nadya</a:t>
            </a:r>
            <a:r>
              <a:rPr lang="en-US" sz="2200" dirty="0" smtClean="0">
                <a:latin typeface="+mn-lt"/>
              </a:rPr>
              <a:t> Bliss, Arizona State</a:t>
            </a:r>
          </a:p>
          <a:p>
            <a:pPr lvl="1">
              <a:buFont typeface="Arial"/>
              <a:buChar char="•"/>
            </a:pPr>
            <a:r>
              <a:rPr lang="en-US" sz="2200" dirty="0" smtClean="0">
                <a:latin typeface="+mn-lt"/>
              </a:rPr>
              <a:t>Elizabeth Churchill, Google</a:t>
            </a:r>
          </a:p>
          <a:p>
            <a:pPr lvl="1">
              <a:buFont typeface="Arial"/>
              <a:buChar char="•"/>
            </a:pPr>
            <a:r>
              <a:rPr lang="en-US" sz="2200" dirty="0" smtClean="0">
                <a:latin typeface="+mn-lt"/>
              </a:rPr>
              <a:t>Juliana </a:t>
            </a:r>
            <a:r>
              <a:rPr lang="en-US" sz="2200" dirty="0" err="1" smtClean="0">
                <a:latin typeface="+mn-lt"/>
              </a:rPr>
              <a:t>Freire</a:t>
            </a:r>
            <a:r>
              <a:rPr lang="en-US" sz="2200" dirty="0" smtClean="0">
                <a:latin typeface="+mn-lt"/>
              </a:rPr>
              <a:t>, NYU</a:t>
            </a:r>
          </a:p>
          <a:p>
            <a:pPr lvl="1">
              <a:buFont typeface="Arial"/>
              <a:buChar char="•"/>
            </a:pPr>
            <a:r>
              <a:rPr lang="en-US" sz="2200" dirty="0" smtClean="0">
                <a:latin typeface="+mn-lt"/>
              </a:rPr>
              <a:t>Keith </a:t>
            </a:r>
            <a:r>
              <a:rPr lang="en-US" sz="2200" dirty="0" err="1" smtClean="0">
                <a:latin typeface="+mn-lt"/>
              </a:rPr>
              <a:t>Marzullo</a:t>
            </a:r>
            <a:r>
              <a:rPr lang="en-US" sz="2200" dirty="0" smtClean="0">
                <a:latin typeface="+mn-lt"/>
              </a:rPr>
              <a:t>, Maryland</a:t>
            </a:r>
          </a:p>
          <a:p>
            <a:pPr lvl="1">
              <a:buFont typeface="Arial"/>
              <a:buChar char="•"/>
            </a:pPr>
            <a:r>
              <a:rPr lang="en-US" sz="2200" dirty="0" smtClean="0">
                <a:latin typeface="+mn-lt"/>
              </a:rPr>
              <a:t>Greg </a:t>
            </a:r>
            <a:r>
              <a:rPr lang="en-US" sz="2200" dirty="0" err="1" smtClean="0">
                <a:latin typeface="+mn-lt"/>
              </a:rPr>
              <a:t>Morrisett</a:t>
            </a:r>
            <a:r>
              <a:rPr lang="en-US" sz="2200" dirty="0" smtClean="0">
                <a:latin typeface="+mn-lt"/>
              </a:rPr>
              <a:t>, Cornell</a:t>
            </a:r>
          </a:p>
          <a:p>
            <a:pPr lvl="1">
              <a:buFont typeface="Arial"/>
              <a:buChar char="•"/>
            </a:pPr>
            <a:r>
              <a:rPr lang="en-US" sz="2200" dirty="0" smtClean="0">
                <a:latin typeface="+mn-lt"/>
              </a:rPr>
              <a:t>Manuela </a:t>
            </a:r>
            <a:r>
              <a:rPr lang="en-US" sz="2200" dirty="0" err="1" smtClean="0">
                <a:latin typeface="+mn-lt"/>
              </a:rPr>
              <a:t>Veloso</a:t>
            </a:r>
            <a:r>
              <a:rPr lang="en-US" sz="2200" dirty="0" smtClean="0">
                <a:latin typeface="+mn-lt"/>
              </a:rPr>
              <a:t>, Carnegie Mellon</a:t>
            </a:r>
          </a:p>
          <a:p>
            <a:pPr lvl="1">
              <a:buFont typeface="Arial"/>
              <a:buChar char="•"/>
            </a:pPr>
            <a:endParaRPr lang="en-US" sz="2300" dirty="0">
              <a:latin typeface="+mn-lt"/>
            </a:endParaRPr>
          </a:p>
          <a:p>
            <a:pPr marL="0" indent="0">
              <a:buNone/>
            </a:pPr>
            <a:r>
              <a:rPr lang="en-US" sz="2300" dirty="0" smtClean="0">
                <a:latin typeface="+mn-lt"/>
              </a:rPr>
              <a:t>	Terms </a:t>
            </a:r>
            <a:r>
              <a:rPr lang="en-US" sz="2300" dirty="0">
                <a:latin typeface="+mn-lt"/>
              </a:rPr>
              <a:t>ending June </a:t>
            </a:r>
            <a:r>
              <a:rPr lang="en-US" sz="2300" dirty="0" smtClean="0">
                <a:latin typeface="+mn-lt"/>
              </a:rPr>
              <a:t>2019</a:t>
            </a:r>
            <a:endParaRPr lang="en-US" sz="2300" dirty="0">
              <a:latin typeface="+mn-lt"/>
            </a:endParaRPr>
          </a:p>
          <a:p>
            <a:pPr lvl="1">
              <a:buFont typeface="Arial"/>
              <a:buChar char="•"/>
            </a:pPr>
            <a:r>
              <a:rPr lang="en-US" sz="2200" dirty="0" err="1" smtClean="0">
                <a:latin typeface="+mn-lt"/>
              </a:rPr>
              <a:t>Sampath</a:t>
            </a:r>
            <a:r>
              <a:rPr lang="en-US" sz="2200" dirty="0" smtClean="0">
                <a:latin typeface="+mn-lt"/>
              </a:rPr>
              <a:t> Kannan, </a:t>
            </a:r>
            <a:r>
              <a:rPr lang="en-US" sz="2200" dirty="0" err="1" smtClean="0">
                <a:latin typeface="+mn-lt"/>
              </a:rPr>
              <a:t>UPenn</a:t>
            </a:r>
            <a:endParaRPr lang="en-US" sz="2200" dirty="0" smtClean="0">
              <a:latin typeface="+mn-lt"/>
            </a:endParaRPr>
          </a:p>
          <a:p>
            <a:pPr lvl="1">
              <a:buFont typeface="Arial"/>
              <a:buChar char="•"/>
            </a:pPr>
            <a:r>
              <a:rPr lang="en-US" sz="2200" dirty="0" smtClean="0">
                <a:latin typeface="+mn-lt"/>
              </a:rPr>
              <a:t>Maja </a:t>
            </a:r>
            <a:r>
              <a:rPr lang="en-US" sz="2200" dirty="0" err="1" smtClean="0">
                <a:latin typeface="+mn-lt"/>
              </a:rPr>
              <a:t>Mataric</a:t>
            </a:r>
            <a:r>
              <a:rPr lang="en-US" sz="2200" dirty="0" smtClean="0">
                <a:latin typeface="+mn-lt"/>
              </a:rPr>
              <a:t>, USC</a:t>
            </a:r>
          </a:p>
          <a:p>
            <a:pPr lvl="1">
              <a:buFont typeface="Arial"/>
              <a:buChar char="•"/>
            </a:pPr>
            <a:r>
              <a:rPr lang="en-US" sz="2200" dirty="0" smtClean="0">
                <a:latin typeface="+mn-lt"/>
              </a:rPr>
              <a:t>Nina Mishra, Amazon</a:t>
            </a:r>
          </a:p>
          <a:p>
            <a:pPr lvl="1">
              <a:buFont typeface="Arial"/>
              <a:buChar char="•"/>
            </a:pPr>
            <a:r>
              <a:rPr lang="en-US" sz="2200" dirty="0" smtClean="0">
                <a:latin typeface="+mn-lt"/>
              </a:rPr>
              <a:t>Holly </a:t>
            </a:r>
            <a:r>
              <a:rPr lang="en-US" sz="2200" dirty="0" err="1" smtClean="0">
                <a:latin typeface="+mn-lt"/>
              </a:rPr>
              <a:t>Rushmeier</a:t>
            </a:r>
            <a:r>
              <a:rPr lang="en-US" sz="2200" dirty="0" smtClean="0">
                <a:latin typeface="+mn-lt"/>
              </a:rPr>
              <a:t>, Yale</a:t>
            </a:r>
            <a:endParaRPr lang="en-US" sz="2200" dirty="0">
              <a:latin typeface="+mn-lt"/>
            </a:endParaRPr>
          </a:p>
          <a:p>
            <a:pPr marL="0" indent="0">
              <a:spcBef>
                <a:spcPts val="1800"/>
              </a:spcBef>
              <a:buNone/>
            </a:pPr>
            <a:r>
              <a:rPr lang="en-US" sz="2300" dirty="0" smtClean="0">
                <a:latin typeface="+mn-lt"/>
              </a:rPr>
              <a:t>	Terms </a:t>
            </a:r>
            <a:r>
              <a:rPr lang="en-US" sz="2300" dirty="0">
                <a:latin typeface="+mn-lt"/>
              </a:rPr>
              <a:t>ending June </a:t>
            </a:r>
            <a:r>
              <a:rPr lang="en-US" sz="2300" dirty="0" smtClean="0">
                <a:latin typeface="+mn-lt"/>
              </a:rPr>
              <a:t>2018</a:t>
            </a:r>
            <a:endParaRPr lang="en-US" sz="2300" dirty="0">
              <a:latin typeface="+mn-lt"/>
            </a:endParaRPr>
          </a:p>
          <a:p>
            <a:pPr lvl="1">
              <a:buFont typeface="Arial"/>
              <a:buChar char="•"/>
            </a:pPr>
            <a:r>
              <a:rPr lang="en-US" sz="2200" dirty="0" smtClean="0">
                <a:latin typeface="+mn-lt"/>
              </a:rPr>
              <a:t>Liz Bradley, CU Boulder</a:t>
            </a:r>
          </a:p>
          <a:p>
            <a:pPr lvl="1">
              <a:buFont typeface="Arial"/>
              <a:buChar char="•"/>
            </a:pPr>
            <a:r>
              <a:rPr lang="en-US" sz="2200" dirty="0" smtClean="0">
                <a:latin typeface="+mn-lt"/>
              </a:rPr>
              <a:t>Cynthia </a:t>
            </a:r>
            <a:r>
              <a:rPr lang="en-US" sz="2200" dirty="0" err="1" smtClean="0">
                <a:latin typeface="+mn-lt"/>
              </a:rPr>
              <a:t>Dwork</a:t>
            </a:r>
            <a:r>
              <a:rPr lang="en-US" sz="2200" dirty="0" smtClean="0">
                <a:latin typeface="+mn-lt"/>
              </a:rPr>
              <a:t>, Microsoft Research</a:t>
            </a:r>
            <a:endParaRPr lang="en-US" sz="2200" dirty="0">
              <a:latin typeface="+mn-lt"/>
            </a:endParaRPr>
          </a:p>
          <a:p>
            <a:pPr lvl="1">
              <a:buFont typeface="Arial"/>
              <a:buChar char="•"/>
            </a:pPr>
            <a:r>
              <a:rPr lang="en-US" sz="2200" dirty="0" smtClean="0">
                <a:latin typeface="+mn-lt"/>
              </a:rPr>
              <a:t>Kevin Fu, Univ. Michigan (Leave)</a:t>
            </a:r>
            <a:endParaRPr lang="en-US" sz="2200" dirty="0">
              <a:latin typeface="+mn-lt"/>
            </a:endParaRPr>
          </a:p>
          <a:p>
            <a:pPr lvl="1">
              <a:buFont typeface="Arial"/>
              <a:buChar char="•"/>
            </a:pPr>
            <a:r>
              <a:rPr lang="en-US" sz="2200" dirty="0" smtClean="0">
                <a:latin typeface="+mn-lt"/>
              </a:rPr>
              <a:t>Daniel P. </a:t>
            </a:r>
            <a:r>
              <a:rPr lang="en-US" sz="2200" dirty="0" err="1" smtClean="0">
                <a:latin typeface="+mn-lt"/>
              </a:rPr>
              <a:t>Lopresti</a:t>
            </a:r>
            <a:r>
              <a:rPr lang="en-US" sz="2200" dirty="0" smtClean="0">
                <a:latin typeface="+mn-lt"/>
              </a:rPr>
              <a:t>, Lehigh University</a:t>
            </a:r>
            <a:endParaRPr lang="en-US" sz="2200" dirty="0">
              <a:latin typeface="+mn-lt"/>
            </a:endParaRPr>
          </a:p>
          <a:p>
            <a:pPr lvl="1">
              <a:buFont typeface="Arial"/>
              <a:buChar char="•"/>
            </a:pPr>
            <a:r>
              <a:rPr lang="en-US" sz="2200" dirty="0" err="1" smtClean="0">
                <a:latin typeface="+mn-lt"/>
              </a:rPr>
              <a:t>Shwetak</a:t>
            </a:r>
            <a:r>
              <a:rPr lang="en-US" sz="2200" dirty="0" smtClean="0">
                <a:latin typeface="+mn-lt"/>
              </a:rPr>
              <a:t> Patel, Univ. Washington</a:t>
            </a:r>
            <a:endParaRPr lang="en-US" sz="2200" dirty="0">
              <a:latin typeface="+mn-lt"/>
            </a:endParaRPr>
          </a:p>
          <a:p>
            <a:pPr lvl="1">
              <a:buFont typeface="Arial"/>
              <a:buChar char="•"/>
            </a:pPr>
            <a:r>
              <a:rPr lang="en-US" sz="2200" dirty="0" smtClean="0">
                <a:latin typeface="+mn-lt"/>
              </a:rPr>
              <a:t>Katherine </a:t>
            </a:r>
            <a:r>
              <a:rPr lang="en-US" sz="2200" dirty="0" err="1" smtClean="0">
                <a:latin typeface="+mn-lt"/>
              </a:rPr>
              <a:t>Yelick</a:t>
            </a:r>
            <a:r>
              <a:rPr lang="en-US" sz="2200" dirty="0" smtClean="0">
                <a:latin typeface="+mn-lt"/>
              </a:rPr>
              <a:t>, UC Berkeley</a:t>
            </a:r>
          </a:p>
          <a:p>
            <a:pPr lvl="1">
              <a:buFont typeface="Arial"/>
              <a:buChar char="•"/>
            </a:pPr>
            <a:r>
              <a:rPr lang="en-US" sz="2200" dirty="0">
                <a:latin typeface="+mn-lt"/>
              </a:rPr>
              <a:t>Jennifer Rexford, </a:t>
            </a:r>
            <a:r>
              <a:rPr lang="en-US" sz="2200" dirty="0" smtClean="0">
                <a:latin typeface="+mn-lt"/>
              </a:rPr>
              <a:t>Princeton</a:t>
            </a:r>
          </a:p>
          <a:p>
            <a:pPr lvl="1">
              <a:buFont typeface="Arial"/>
              <a:buChar char="•"/>
            </a:pPr>
            <a:r>
              <a:rPr lang="en-US" sz="2200" dirty="0">
                <a:latin typeface="+mn-lt"/>
              </a:rPr>
              <a:t>Ben Zorn, Microsoft </a:t>
            </a:r>
            <a:r>
              <a:rPr lang="en-US" sz="2200" dirty="0" smtClean="0">
                <a:latin typeface="+mn-lt"/>
              </a:rPr>
              <a:t>Research</a:t>
            </a:r>
            <a:endParaRPr lang="en-US" sz="2200" dirty="0">
              <a:latin typeface="+mn-lt"/>
            </a:endParaRPr>
          </a:p>
          <a:p>
            <a:pPr marL="0" indent="0">
              <a:spcBef>
                <a:spcPts val="1800"/>
              </a:spcBef>
              <a:buNone/>
            </a:pPr>
            <a:r>
              <a:rPr lang="en-US" sz="2300" dirty="0" smtClean="0">
                <a:latin typeface="+mn-lt"/>
              </a:rPr>
              <a:t>	</a:t>
            </a:r>
            <a:endParaRPr lang="en-US" sz="2200" dirty="0">
              <a:latin typeface="+mn-lt"/>
            </a:endParaRPr>
          </a:p>
          <a:p>
            <a:pPr lvl="1"/>
            <a:endParaRPr lang="en-US" sz="2100" dirty="0">
              <a:latin typeface="+mn-lt"/>
            </a:endParaRPr>
          </a:p>
          <a:p>
            <a:pPr lvl="1"/>
            <a:endParaRPr lang="en-US" sz="2100" dirty="0">
              <a:latin typeface="+mn-lt"/>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540" y="5462149"/>
            <a:ext cx="1224550" cy="1284246"/>
          </a:xfrm>
          <a:prstGeom prst="rect">
            <a:avLst/>
          </a:prstGeom>
        </p:spPr>
      </p:pic>
      <p:pic>
        <p:nvPicPr>
          <p:cNvPr id="25" name="Picture 24"/>
          <p:cNvPicPr>
            <a:picLocks noChangeAspect="1"/>
          </p:cNvPicPr>
          <p:nvPr/>
        </p:nvPicPr>
        <p:blipFill rotWithShape="1">
          <a:blip r:embed="rId3"/>
          <a:srcRect b="31040"/>
          <a:stretch/>
        </p:blipFill>
        <p:spPr>
          <a:xfrm>
            <a:off x="1652763" y="5484492"/>
            <a:ext cx="1282751" cy="1238410"/>
          </a:xfrm>
          <a:prstGeom prst="rect">
            <a:avLst/>
          </a:prstGeom>
        </p:spPr>
      </p:pic>
      <p:pic>
        <p:nvPicPr>
          <p:cNvPr id="4" name="Picture 3" descr="maja mataric.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8257" y="2503822"/>
            <a:ext cx="1219200" cy="1219200"/>
          </a:xfrm>
          <a:prstGeom prst="rect">
            <a:avLst/>
          </a:prstGeom>
        </p:spPr>
      </p:pic>
      <p:pic>
        <p:nvPicPr>
          <p:cNvPr id="6" name="Picture 5" descr="picture-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0182" y="4022089"/>
            <a:ext cx="1188116" cy="1217818"/>
          </a:xfrm>
          <a:prstGeom prst="rect">
            <a:avLst/>
          </a:prstGeom>
        </p:spPr>
      </p:pic>
      <p:pic>
        <p:nvPicPr>
          <p:cNvPr id="7" name="Picture 6" descr="full_Kannan.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3130" y="2514691"/>
            <a:ext cx="1208331" cy="1208331"/>
          </a:xfrm>
          <a:prstGeom prst="rect">
            <a:avLst/>
          </a:prstGeom>
        </p:spPr>
      </p:pic>
      <p:pic>
        <p:nvPicPr>
          <p:cNvPr id="14" name="Picture 13" descr="kevin-fu.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6410" y="5491543"/>
            <a:ext cx="1191562" cy="1185604"/>
          </a:xfrm>
          <a:prstGeom prst="rect">
            <a:avLst/>
          </a:prstGeom>
        </p:spPr>
      </p:pic>
      <p:pic>
        <p:nvPicPr>
          <p:cNvPr id="15" name="Picture 14" descr="Cynthia-headsho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8257" y="4010281"/>
            <a:ext cx="1282752" cy="1282752"/>
          </a:xfrm>
          <a:prstGeom prst="rect">
            <a:avLst/>
          </a:prstGeom>
        </p:spPr>
      </p:pic>
      <p:pic>
        <p:nvPicPr>
          <p:cNvPr id="18" name="Picture 17" descr="Liz-Headsho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510" y="4007737"/>
            <a:ext cx="1245390" cy="1282752"/>
          </a:xfrm>
          <a:prstGeom prst="rect">
            <a:avLst/>
          </a:prstGeom>
        </p:spPr>
      </p:pic>
      <p:pic>
        <p:nvPicPr>
          <p:cNvPr id="20" name="Picture 19" descr="Nina headsho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6410" y="4007737"/>
            <a:ext cx="1158424" cy="1222137"/>
          </a:xfrm>
          <a:prstGeom prst="rect">
            <a:avLst/>
          </a:prstGeom>
        </p:spPr>
      </p:pic>
      <p:sp>
        <p:nvSpPr>
          <p:cNvPr id="45" name="Rectangle 44"/>
          <p:cNvSpPr/>
          <p:nvPr/>
        </p:nvSpPr>
        <p:spPr>
          <a:xfrm>
            <a:off x="7740181" y="978321"/>
            <a:ext cx="1223571" cy="123258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ropped-ElizabethChurchill3-11.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16462" y="1025013"/>
            <a:ext cx="1240217" cy="1240217"/>
          </a:xfrm>
          <a:prstGeom prst="rect">
            <a:avLst/>
          </a:prstGeom>
        </p:spPr>
      </p:pic>
      <p:pic>
        <p:nvPicPr>
          <p:cNvPr id="16" name="Picture 15" descr="morrisett3.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96410" y="2455402"/>
            <a:ext cx="1148868" cy="1177734"/>
          </a:xfrm>
          <a:prstGeom prst="rect">
            <a:avLst/>
          </a:prstGeom>
        </p:spPr>
      </p:pic>
      <p:pic>
        <p:nvPicPr>
          <p:cNvPr id="21" name="Picture 20" descr="Veloso201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0563" y="2455401"/>
            <a:ext cx="1177734" cy="1177734"/>
          </a:xfrm>
          <a:prstGeom prst="rect">
            <a:avLst/>
          </a:prstGeom>
        </p:spPr>
      </p:pic>
      <p:sp>
        <p:nvSpPr>
          <p:cNvPr id="46" name="Rectangle 45"/>
          <p:cNvSpPr/>
          <p:nvPr/>
        </p:nvSpPr>
        <p:spPr>
          <a:xfrm>
            <a:off x="6296410" y="2450256"/>
            <a:ext cx="1122055" cy="119660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7729457" y="2455401"/>
            <a:ext cx="1220936" cy="117773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728468" y="4010281"/>
            <a:ext cx="1199829" cy="122962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296410" y="4007737"/>
            <a:ext cx="1155964" cy="119557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juliana-photo.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6410" y="978321"/>
            <a:ext cx="1208332" cy="1202290"/>
          </a:xfrm>
          <a:prstGeom prst="rect">
            <a:avLst/>
          </a:prstGeom>
        </p:spPr>
      </p:pic>
      <p:sp>
        <p:nvSpPr>
          <p:cNvPr id="44" name="Rectangle 43"/>
          <p:cNvSpPr/>
          <p:nvPr/>
        </p:nvSpPr>
        <p:spPr>
          <a:xfrm>
            <a:off x="6296410" y="978321"/>
            <a:ext cx="1208332" cy="120204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arzullo-keith_1_small.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50563" y="1003691"/>
            <a:ext cx="1199829" cy="1205828"/>
          </a:xfrm>
          <a:prstGeom prst="rect">
            <a:avLst/>
          </a:prstGeom>
        </p:spPr>
      </p:pic>
      <p:sp>
        <p:nvSpPr>
          <p:cNvPr id="41" name="Rectangle 40"/>
          <p:cNvSpPr/>
          <p:nvPr/>
        </p:nvSpPr>
        <p:spPr>
          <a:xfrm>
            <a:off x="6296410" y="5484895"/>
            <a:ext cx="1191562" cy="11922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652763" y="5491543"/>
            <a:ext cx="1271884" cy="12313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93758" y="5462149"/>
            <a:ext cx="1208332" cy="126347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618257" y="4022089"/>
            <a:ext cx="1306390" cy="12827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77540" y="4007737"/>
            <a:ext cx="1245391" cy="12827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634447" y="2503822"/>
            <a:ext cx="1203010" cy="11828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05161" y="2503822"/>
            <a:ext cx="1217770" cy="121676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618257" y="1008363"/>
            <a:ext cx="1274757" cy="126928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adya bliss.jpe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3758" y="1003691"/>
            <a:ext cx="1208333" cy="1240216"/>
          </a:xfrm>
          <a:prstGeom prst="rect">
            <a:avLst/>
          </a:prstGeom>
        </p:spPr>
      </p:pic>
      <p:sp>
        <p:nvSpPr>
          <p:cNvPr id="47" name="Rectangle 46"/>
          <p:cNvSpPr/>
          <p:nvPr/>
        </p:nvSpPr>
        <p:spPr>
          <a:xfrm>
            <a:off x="313130" y="1003691"/>
            <a:ext cx="1209801" cy="123797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0A1189FA-E85E-2246-973C-FA5BF0DBB426}" type="slidenum">
              <a:rPr lang="en-US" smtClean="0"/>
              <a:pPr/>
              <a:t>6</a:t>
            </a:fld>
            <a:endParaRPr lang="en-US"/>
          </a:p>
        </p:txBody>
      </p:sp>
    </p:spTree>
    <p:extLst>
      <p:ext uri="{BB962C8B-B14F-4D97-AF65-F5344CB8AC3E}">
        <p14:creationId xmlns:p14="http://schemas.microsoft.com/office/powerpoint/2010/main" val="10958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CRA Staff</a:t>
            </a:r>
            <a:endParaRPr lang="en-US" dirty="0"/>
          </a:p>
        </p:txBody>
      </p:sp>
      <p:sp>
        <p:nvSpPr>
          <p:cNvPr id="6" name="Content Placeholder 5"/>
          <p:cNvSpPr>
            <a:spLocks noGrp="1"/>
          </p:cNvSpPr>
          <p:nvPr>
            <p:ph sz="half" idx="2"/>
          </p:nvPr>
        </p:nvSpPr>
        <p:spPr>
          <a:xfrm>
            <a:off x="475828" y="1270660"/>
            <a:ext cx="5530438" cy="5587340"/>
          </a:xfrm>
          <a:prstGeom prst="rect">
            <a:avLst/>
          </a:prstGeom>
        </p:spPr>
        <p:txBody>
          <a:bodyPr>
            <a:normAutofit fontScale="92500" lnSpcReduction="10000"/>
          </a:bodyPr>
          <a:lstStyle/>
          <a:p>
            <a:pPr marL="0" indent="0">
              <a:buNone/>
            </a:pPr>
            <a:r>
              <a:rPr lang="en-US" dirty="0" smtClean="0">
                <a:latin typeface="+mn-lt"/>
              </a:rPr>
              <a:t>CCC Director: Ann Drobnis</a:t>
            </a:r>
          </a:p>
          <a:p>
            <a:pPr lvl="1"/>
            <a:r>
              <a:rPr lang="en-US" dirty="0" smtClean="0">
                <a:latin typeface="+mn-lt"/>
              </a:rPr>
              <a:t>100% CCC, responsible for day-to-day management of the Organization</a:t>
            </a:r>
          </a:p>
          <a:p>
            <a:pPr marL="0" indent="0">
              <a:buNone/>
            </a:pPr>
            <a:r>
              <a:rPr lang="en-US" dirty="0" smtClean="0">
                <a:latin typeface="+mn-lt"/>
              </a:rPr>
              <a:t>Senior Program Associate: Helen Wright</a:t>
            </a:r>
          </a:p>
          <a:p>
            <a:pPr lvl="1"/>
            <a:r>
              <a:rPr lang="en-US" dirty="0" smtClean="0">
                <a:latin typeface="+mn-lt"/>
              </a:rPr>
              <a:t>100% CCC, responsible for promoting the CCC mission through the website, blog, and social media</a:t>
            </a:r>
          </a:p>
          <a:p>
            <a:pPr marL="0" indent="0">
              <a:buNone/>
            </a:pPr>
            <a:r>
              <a:rPr lang="en-US" dirty="0" smtClean="0">
                <a:latin typeface="+mn-lt"/>
              </a:rPr>
              <a:t>Program Associate: Khari Douglas</a:t>
            </a:r>
          </a:p>
          <a:p>
            <a:pPr lvl="1"/>
            <a:r>
              <a:rPr lang="en-US" dirty="0" smtClean="0">
                <a:latin typeface="+mn-lt"/>
              </a:rPr>
              <a:t>100</a:t>
            </a:r>
            <a:r>
              <a:rPr lang="en-US" dirty="0">
                <a:latin typeface="+mn-lt"/>
              </a:rPr>
              <a:t>% CCC, responsible for </a:t>
            </a:r>
            <a:r>
              <a:rPr lang="en-US" dirty="0" smtClean="0">
                <a:latin typeface="+mn-lt"/>
              </a:rPr>
              <a:t>supporting CCC special programs, workshops, and communications</a:t>
            </a:r>
          </a:p>
          <a:p>
            <a:pPr marL="0" indent="0">
              <a:buNone/>
            </a:pPr>
            <a:r>
              <a:rPr lang="en-US" dirty="0" smtClean="0">
                <a:solidFill>
                  <a:srgbClr val="000000"/>
                </a:solidFill>
                <a:latin typeface="+mn-lt"/>
              </a:rPr>
              <a:t>CRA Executive Director: Andy </a:t>
            </a:r>
            <a:r>
              <a:rPr lang="en-US" dirty="0" err="1" smtClean="0">
                <a:solidFill>
                  <a:srgbClr val="000000"/>
                </a:solidFill>
                <a:latin typeface="+mn-lt"/>
              </a:rPr>
              <a:t>Bernat</a:t>
            </a:r>
            <a:endParaRPr lang="en-US" dirty="0" smtClean="0">
              <a:solidFill>
                <a:srgbClr val="000000"/>
              </a:solidFill>
              <a:latin typeface="+mn-lt"/>
            </a:endParaRPr>
          </a:p>
          <a:p>
            <a:pPr lvl="1"/>
            <a:r>
              <a:rPr lang="en-US" dirty="0">
                <a:latin typeface="+mn-lt"/>
              </a:rPr>
              <a:t>1</a:t>
            </a:r>
            <a:r>
              <a:rPr lang="en-US" dirty="0" smtClean="0">
                <a:latin typeface="+mn-lt"/>
              </a:rPr>
              <a:t>0% CCC, responsible for general oversight</a:t>
            </a:r>
          </a:p>
          <a:p>
            <a:pPr marL="0" indent="0">
              <a:buNone/>
            </a:pPr>
            <a:r>
              <a:rPr lang="en-US" dirty="0" smtClean="0">
                <a:latin typeface="+mn-lt"/>
              </a:rPr>
              <a:t>Other CRA Staff:</a:t>
            </a:r>
          </a:p>
          <a:p>
            <a:pPr lvl="1"/>
            <a:r>
              <a:rPr lang="en-US" dirty="0">
                <a:latin typeface="+mn-lt"/>
              </a:rPr>
              <a:t>Peter Harsha, Director of Government </a:t>
            </a:r>
            <a:r>
              <a:rPr lang="en-US" dirty="0" smtClean="0">
                <a:latin typeface="+mn-lt"/>
              </a:rPr>
              <a:t>Affairs</a:t>
            </a:r>
          </a:p>
          <a:p>
            <a:pPr lvl="1"/>
            <a:r>
              <a:rPr lang="en-US" dirty="0" smtClean="0">
                <a:latin typeface="+mn-lt"/>
              </a:rPr>
              <a:t>Sandra Corbett</a:t>
            </a:r>
            <a:endParaRPr lang="en-US" dirty="0">
              <a:latin typeface="+mn-lt"/>
            </a:endParaRPr>
          </a:p>
          <a:p>
            <a:pPr lvl="1"/>
            <a:r>
              <a:rPr lang="en-US" dirty="0" smtClean="0">
                <a:latin typeface="+mn-lt"/>
              </a:rPr>
              <a:t>Sabrina Jacob</a:t>
            </a:r>
          </a:p>
          <a:p>
            <a:pPr marL="457200" lvl="1" indent="0">
              <a:buNone/>
            </a:pPr>
            <a:endParaRPr lang="en-US" dirty="0">
              <a:latin typeface="+mn-lt"/>
            </a:endParaRPr>
          </a:p>
        </p:txBody>
      </p:sp>
      <p:pic>
        <p:nvPicPr>
          <p:cNvPr id="2" name="Picture 1" descr="Helen_PI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9722" y="1110478"/>
            <a:ext cx="1331146" cy="1331146"/>
          </a:xfrm>
          <a:prstGeom prst="rect">
            <a:avLst/>
          </a:prstGeom>
        </p:spPr>
      </p:pic>
      <p:pic>
        <p:nvPicPr>
          <p:cNvPr id="8" name="Picture 7"/>
          <p:cNvPicPr>
            <a:picLocks noChangeAspect="1"/>
          </p:cNvPicPr>
          <p:nvPr/>
        </p:nvPicPr>
        <p:blipFill>
          <a:blip r:embed="rId3"/>
          <a:stretch>
            <a:fillRect/>
          </a:stretch>
        </p:blipFill>
        <p:spPr>
          <a:xfrm>
            <a:off x="5969000" y="2808874"/>
            <a:ext cx="1251868" cy="1251868"/>
          </a:xfrm>
          <a:prstGeom prst="rect">
            <a:avLst/>
          </a:prstGeom>
        </p:spPr>
      </p:pic>
      <p:pic>
        <p:nvPicPr>
          <p:cNvPr id="9" name="Picture 8"/>
          <p:cNvPicPr>
            <a:picLocks noChangeAspect="1"/>
          </p:cNvPicPr>
          <p:nvPr/>
        </p:nvPicPr>
        <p:blipFill>
          <a:blip r:embed="rId4"/>
          <a:stretch>
            <a:fillRect/>
          </a:stretch>
        </p:blipFill>
        <p:spPr>
          <a:xfrm>
            <a:off x="7395202" y="2725190"/>
            <a:ext cx="1419156" cy="1419156"/>
          </a:xfrm>
          <a:prstGeom prst="rect">
            <a:avLst/>
          </a:prstGeom>
        </p:spPr>
      </p:pic>
      <p:pic>
        <p:nvPicPr>
          <p:cNvPr id="4" name="Picture 3" descr="Khari_Douglas-Headshot-120x12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13765" y="1114885"/>
            <a:ext cx="1331146" cy="1331146"/>
          </a:xfrm>
          <a:prstGeom prst="rect">
            <a:avLst/>
          </a:prstGeom>
        </p:spPr>
      </p:pic>
      <p:sp>
        <p:nvSpPr>
          <p:cNvPr id="10" name="Rectangle 9"/>
          <p:cNvSpPr/>
          <p:nvPr/>
        </p:nvSpPr>
        <p:spPr>
          <a:xfrm>
            <a:off x="5881728" y="1106072"/>
            <a:ext cx="1339140" cy="13355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415998" y="1110478"/>
            <a:ext cx="1339140" cy="13355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969000" y="2809932"/>
            <a:ext cx="1251868"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eter-Harsh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868" y="4360334"/>
            <a:ext cx="1270000" cy="1270000"/>
          </a:xfrm>
          <a:prstGeom prst="rect">
            <a:avLst/>
          </a:prstGeom>
        </p:spPr>
      </p:pic>
      <p:sp>
        <p:nvSpPr>
          <p:cNvPr id="14" name="Rectangle 13"/>
          <p:cNvSpPr/>
          <p:nvPr/>
        </p:nvSpPr>
        <p:spPr>
          <a:xfrm>
            <a:off x="6585868" y="4360334"/>
            <a:ext cx="1270000" cy="127000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474910" y="2809932"/>
            <a:ext cx="1270001"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A1189FA-E85E-2246-973C-FA5BF0DBB426}" type="slidenum">
              <a:rPr lang="en-US" smtClean="0"/>
              <a:pPr/>
              <a:t>7</a:t>
            </a:fld>
            <a:endParaRPr lang="en-US"/>
          </a:p>
        </p:txBody>
      </p:sp>
    </p:spTree>
    <p:extLst>
      <p:ext uri="{BB962C8B-B14F-4D97-AF65-F5344CB8AC3E}">
        <p14:creationId xmlns:p14="http://schemas.microsoft.com/office/powerpoint/2010/main" val="182246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Goals For CCC </a:t>
            </a:r>
            <a:endParaRPr lang="en-US" dirty="0"/>
          </a:p>
        </p:txBody>
      </p:sp>
      <p:sp>
        <p:nvSpPr>
          <p:cNvPr id="3" name="Content Placeholder 2"/>
          <p:cNvSpPr>
            <a:spLocks noGrp="1"/>
          </p:cNvSpPr>
          <p:nvPr>
            <p:ph sz="half" idx="2"/>
          </p:nvPr>
        </p:nvSpPr>
        <p:spPr>
          <a:xfrm>
            <a:off x="457200" y="1417638"/>
            <a:ext cx="8229600" cy="4998023"/>
          </a:xfrm>
        </p:spPr>
        <p:txBody>
          <a:bodyPr>
            <a:normAutofit fontScale="92500" lnSpcReduction="20000"/>
          </a:bodyPr>
          <a:lstStyle/>
          <a:p>
            <a:pPr marL="457200" lvl="0" indent="-457200">
              <a:lnSpc>
                <a:spcPct val="120000"/>
              </a:lnSpc>
              <a:buFont typeface="+mj-lt"/>
              <a:buAutoNum type="arabicPeriod"/>
            </a:pPr>
            <a:r>
              <a:rPr lang="en-US" b="1" dirty="0">
                <a:latin typeface="Palatino" charset="0"/>
                <a:ea typeface="Palatino" charset="0"/>
                <a:cs typeface="Palatino" charset="0"/>
              </a:rPr>
              <a:t>Bring the computing research community together to envision audacious research challenges</a:t>
            </a:r>
            <a:r>
              <a:rPr lang="en-US" dirty="0">
                <a:latin typeface="Palatino" charset="0"/>
                <a:ea typeface="Palatino" charset="0"/>
                <a:cs typeface="Palatino" charset="0"/>
              </a:rPr>
              <a:t>, and to articulate concrete pathways to enable pursuit of these challenges</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smtClean="0">
              <a:latin typeface="Palatino" charset="0"/>
              <a:ea typeface="Palatino" charset="0"/>
              <a:cs typeface="Palatino" charset="0"/>
            </a:endParaRPr>
          </a:p>
          <a:p>
            <a:pPr marL="457200" lvl="0" indent="-457200">
              <a:lnSpc>
                <a:spcPct val="120000"/>
              </a:lnSpc>
              <a:buFont typeface="+mj-lt"/>
              <a:buAutoNum type="arabicPeriod"/>
            </a:pPr>
            <a:r>
              <a:rPr lang="en-US" b="1" dirty="0" smtClean="0">
                <a:latin typeface="Palatino" charset="0"/>
                <a:ea typeface="Palatino" charset="0"/>
                <a:cs typeface="Palatino" charset="0"/>
              </a:rPr>
              <a:t>Communicate</a:t>
            </a:r>
            <a:r>
              <a:rPr lang="en-US" dirty="0" smtClean="0">
                <a:latin typeface="Palatino" charset="0"/>
                <a:ea typeface="Palatino" charset="0"/>
                <a:cs typeface="Palatino" charset="0"/>
              </a:rPr>
              <a:t> these challenges and opportunities to the broader national community.</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smtClean="0">
                <a:latin typeface="Palatino" charset="0"/>
                <a:ea typeface="Palatino" charset="0"/>
                <a:cs typeface="Palatino" charset="0"/>
              </a:rPr>
              <a:t>Facilitate </a:t>
            </a:r>
            <a:r>
              <a:rPr lang="en-US" b="1" dirty="0">
                <a:latin typeface="Palatino" charset="0"/>
                <a:ea typeface="Palatino" charset="0"/>
                <a:cs typeface="Palatino" charset="0"/>
              </a:rPr>
              <a:t>investment</a:t>
            </a:r>
            <a:r>
              <a:rPr lang="en-US" dirty="0">
                <a:latin typeface="Palatino" charset="0"/>
                <a:ea typeface="Palatino" charset="0"/>
                <a:cs typeface="Palatino" charset="0"/>
              </a:rPr>
              <a:t> in these research challenges </a:t>
            </a:r>
            <a:r>
              <a:rPr lang="en-US" b="1" dirty="0">
                <a:latin typeface="Palatino" charset="0"/>
                <a:ea typeface="Palatino" charset="0"/>
                <a:cs typeface="Palatino" charset="0"/>
              </a:rPr>
              <a:t>by key stakeholders</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a:latin typeface="Palatino" charset="0"/>
                <a:ea typeface="Palatino" charset="0"/>
                <a:cs typeface="Palatino" charset="0"/>
              </a:rPr>
              <a:t>Inculcate</a:t>
            </a:r>
            <a:r>
              <a:rPr lang="en-US" dirty="0">
                <a:latin typeface="Palatino" charset="0"/>
                <a:ea typeface="Palatino" charset="0"/>
                <a:cs typeface="Palatino" charset="0"/>
              </a:rPr>
              <a:t> values of </a:t>
            </a:r>
            <a:r>
              <a:rPr lang="en-US" b="1" dirty="0">
                <a:latin typeface="Palatino" charset="0"/>
                <a:ea typeface="Palatino" charset="0"/>
                <a:cs typeface="Palatino" charset="0"/>
              </a:rPr>
              <a:t>leadership</a:t>
            </a:r>
            <a:r>
              <a:rPr lang="en-US" dirty="0">
                <a:latin typeface="Palatino" charset="0"/>
                <a:ea typeface="Palatino" charset="0"/>
                <a:cs typeface="Palatino" charset="0"/>
              </a:rPr>
              <a:t> and service by the computing research community</a:t>
            </a:r>
            <a:r>
              <a:rPr lang="en-US" dirty="0" smtClean="0">
                <a:latin typeface="Palatino" charset="0"/>
                <a:ea typeface="Palatino" charset="0"/>
                <a:cs typeface="Palatino" charset="0"/>
              </a:rPr>
              <a:t>.</a:t>
            </a:r>
          </a:p>
          <a:p>
            <a:pPr marL="457200" lvl="0" indent="-457200">
              <a:lnSpc>
                <a:spcPct val="120000"/>
              </a:lnSpc>
              <a:buFont typeface="+mj-lt"/>
              <a:buAutoNum type="arabicPeriod"/>
            </a:pPr>
            <a:endParaRPr lang="en-US" sz="1300" dirty="0">
              <a:latin typeface="Palatino" charset="0"/>
              <a:ea typeface="Palatino" charset="0"/>
              <a:cs typeface="Palatino" charset="0"/>
            </a:endParaRPr>
          </a:p>
          <a:p>
            <a:pPr marL="457200" lvl="0" indent="-457200">
              <a:lnSpc>
                <a:spcPct val="120000"/>
              </a:lnSpc>
              <a:buFont typeface="+mj-lt"/>
              <a:buAutoNum type="arabicPeriod"/>
            </a:pPr>
            <a:r>
              <a:rPr lang="en-US" b="1" dirty="0">
                <a:latin typeface="Palatino" charset="0"/>
                <a:ea typeface="Palatino" charset="0"/>
                <a:cs typeface="Palatino" charset="0"/>
              </a:rPr>
              <a:t>Inform</a:t>
            </a:r>
            <a:r>
              <a:rPr lang="en-US" dirty="0">
                <a:latin typeface="Palatino" charset="0"/>
                <a:ea typeface="Palatino" charset="0"/>
                <a:cs typeface="Palatino" charset="0"/>
              </a:rPr>
              <a:t> </a:t>
            </a:r>
            <a:r>
              <a:rPr lang="en-US" b="1" dirty="0">
                <a:latin typeface="Palatino" charset="0"/>
                <a:ea typeface="Palatino" charset="0"/>
                <a:cs typeface="Palatino" charset="0"/>
              </a:rPr>
              <a:t>and influence early career researchers </a:t>
            </a:r>
            <a:r>
              <a:rPr lang="en-US" dirty="0">
                <a:latin typeface="Palatino" charset="0"/>
                <a:ea typeface="Palatino" charset="0"/>
                <a:cs typeface="Palatino" charset="0"/>
              </a:rPr>
              <a:t>to </a:t>
            </a:r>
            <a:r>
              <a:rPr lang="en-US" dirty="0" smtClean="0">
                <a:latin typeface="Palatino" charset="0"/>
                <a:ea typeface="Palatino" charset="0"/>
                <a:cs typeface="Palatino" charset="0"/>
              </a:rPr>
              <a:t/>
            </a:r>
            <a:br>
              <a:rPr lang="en-US" dirty="0" smtClean="0">
                <a:latin typeface="Palatino" charset="0"/>
                <a:ea typeface="Palatino" charset="0"/>
                <a:cs typeface="Palatino" charset="0"/>
              </a:rPr>
            </a:br>
            <a:r>
              <a:rPr lang="en-US" dirty="0" smtClean="0">
                <a:latin typeface="Palatino" charset="0"/>
                <a:ea typeface="Palatino" charset="0"/>
                <a:cs typeface="Palatino" charset="0"/>
              </a:rPr>
              <a:t>engage </a:t>
            </a:r>
            <a:r>
              <a:rPr lang="en-US" dirty="0">
                <a:latin typeface="Palatino" charset="0"/>
                <a:ea typeface="Palatino" charset="0"/>
                <a:cs typeface="Palatino" charset="0"/>
              </a:rPr>
              <a:t>in these community-led research challenges</a:t>
            </a:r>
            <a:r>
              <a:rPr lang="en-US" dirty="0" smtClean="0">
                <a:latin typeface="Palatino" charset="0"/>
                <a:ea typeface="Palatino" charset="0"/>
                <a:cs typeface="Palatino" charset="0"/>
              </a:rPr>
              <a:t>.</a:t>
            </a:r>
            <a:endParaRPr lang="en-US" dirty="0">
              <a:latin typeface="Palatino" charset="0"/>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8</a:t>
            </a:fld>
            <a:endParaRPr lang="en-US"/>
          </a:p>
        </p:txBody>
      </p:sp>
    </p:spTree>
    <p:extLst>
      <p:ext uri="{BB962C8B-B14F-4D97-AF65-F5344CB8AC3E}">
        <p14:creationId xmlns:p14="http://schemas.microsoft.com/office/powerpoint/2010/main" val="16727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Desired Outcomes</a:t>
            </a:r>
            <a:endParaRPr lang="en-US" dirty="0"/>
          </a:p>
        </p:txBody>
      </p:sp>
      <p:sp>
        <p:nvSpPr>
          <p:cNvPr id="3" name="Content Placeholder 2"/>
          <p:cNvSpPr>
            <a:spLocks noGrp="1"/>
          </p:cNvSpPr>
          <p:nvPr>
            <p:ph sz="half" idx="2"/>
          </p:nvPr>
        </p:nvSpPr>
        <p:spPr>
          <a:xfrm>
            <a:off x="457200" y="1232703"/>
            <a:ext cx="8229600" cy="5440362"/>
          </a:xfrm>
        </p:spPr>
        <p:txBody>
          <a:bodyPr>
            <a:normAutofit lnSpcReduction="10000"/>
          </a:bodyPr>
          <a:lstStyle/>
          <a:p>
            <a:pPr marL="457200" lvl="0" indent="-457200">
              <a:buFont typeface="+mj-lt"/>
              <a:buAutoNum type="arabicPeriod"/>
            </a:pPr>
            <a:r>
              <a:rPr lang="en-US" sz="2000" b="1" dirty="0">
                <a:latin typeface="Palatino" charset="0"/>
                <a:ea typeface="Palatino" charset="0"/>
                <a:cs typeface="Palatino" charset="0"/>
              </a:rPr>
              <a:t>Create broad awareness of the role computing research will play in future science and technology advances</a:t>
            </a:r>
            <a:r>
              <a:rPr lang="en-US" sz="2000" dirty="0">
                <a:latin typeface="Palatino" charset="0"/>
                <a:ea typeface="Palatino" charset="0"/>
                <a:cs typeface="Palatino" charset="0"/>
              </a:rPr>
              <a:t> within federal agencies, philanthropic organizations, and industry through concrete examples and products</a:t>
            </a:r>
            <a:r>
              <a:rPr lang="en-US" sz="2000" dirty="0" smtClean="0">
                <a:latin typeface="Palatino" charset="0"/>
                <a:ea typeface="Palatino" charset="0"/>
                <a:cs typeface="Palatino" charset="0"/>
              </a:rPr>
              <a:t>.</a:t>
            </a:r>
            <a:br>
              <a:rPr lang="en-US" sz="2000" dirty="0" smtClean="0">
                <a:latin typeface="Palatino" charset="0"/>
                <a:ea typeface="Palatino" charset="0"/>
                <a:cs typeface="Palatino" charset="0"/>
              </a:rPr>
            </a:br>
            <a:endParaRPr lang="en-US" sz="1200" dirty="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Facilitate broad engagement of the computing research community</a:t>
            </a:r>
            <a:r>
              <a:rPr lang="en-US" sz="2000" dirty="0" smtClean="0">
                <a:latin typeface="Palatino" charset="0"/>
                <a:ea typeface="Palatino" charset="0"/>
                <a:cs typeface="Palatino" charset="0"/>
              </a:rPr>
              <a:t> in identifying and articulating new directions for computing research, in shaping priorities for those new directions, and in responding to existing opportunities in the computing research ecosystem.</a:t>
            </a:r>
            <a:br>
              <a:rPr lang="en-US" sz="2000" dirty="0" smtClean="0">
                <a:latin typeface="Palatino" charset="0"/>
                <a:ea typeface="Palatino" charset="0"/>
                <a:cs typeface="Palatino" charset="0"/>
              </a:rPr>
            </a:b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Create high-impact tangible resources</a:t>
            </a:r>
            <a:r>
              <a:rPr lang="en-US" sz="2000" dirty="0" smtClean="0">
                <a:latin typeface="Palatino" charset="0"/>
                <a:ea typeface="Palatino" charset="0"/>
                <a:cs typeface="Palatino" charset="0"/>
              </a:rPr>
              <a:t> that inform stakeholders as to the current and potential impact of computing research.</a:t>
            </a:r>
          </a:p>
          <a:p>
            <a:pPr lvl="0">
              <a:buFont typeface="+mj-lt"/>
              <a:buAutoNum type="arabicPeriod"/>
            </a:pP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Sustain the CCC</a:t>
            </a:r>
            <a:r>
              <a:rPr lang="en-US" sz="2000" dirty="0" smtClean="0">
                <a:latin typeface="Palatino" charset="0"/>
                <a:ea typeface="Palatino" charset="0"/>
                <a:cs typeface="Palatino" charset="0"/>
              </a:rPr>
              <a:t> as a widely accepted catalyst and voice for the computing research community.</a:t>
            </a:r>
            <a:br>
              <a:rPr lang="en-US" sz="2000" dirty="0" smtClean="0">
                <a:latin typeface="Palatino" charset="0"/>
                <a:ea typeface="Palatino" charset="0"/>
                <a:cs typeface="Palatino" charset="0"/>
              </a:rPr>
            </a:br>
            <a:endParaRPr lang="en-US" sz="1200" dirty="0" smtClean="0">
              <a:latin typeface="Palatino" charset="0"/>
              <a:ea typeface="Palatino" charset="0"/>
              <a:cs typeface="Palatino" charset="0"/>
            </a:endParaRPr>
          </a:p>
          <a:p>
            <a:pPr marL="457200" lvl="0" indent="-457200">
              <a:buFont typeface="+mj-lt"/>
              <a:buAutoNum type="arabicPeriod"/>
            </a:pPr>
            <a:r>
              <a:rPr lang="en-US" sz="2000" b="1" dirty="0" smtClean="0">
                <a:latin typeface="Palatino" charset="0"/>
                <a:ea typeface="Palatino" charset="0"/>
                <a:cs typeface="Palatino" charset="0"/>
              </a:rPr>
              <a:t>Grow leadership and community capacity</a:t>
            </a:r>
            <a:r>
              <a:rPr lang="en-US" sz="2000" dirty="0" smtClean="0">
                <a:latin typeface="Palatino" charset="0"/>
                <a:ea typeface="Palatino" charset="0"/>
                <a:cs typeface="Palatino" charset="0"/>
              </a:rPr>
              <a:t> to engage in and respond to national science policy needs. </a:t>
            </a:r>
          </a:p>
          <a:p>
            <a:pPr marL="457200" indent="-457200">
              <a:buFont typeface="+mj-lt"/>
              <a:buAutoNum type="arabicPeriod"/>
            </a:pPr>
            <a:endParaRPr lang="en-US" sz="2000" dirty="0">
              <a:latin typeface="Palatino" charset="0"/>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9</a:t>
            </a:fld>
            <a:endParaRPr lang="en-US"/>
          </a:p>
        </p:txBody>
      </p:sp>
    </p:spTree>
    <p:extLst>
      <p:ext uri="{BB962C8B-B14F-4D97-AF65-F5344CB8AC3E}">
        <p14:creationId xmlns:p14="http://schemas.microsoft.com/office/powerpoint/2010/main" val="147589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17317</TotalTime>
  <Words>2308</Words>
  <Application>Microsoft Macintosh PowerPoint</Application>
  <PresentationFormat>On-screen Show (4:3)</PresentationFormat>
  <Paragraphs>515</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Computing Community Consortium (CCC) </vt:lpstr>
      <vt:lpstr>Computing Community Consortium</vt:lpstr>
      <vt:lpstr>The Rapidly Expanding world of computing</vt:lpstr>
      <vt:lpstr>An Overview of the Computing Community Consortium</vt:lpstr>
      <vt:lpstr>The CCC Council – executive committee</vt:lpstr>
      <vt:lpstr>The CCC Council </vt:lpstr>
      <vt:lpstr>CRA Staff</vt:lpstr>
      <vt:lpstr>Goals For CCC </vt:lpstr>
      <vt:lpstr>Desired Outcomes</vt:lpstr>
      <vt:lpstr>Visioning Processes</vt:lpstr>
      <vt:lpstr>VISIONING Activities</vt:lpstr>
      <vt:lpstr>Recent VISIONING WORKSHOPS</vt:lpstr>
      <vt:lpstr>Blue Sky</vt:lpstr>
      <vt:lpstr>CCC Task Forces</vt:lpstr>
      <vt:lpstr>Computing in the physical world  Task Force</vt:lpstr>
      <vt:lpstr>Convergence of Data and Computing task force </vt:lpstr>
      <vt:lpstr>AI and Robotics  task force</vt:lpstr>
      <vt:lpstr>Healthcare  Task Force</vt:lpstr>
      <vt:lpstr>Privacy and Fairness  Task Force</vt:lpstr>
      <vt:lpstr>PowerPoint Presentation</vt:lpstr>
      <vt:lpstr>COMMUNICATING</vt:lpstr>
      <vt:lpstr>Nurturing next generation of leaders</vt:lpstr>
      <vt:lpstr>PowerPoint Presentation</vt:lpstr>
      <vt:lpstr>Impact: architecture</vt:lpstr>
      <vt:lpstr>Impact: architecture</vt:lpstr>
      <vt:lpstr>impact: Health IT</vt:lpstr>
      <vt:lpstr>Impact: Aging in Place</vt:lpstr>
      <vt:lpstr>Computing Community Consortium</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Helen Wright</cp:lastModifiedBy>
  <cp:revision>253</cp:revision>
  <dcterms:created xsi:type="dcterms:W3CDTF">2014-06-10T18:23:13Z</dcterms:created>
  <dcterms:modified xsi:type="dcterms:W3CDTF">2017-07-12T17:48:34Z</dcterms:modified>
</cp:coreProperties>
</file>