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9" r:id="rId2"/>
    <p:sldId id="330" r:id="rId3"/>
    <p:sldId id="391" r:id="rId4"/>
    <p:sldId id="380" r:id="rId5"/>
    <p:sldId id="382" r:id="rId6"/>
    <p:sldId id="384" r:id="rId7"/>
    <p:sldId id="416" r:id="rId8"/>
    <p:sldId id="418" r:id="rId9"/>
    <p:sldId id="452" r:id="rId10"/>
    <p:sldId id="392" r:id="rId11"/>
    <p:sldId id="393" r:id="rId12"/>
    <p:sldId id="420" r:id="rId13"/>
    <p:sldId id="421" r:id="rId14"/>
    <p:sldId id="422" r:id="rId15"/>
    <p:sldId id="263" r:id="rId16"/>
    <p:sldId id="264" r:id="rId17"/>
    <p:sldId id="399" r:id="rId18"/>
    <p:sldId id="265" r:id="rId19"/>
    <p:sldId id="269" r:id="rId20"/>
    <p:sldId id="268" r:id="rId21"/>
    <p:sldId id="453" r:id="rId22"/>
    <p:sldId id="337" r:id="rId23"/>
    <p:sldId id="472" r:id="rId24"/>
    <p:sldId id="473" r:id="rId25"/>
    <p:sldId id="474" r:id="rId26"/>
    <p:sldId id="475" r:id="rId27"/>
    <p:sldId id="476" r:id="rId28"/>
    <p:sldId id="477" r:id="rId29"/>
    <p:sldId id="478" r:id="rId30"/>
    <p:sldId id="479" r:id="rId31"/>
    <p:sldId id="483" r:id="rId32"/>
    <p:sldId id="509" r:id="rId33"/>
    <p:sldId id="484" r:id="rId34"/>
    <p:sldId id="510" r:id="rId35"/>
    <p:sldId id="487" r:id="rId36"/>
    <p:sldId id="511" r:id="rId37"/>
    <p:sldId id="512" r:id="rId38"/>
    <p:sldId id="374" r:id="rId39"/>
    <p:sldId id="507" r:id="rId40"/>
    <p:sldId id="438" r:id="rId41"/>
    <p:sldId id="439" r:id="rId42"/>
    <p:sldId id="440" r:id="rId43"/>
    <p:sldId id="441" r:id="rId44"/>
    <p:sldId id="443" r:id="rId45"/>
    <p:sldId id="445" r:id="rId46"/>
    <p:sldId id="508" r:id="rId47"/>
    <p:sldId id="506" r:id="rId48"/>
    <p:sldId id="37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ri Douglas" initials="" lastIdx="14" clrIdx="0"/>
  <p:cmAuthor id="1" name="Helen Wright" initials="H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AADB1E"/>
    <a:srgbClr val="FFFFFF"/>
    <a:srgbClr val="A609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6" autoAdjust="0"/>
    <p:restoredTop sz="92440" autoAdjust="0"/>
  </p:normalViewPr>
  <p:slideViewPr>
    <p:cSldViewPr snapToGrid="0" snapToObjects="1">
      <p:cViewPr>
        <p:scale>
          <a:sx n="100" d="100"/>
          <a:sy n="100" d="100"/>
        </p:scale>
        <p:origin x="-1184" y="-8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4T11:08:01.455" idx="14">
    <p:pos x="10" y="10"/>
    <p:text>Timeline for these?</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5CBCD-EC2D-5340-A6C7-13BE586DDA44}" type="doc">
      <dgm:prSet loTypeId="urn:microsoft.com/office/officeart/2005/8/layout/orgChart1" loCatId="" qsTypeId="urn:microsoft.com/office/officeart/2005/8/quickstyle/3D3" qsCatId="3D" csTypeId="urn:microsoft.com/office/officeart/2005/8/colors/accent2_2" csCatId="accent2" phldr="1"/>
      <dgm:spPr/>
      <dgm:t>
        <a:bodyPr/>
        <a:lstStyle/>
        <a:p>
          <a:endParaRPr lang="en-US"/>
        </a:p>
      </dgm:t>
    </dgm:pt>
    <dgm:pt modelId="{D708B1E9-1840-0E4B-974B-4F093970E2AA}">
      <dgm:prSet phldrT="[Text]" custT="1"/>
      <dgm:spPr/>
      <dgm:t>
        <a:bodyPr/>
        <a:lstStyle/>
        <a:p>
          <a:r>
            <a:rPr lang="en-US" sz="900" dirty="0" smtClean="0"/>
            <a:t>CISE Office of the Assistant Director</a:t>
          </a:r>
          <a:br>
            <a:rPr lang="en-US" sz="900" dirty="0" smtClean="0"/>
          </a:br>
          <a:r>
            <a:rPr lang="en-US" sz="900" dirty="0" smtClean="0"/>
            <a:t>AD: James Kurose</a:t>
          </a:r>
          <a:br>
            <a:rPr lang="en-US" sz="900" dirty="0" smtClean="0"/>
          </a:br>
          <a:r>
            <a:rPr lang="en-US" sz="900" dirty="0" smtClean="0"/>
            <a:t>DAD: Erwin P. </a:t>
          </a:r>
          <a:r>
            <a:rPr lang="en-US" sz="900" dirty="0" err="1" smtClean="0"/>
            <a:t>Gianchandani</a:t>
          </a:r>
          <a:endParaRPr lang="en-US" sz="900" dirty="0"/>
        </a:p>
      </dgm:t>
    </dgm:pt>
    <dgm:pt modelId="{DCFA333A-6742-1549-84DB-567DC4D5575C}" type="parTrans" cxnId="{E414B836-B64E-8C46-B90C-3249B4FF6167}">
      <dgm:prSet/>
      <dgm:spPr/>
      <dgm:t>
        <a:bodyPr/>
        <a:lstStyle/>
        <a:p>
          <a:endParaRPr lang="en-US" sz="2000"/>
        </a:p>
      </dgm:t>
    </dgm:pt>
    <dgm:pt modelId="{51AD16BA-3178-3245-91B3-C2D781F86844}" type="sibTrans" cxnId="{E414B836-B64E-8C46-B90C-3249B4FF6167}">
      <dgm:prSet/>
      <dgm:spPr/>
      <dgm:t>
        <a:bodyPr/>
        <a:lstStyle/>
        <a:p>
          <a:endParaRPr lang="en-US" sz="2000"/>
        </a:p>
      </dgm:t>
    </dgm:pt>
    <dgm:pt modelId="{DE9B4F5B-5AEB-EA49-BE40-C757780CFEF0}">
      <dgm:prSet phldrT="[Text]" custT="1"/>
      <dgm:spPr/>
      <dgm:t>
        <a:bodyPr/>
        <a:lstStyle/>
        <a:p>
          <a:r>
            <a:rPr lang="en-US" sz="900" dirty="0" smtClean="0"/>
            <a:t>Advanced Cyberinfrastructure (ACI)</a:t>
          </a:r>
          <a:br>
            <a:rPr lang="en-US" sz="900" dirty="0" smtClean="0"/>
          </a:br>
          <a:r>
            <a:rPr lang="en-US" sz="900" dirty="0" smtClean="0"/>
            <a:t>DD: Irene </a:t>
          </a:r>
          <a:r>
            <a:rPr lang="en-US" sz="900" dirty="0" err="1" smtClean="0"/>
            <a:t>Qualters</a:t>
          </a:r>
          <a:endParaRPr lang="en-US" sz="900" dirty="0" smtClean="0"/>
        </a:p>
        <a:p>
          <a:r>
            <a:rPr lang="en-US" sz="900" dirty="0" smtClean="0"/>
            <a:t>DDD: Amy Friedlander</a:t>
          </a:r>
          <a:endParaRPr lang="en-US" sz="900" dirty="0"/>
        </a:p>
      </dgm:t>
    </dgm:pt>
    <dgm:pt modelId="{9E9E3E79-8111-A449-B21F-DCE165356465}" type="parTrans" cxnId="{73C00CAD-8060-8F46-B1CC-C7A37047DA83}">
      <dgm:prSet/>
      <dgm:spPr/>
      <dgm:t>
        <a:bodyPr/>
        <a:lstStyle/>
        <a:p>
          <a:endParaRPr lang="en-US" sz="2000"/>
        </a:p>
      </dgm:t>
    </dgm:pt>
    <dgm:pt modelId="{F86C90FF-B659-9347-952C-46FE9BF07D0D}" type="sibTrans" cxnId="{73C00CAD-8060-8F46-B1CC-C7A37047DA83}">
      <dgm:prSet/>
      <dgm:spPr/>
      <dgm:t>
        <a:bodyPr/>
        <a:lstStyle/>
        <a:p>
          <a:endParaRPr lang="en-US" sz="2000"/>
        </a:p>
      </dgm:t>
    </dgm:pt>
    <dgm:pt modelId="{A3866AB1-CB17-8640-9BCB-FAC2234D4E47}">
      <dgm:prSet phldrT="[Text]" custT="1"/>
      <dgm:spPr/>
      <dgm:t>
        <a:bodyPr/>
        <a:lstStyle/>
        <a:p>
          <a:r>
            <a:rPr lang="en-US" sz="900" dirty="0" smtClean="0"/>
            <a:t>Data</a:t>
          </a:r>
          <a:endParaRPr lang="en-US" sz="900" dirty="0"/>
        </a:p>
      </dgm:t>
    </dgm:pt>
    <dgm:pt modelId="{D46AD575-13E8-214C-BA92-A30842CC2917}" type="parTrans" cxnId="{87A55279-7A41-5045-BFE3-48A75D0B0253}">
      <dgm:prSet/>
      <dgm:spPr/>
      <dgm:t>
        <a:bodyPr/>
        <a:lstStyle/>
        <a:p>
          <a:endParaRPr lang="en-US" sz="2000"/>
        </a:p>
      </dgm:t>
    </dgm:pt>
    <dgm:pt modelId="{5EBC85E3-959B-4C44-ACBE-526451BF3DFB}" type="sibTrans" cxnId="{87A55279-7A41-5045-BFE3-48A75D0B0253}">
      <dgm:prSet/>
      <dgm:spPr/>
      <dgm:t>
        <a:bodyPr/>
        <a:lstStyle/>
        <a:p>
          <a:endParaRPr lang="en-US" sz="2000"/>
        </a:p>
      </dgm:t>
    </dgm:pt>
    <dgm:pt modelId="{72D3B00C-E1DA-5049-9377-122B7A698919}">
      <dgm:prSet phldrT="[Text]" custT="1"/>
      <dgm:spPr/>
      <dgm:t>
        <a:bodyPr/>
        <a:lstStyle/>
        <a:p>
          <a:r>
            <a:rPr lang="en-US" sz="900" dirty="0" smtClean="0"/>
            <a:t>Computing and Communications Foundations (CCF)</a:t>
          </a:r>
          <a:br>
            <a:rPr lang="en-US" sz="900" dirty="0" smtClean="0"/>
          </a:br>
          <a:r>
            <a:rPr lang="en-US" sz="900" dirty="0" smtClean="0"/>
            <a:t>DD: Rao </a:t>
          </a:r>
          <a:r>
            <a:rPr lang="en-US" sz="900" dirty="0" err="1" smtClean="0"/>
            <a:t>Kosajaru</a:t>
          </a:r>
          <a:r>
            <a:rPr lang="en-US" sz="900" dirty="0" smtClean="0"/>
            <a:t/>
          </a:r>
          <a:br>
            <a:rPr lang="en-US" sz="900" dirty="0" smtClean="0"/>
          </a:br>
          <a:r>
            <a:rPr lang="en-US" sz="900" dirty="0" smtClean="0"/>
            <a:t>Acting DDD: </a:t>
          </a:r>
          <a:r>
            <a:rPr lang="en-US" sz="900" dirty="0" err="1" smtClean="0"/>
            <a:t>Anindya</a:t>
          </a:r>
          <a:r>
            <a:rPr lang="en-US" sz="900" dirty="0" smtClean="0"/>
            <a:t> Banerjee</a:t>
          </a:r>
          <a:endParaRPr lang="en-US" sz="900" dirty="0"/>
        </a:p>
      </dgm:t>
    </dgm:pt>
    <dgm:pt modelId="{0DCF5ADE-046C-FE4E-BF5D-E9DD4A9FC280}" type="parTrans" cxnId="{2DD5CFE5-326C-B04A-ADA4-890681CCED66}">
      <dgm:prSet/>
      <dgm:spPr/>
      <dgm:t>
        <a:bodyPr/>
        <a:lstStyle/>
        <a:p>
          <a:endParaRPr lang="en-US" sz="2000"/>
        </a:p>
      </dgm:t>
    </dgm:pt>
    <dgm:pt modelId="{6C5A1C70-C6E5-8747-ABE0-3323E31C40C2}" type="sibTrans" cxnId="{2DD5CFE5-326C-B04A-ADA4-890681CCED66}">
      <dgm:prSet/>
      <dgm:spPr/>
      <dgm:t>
        <a:bodyPr/>
        <a:lstStyle/>
        <a:p>
          <a:endParaRPr lang="en-US" sz="2000"/>
        </a:p>
      </dgm:t>
    </dgm:pt>
    <dgm:pt modelId="{8A9EF3E8-22D7-E84C-97BE-468EAF1E764C}">
      <dgm:prSet phldrT="[Text]" custT="1"/>
      <dgm:spPr/>
      <dgm:t>
        <a:bodyPr/>
        <a:lstStyle/>
        <a:p>
          <a:r>
            <a:rPr lang="en-US" sz="900" dirty="0" smtClean="0"/>
            <a:t>High Performance Computing</a:t>
          </a:r>
          <a:endParaRPr lang="en-US" sz="900" dirty="0"/>
        </a:p>
      </dgm:t>
    </dgm:pt>
    <dgm:pt modelId="{222627C1-4699-274A-BC8B-8409EDA9EEFE}" type="parTrans" cxnId="{A7263652-1222-FF4E-9F35-4B7F9167DBF3}">
      <dgm:prSet/>
      <dgm:spPr/>
      <dgm:t>
        <a:bodyPr/>
        <a:lstStyle/>
        <a:p>
          <a:endParaRPr lang="en-US" sz="2000"/>
        </a:p>
      </dgm:t>
    </dgm:pt>
    <dgm:pt modelId="{8960EE66-7F58-EB48-8878-12D7CD16E566}" type="sibTrans" cxnId="{A7263652-1222-FF4E-9F35-4B7F9167DBF3}">
      <dgm:prSet/>
      <dgm:spPr/>
      <dgm:t>
        <a:bodyPr/>
        <a:lstStyle/>
        <a:p>
          <a:endParaRPr lang="en-US" sz="2000"/>
        </a:p>
      </dgm:t>
    </dgm:pt>
    <dgm:pt modelId="{90BFAA26-88EE-594B-9240-6921771B0909}">
      <dgm:prSet phldrT="[Text]" custT="1"/>
      <dgm:spPr/>
      <dgm:t>
        <a:bodyPr/>
        <a:lstStyle/>
        <a:p>
          <a:r>
            <a:rPr lang="en-US" sz="900" dirty="0" smtClean="0"/>
            <a:t>Networking / </a:t>
          </a:r>
          <a:r>
            <a:rPr lang="en-US" sz="900" dirty="0" err="1" smtClean="0"/>
            <a:t>Cybersecurity</a:t>
          </a:r>
          <a:endParaRPr lang="en-US" sz="900" dirty="0"/>
        </a:p>
      </dgm:t>
    </dgm:pt>
    <dgm:pt modelId="{B21058D1-CE64-3B41-992D-475F4D4888B4}" type="parTrans" cxnId="{B84DCC8F-1F57-0243-A84C-190F104B4524}">
      <dgm:prSet/>
      <dgm:spPr/>
      <dgm:t>
        <a:bodyPr/>
        <a:lstStyle/>
        <a:p>
          <a:endParaRPr lang="en-US" sz="2000"/>
        </a:p>
      </dgm:t>
    </dgm:pt>
    <dgm:pt modelId="{1F7BAB88-72CB-ED44-BF98-6D56B97F1DB2}" type="sibTrans" cxnId="{B84DCC8F-1F57-0243-A84C-190F104B4524}">
      <dgm:prSet/>
      <dgm:spPr/>
      <dgm:t>
        <a:bodyPr/>
        <a:lstStyle/>
        <a:p>
          <a:endParaRPr lang="en-US" sz="2000"/>
        </a:p>
      </dgm:t>
    </dgm:pt>
    <dgm:pt modelId="{3F33703E-AC05-9249-8254-1EF13FDBC648}">
      <dgm:prSet phldrT="[Text]" custT="1"/>
      <dgm:spPr/>
      <dgm:t>
        <a:bodyPr/>
        <a:lstStyle/>
        <a:p>
          <a:r>
            <a:rPr lang="en-US" sz="900" dirty="0" smtClean="0"/>
            <a:t>Software</a:t>
          </a:r>
          <a:endParaRPr lang="en-US" sz="900" dirty="0"/>
        </a:p>
      </dgm:t>
    </dgm:pt>
    <dgm:pt modelId="{D7DB7778-4A61-404B-8BA3-B1ED41879BE7}" type="parTrans" cxnId="{DF8CEA52-A492-8347-9FD4-3E7E6C75B5BC}">
      <dgm:prSet/>
      <dgm:spPr/>
      <dgm:t>
        <a:bodyPr/>
        <a:lstStyle/>
        <a:p>
          <a:endParaRPr lang="en-US" sz="2000"/>
        </a:p>
      </dgm:t>
    </dgm:pt>
    <dgm:pt modelId="{5F435498-0341-B24F-BBD5-8D409222DBA6}" type="sibTrans" cxnId="{DF8CEA52-A492-8347-9FD4-3E7E6C75B5BC}">
      <dgm:prSet/>
      <dgm:spPr/>
      <dgm:t>
        <a:bodyPr/>
        <a:lstStyle/>
        <a:p>
          <a:endParaRPr lang="en-US" sz="2000"/>
        </a:p>
      </dgm:t>
    </dgm:pt>
    <dgm:pt modelId="{03776117-837B-9F46-AEDC-EE5DCB288A91}">
      <dgm:prSet phldrT="[Text]" custT="1"/>
      <dgm:spPr/>
      <dgm:t>
        <a:bodyPr/>
        <a:lstStyle/>
        <a:p>
          <a:r>
            <a:rPr lang="en-US" sz="900" dirty="0" smtClean="0"/>
            <a:t>Communications and Information Foundations</a:t>
          </a:r>
          <a:endParaRPr lang="en-US" sz="900" dirty="0"/>
        </a:p>
      </dgm:t>
    </dgm:pt>
    <dgm:pt modelId="{528BCF23-33D2-7243-AC00-12BBD7080767}" type="parTrans" cxnId="{94299383-72BE-A442-8A17-4073164C997F}">
      <dgm:prSet/>
      <dgm:spPr/>
      <dgm:t>
        <a:bodyPr/>
        <a:lstStyle/>
        <a:p>
          <a:endParaRPr lang="en-US" sz="2000"/>
        </a:p>
      </dgm:t>
    </dgm:pt>
    <dgm:pt modelId="{62D81FFC-B36D-8146-92CE-3AAC06EE2B6E}" type="sibTrans" cxnId="{94299383-72BE-A442-8A17-4073164C997F}">
      <dgm:prSet/>
      <dgm:spPr/>
      <dgm:t>
        <a:bodyPr/>
        <a:lstStyle/>
        <a:p>
          <a:endParaRPr lang="en-US" sz="2000"/>
        </a:p>
      </dgm:t>
    </dgm:pt>
    <dgm:pt modelId="{082F9321-639F-6144-A0DE-56A1BD88D086}">
      <dgm:prSet phldrT="[Text]" custT="1"/>
      <dgm:spPr/>
      <dgm:t>
        <a:bodyPr/>
        <a:lstStyle/>
        <a:p>
          <a:r>
            <a:rPr lang="en-US" sz="900" dirty="0" smtClean="0"/>
            <a:t>Software and Hardware Foundations</a:t>
          </a:r>
          <a:endParaRPr lang="en-US" sz="900" dirty="0"/>
        </a:p>
      </dgm:t>
    </dgm:pt>
    <dgm:pt modelId="{0152C257-06F3-B749-AB48-2350A9800EE5}" type="parTrans" cxnId="{900D2A01-3DD0-7F41-B140-25BCF26E044E}">
      <dgm:prSet/>
      <dgm:spPr/>
      <dgm:t>
        <a:bodyPr/>
        <a:lstStyle/>
        <a:p>
          <a:endParaRPr lang="en-US" sz="2000"/>
        </a:p>
      </dgm:t>
    </dgm:pt>
    <dgm:pt modelId="{9ECEC32D-4D21-7841-BFC3-FF7D61D56B99}" type="sibTrans" cxnId="{900D2A01-3DD0-7F41-B140-25BCF26E044E}">
      <dgm:prSet/>
      <dgm:spPr/>
      <dgm:t>
        <a:bodyPr/>
        <a:lstStyle/>
        <a:p>
          <a:endParaRPr lang="en-US" sz="2000"/>
        </a:p>
      </dgm:t>
    </dgm:pt>
    <dgm:pt modelId="{232339BE-1543-1B46-9978-E89D77C1422F}">
      <dgm:prSet phldrT="[Text]" custT="1"/>
      <dgm:spPr/>
      <dgm:t>
        <a:bodyPr/>
        <a:lstStyle/>
        <a:p>
          <a:r>
            <a:rPr lang="en-US" sz="900" dirty="0" smtClean="0"/>
            <a:t>Computer and Network Systems (CNS)</a:t>
          </a:r>
          <a:br>
            <a:rPr lang="en-US" sz="900" dirty="0" smtClean="0"/>
          </a:br>
          <a:r>
            <a:rPr lang="en-US" sz="900" dirty="0" smtClean="0"/>
            <a:t> DD: Ken</a:t>
          </a:r>
          <a:r>
            <a:rPr lang="en-US" sz="900" baseline="0" dirty="0" smtClean="0"/>
            <a:t> Calvert</a:t>
          </a:r>
          <a:r>
            <a:rPr lang="en-US" sz="900" dirty="0" smtClean="0"/>
            <a:t> </a:t>
          </a:r>
          <a:br>
            <a:rPr lang="en-US" sz="900" dirty="0" smtClean="0"/>
          </a:br>
          <a:r>
            <a:rPr lang="en-US" sz="900" dirty="0" smtClean="0"/>
            <a:t>DDD:</a:t>
          </a:r>
          <a:r>
            <a:rPr lang="en-US" sz="900" baseline="0" dirty="0" smtClean="0"/>
            <a:t> Jeremy Epstein</a:t>
          </a:r>
          <a:endParaRPr lang="en-US" sz="900" dirty="0"/>
        </a:p>
      </dgm:t>
    </dgm:pt>
    <dgm:pt modelId="{65ED307B-8152-5143-83CB-9337B6C8B100}" type="parTrans" cxnId="{3B49FF0F-C632-D440-8EC4-1F57419B255D}">
      <dgm:prSet/>
      <dgm:spPr/>
      <dgm:t>
        <a:bodyPr/>
        <a:lstStyle/>
        <a:p>
          <a:endParaRPr lang="en-US" sz="2000"/>
        </a:p>
      </dgm:t>
    </dgm:pt>
    <dgm:pt modelId="{49EF4BDF-7E08-0E4C-9F62-413629169BFE}" type="sibTrans" cxnId="{3B49FF0F-C632-D440-8EC4-1F57419B255D}">
      <dgm:prSet/>
      <dgm:spPr/>
      <dgm:t>
        <a:bodyPr/>
        <a:lstStyle/>
        <a:p>
          <a:endParaRPr lang="en-US" sz="2000"/>
        </a:p>
      </dgm:t>
    </dgm:pt>
    <dgm:pt modelId="{8F8E980F-1C9D-A64F-A88B-E91EE7688195}">
      <dgm:prSet phldrT="[Text]" custT="1"/>
      <dgm:spPr/>
      <dgm:t>
        <a:bodyPr/>
        <a:lstStyle/>
        <a:p>
          <a:r>
            <a:rPr lang="en-US" sz="900" dirty="0" smtClean="0"/>
            <a:t>Computer Systems Research</a:t>
          </a:r>
          <a:endParaRPr lang="en-US" sz="900" dirty="0"/>
        </a:p>
      </dgm:t>
    </dgm:pt>
    <dgm:pt modelId="{89409E56-E6DD-2A4B-93F0-EAEA8A1A4B22}" type="parTrans" cxnId="{33C9E5EB-D5B9-5241-8FB5-5AE625DAE906}">
      <dgm:prSet/>
      <dgm:spPr/>
      <dgm:t>
        <a:bodyPr/>
        <a:lstStyle/>
        <a:p>
          <a:endParaRPr lang="en-US" sz="2000"/>
        </a:p>
      </dgm:t>
    </dgm:pt>
    <dgm:pt modelId="{E11F3E38-37CE-C341-828A-1A0BBEA0D6E9}" type="sibTrans" cxnId="{33C9E5EB-D5B9-5241-8FB5-5AE625DAE906}">
      <dgm:prSet/>
      <dgm:spPr/>
      <dgm:t>
        <a:bodyPr/>
        <a:lstStyle/>
        <a:p>
          <a:endParaRPr lang="en-US" sz="2000"/>
        </a:p>
      </dgm:t>
    </dgm:pt>
    <dgm:pt modelId="{6D4C7C9C-59A6-8147-B8A9-B9558130B5D4}">
      <dgm:prSet phldrT="[Text]" custT="1"/>
      <dgm:spPr/>
      <dgm:t>
        <a:bodyPr/>
        <a:lstStyle/>
        <a:p>
          <a:r>
            <a:rPr lang="en-US" sz="900" dirty="0" smtClean="0"/>
            <a:t>Networking and Technology Systems</a:t>
          </a:r>
          <a:endParaRPr lang="en-US" sz="900" dirty="0"/>
        </a:p>
      </dgm:t>
    </dgm:pt>
    <dgm:pt modelId="{C8CAA059-0711-9C43-91A1-22036ADB7EC0}" type="parTrans" cxnId="{43262F0F-CF41-EA42-967F-BD0B3BDA87EE}">
      <dgm:prSet/>
      <dgm:spPr/>
      <dgm:t>
        <a:bodyPr/>
        <a:lstStyle/>
        <a:p>
          <a:endParaRPr lang="en-US" sz="2000"/>
        </a:p>
      </dgm:t>
    </dgm:pt>
    <dgm:pt modelId="{E023D256-AD05-4A48-96B5-A653666D5B6C}" type="sibTrans" cxnId="{43262F0F-CF41-EA42-967F-BD0B3BDA87EE}">
      <dgm:prSet/>
      <dgm:spPr/>
      <dgm:t>
        <a:bodyPr/>
        <a:lstStyle/>
        <a:p>
          <a:endParaRPr lang="en-US" sz="2000"/>
        </a:p>
      </dgm:t>
    </dgm:pt>
    <dgm:pt modelId="{4ED63F66-6CBE-104E-82DA-1E195D53D8D8}">
      <dgm:prSet phldrT="[Text]" custT="1"/>
      <dgm:spPr/>
      <dgm:t>
        <a:bodyPr/>
        <a:lstStyle/>
        <a:p>
          <a:r>
            <a:rPr lang="en-US" sz="900" dirty="0" smtClean="0"/>
            <a:t>Information Integration and Informatics</a:t>
          </a:r>
          <a:endParaRPr lang="en-US" sz="900" dirty="0"/>
        </a:p>
      </dgm:t>
    </dgm:pt>
    <dgm:pt modelId="{2B74808F-D8E7-3C4B-8A30-E89B45926071}" type="parTrans" cxnId="{94A1277E-7208-9A4B-A8C0-20F22962B4BC}">
      <dgm:prSet/>
      <dgm:spPr/>
      <dgm:t>
        <a:bodyPr/>
        <a:lstStyle/>
        <a:p>
          <a:endParaRPr lang="en-US" sz="2000"/>
        </a:p>
      </dgm:t>
    </dgm:pt>
    <dgm:pt modelId="{CEB0EDCC-639E-FC42-8A0A-D6A6E8D01B40}" type="sibTrans" cxnId="{94A1277E-7208-9A4B-A8C0-20F22962B4BC}">
      <dgm:prSet/>
      <dgm:spPr/>
      <dgm:t>
        <a:bodyPr/>
        <a:lstStyle/>
        <a:p>
          <a:endParaRPr lang="en-US" sz="2000"/>
        </a:p>
      </dgm:t>
    </dgm:pt>
    <dgm:pt modelId="{216287C2-21A1-B949-8E4A-C5DE7F5C3335}">
      <dgm:prSet phldrT="[Text]" custT="1"/>
      <dgm:spPr/>
      <dgm:t>
        <a:bodyPr/>
        <a:lstStyle/>
        <a:p>
          <a:r>
            <a:rPr lang="en-US" sz="900" dirty="0" smtClean="0"/>
            <a:t>Robust Intelligence</a:t>
          </a:r>
          <a:endParaRPr lang="en-US" sz="900" dirty="0"/>
        </a:p>
      </dgm:t>
    </dgm:pt>
    <dgm:pt modelId="{E2E887AA-99FB-B34A-BA94-6DF3AC69D4B1}" type="parTrans" cxnId="{40ACB4D9-0E08-3C42-9940-0D0810346661}">
      <dgm:prSet/>
      <dgm:spPr/>
      <dgm:t>
        <a:bodyPr/>
        <a:lstStyle/>
        <a:p>
          <a:endParaRPr lang="en-US" sz="2000"/>
        </a:p>
      </dgm:t>
    </dgm:pt>
    <dgm:pt modelId="{9C2AB9AA-B368-B847-B54D-79695105F6AD}" type="sibTrans" cxnId="{40ACB4D9-0E08-3C42-9940-0D0810346661}">
      <dgm:prSet/>
      <dgm:spPr/>
      <dgm:t>
        <a:bodyPr/>
        <a:lstStyle/>
        <a:p>
          <a:endParaRPr lang="en-US" sz="2000"/>
        </a:p>
      </dgm:t>
    </dgm:pt>
    <dgm:pt modelId="{F16B836F-D651-1A40-B388-999AA6F5470A}">
      <dgm:prSet phldrT="[Text]" custT="1"/>
      <dgm:spPr/>
      <dgm:t>
        <a:bodyPr/>
        <a:lstStyle/>
        <a:p>
          <a:r>
            <a:rPr lang="en-US" sz="900" dirty="0" smtClean="0"/>
            <a:t>Information and Intelligent Systems (IIS)</a:t>
          </a:r>
          <a:br>
            <a:rPr lang="en-US" sz="900" dirty="0" smtClean="0"/>
          </a:br>
          <a:r>
            <a:rPr lang="en-US" sz="900" dirty="0" smtClean="0"/>
            <a:t>Acting DD: Howard </a:t>
          </a:r>
          <a:r>
            <a:rPr lang="en-US" sz="900" dirty="0" err="1" smtClean="0"/>
            <a:t>Wactlar</a:t>
          </a:r>
          <a:r>
            <a:rPr lang="en-US" sz="900" dirty="0" smtClean="0"/>
            <a:t/>
          </a:r>
          <a:br>
            <a:rPr lang="en-US" sz="900" dirty="0" smtClean="0"/>
          </a:br>
          <a:r>
            <a:rPr lang="en-US" sz="900" dirty="0" smtClean="0"/>
            <a:t>DDD: </a:t>
          </a:r>
          <a:r>
            <a:rPr lang="en-US" sz="900" dirty="0" err="1" smtClean="0"/>
            <a:t>Joydip</a:t>
          </a:r>
          <a:r>
            <a:rPr lang="en-US" sz="900" dirty="0" smtClean="0"/>
            <a:t> </a:t>
          </a:r>
          <a:r>
            <a:rPr lang="en-US" sz="900" dirty="0" err="1" smtClean="0"/>
            <a:t>Kundu</a:t>
          </a:r>
          <a:endParaRPr lang="en-US" sz="900" dirty="0"/>
        </a:p>
      </dgm:t>
    </dgm:pt>
    <dgm:pt modelId="{8C1DE44E-1216-6F47-8904-C1C3ABF2709F}" type="sibTrans" cxnId="{255BC62D-3B69-3948-AED0-4B792DFA55EC}">
      <dgm:prSet/>
      <dgm:spPr/>
      <dgm:t>
        <a:bodyPr/>
        <a:lstStyle/>
        <a:p>
          <a:endParaRPr lang="en-US" sz="2000"/>
        </a:p>
      </dgm:t>
    </dgm:pt>
    <dgm:pt modelId="{7A006761-23B4-B442-9CC3-5F1E640F3F3F}" type="parTrans" cxnId="{255BC62D-3B69-3948-AED0-4B792DFA55EC}">
      <dgm:prSet/>
      <dgm:spPr/>
      <dgm:t>
        <a:bodyPr/>
        <a:lstStyle/>
        <a:p>
          <a:endParaRPr lang="en-US" sz="2000"/>
        </a:p>
      </dgm:t>
    </dgm:pt>
    <dgm:pt modelId="{D0F6595E-15E6-8D41-9749-F38A12E3BFE4}">
      <dgm:prSet phldrT="[Text]" custT="1"/>
      <dgm:spPr/>
      <dgm:t>
        <a:bodyPr/>
        <a:lstStyle/>
        <a:p>
          <a:r>
            <a:rPr lang="en-US" sz="900" dirty="0" smtClean="0"/>
            <a:t>Cyber Human Systems</a:t>
          </a:r>
          <a:endParaRPr lang="en-US" sz="900" dirty="0"/>
        </a:p>
      </dgm:t>
    </dgm:pt>
    <dgm:pt modelId="{C5E12867-09C6-E444-B12B-1C6D5AE489F7}" type="parTrans" cxnId="{ED614ED4-E513-CD4E-8596-29478FE9B184}">
      <dgm:prSet/>
      <dgm:spPr/>
      <dgm:t>
        <a:bodyPr/>
        <a:lstStyle/>
        <a:p>
          <a:endParaRPr lang="en-US" sz="2000"/>
        </a:p>
      </dgm:t>
    </dgm:pt>
    <dgm:pt modelId="{04A6BCD7-B2FB-4B4E-940F-361F7E3D68F1}" type="sibTrans" cxnId="{ED614ED4-E513-CD4E-8596-29478FE9B184}">
      <dgm:prSet/>
      <dgm:spPr/>
      <dgm:t>
        <a:bodyPr/>
        <a:lstStyle/>
        <a:p>
          <a:endParaRPr lang="en-US" sz="2000"/>
        </a:p>
      </dgm:t>
    </dgm:pt>
    <dgm:pt modelId="{881ECFF0-2330-1948-A9D3-BFA55A21478C}">
      <dgm:prSet phldrT="[Text]" custT="1"/>
      <dgm:spPr/>
      <dgm:t>
        <a:bodyPr/>
        <a:lstStyle/>
        <a:p>
          <a:r>
            <a:rPr lang="en-US" sz="900" dirty="0" smtClean="0"/>
            <a:t>Algorithmic Foundations</a:t>
          </a:r>
          <a:endParaRPr lang="en-US" sz="900" dirty="0"/>
        </a:p>
      </dgm:t>
    </dgm:pt>
    <dgm:pt modelId="{FA1B4D4D-8978-B04F-9C32-CAD54EABF00D}" type="parTrans" cxnId="{6B40C63C-810E-2F45-919D-680CD2182CE2}">
      <dgm:prSet/>
      <dgm:spPr/>
      <dgm:t>
        <a:bodyPr/>
        <a:lstStyle/>
        <a:p>
          <a:endParaRPr lang="en-US" sz="2000"/>
        </a:p>
      </dgm:t>
    </dgm:pt>
    <dgm:pt modelId="{A1D173A3-51CA-294F-9AEA-2CEA7E516BF2}" type="sibTrans" cxnId="{6B40C63C-810E-2F45-919D-680CD2182CE2}">
      <dgm:prSet/>
      <dgm:spPr/>
      <dgm:t>
        <a:bodyPr/>
        <a:lstStyle/>
        <a:p>
          <a:endParaRPr lang="en-US" sz="2000"/>
        </a:p>
      </dgm:t>
    </dgm:pt>
    <dgm:pt modelId="{BC356FB2-B3A6-2045-BC67-3BF75EBB186A}" type="pres">
      <dgm:prSet presAssocID="{B085CBCD-EC2D-5340-A6C7-13BE586DDA44}" presName="hierChild1" presStyleCnt="0">
        <dgm:presLayoutVars>
          <dgm:orgChart val="1"/>
          <dgm:chPref val="1"/>
          <dgm:dir/>
          <dgm:animOne val="branch"/>
          <dgm:animLvl val="lvl"/>
          <dgm:resizeHandles/>
        </dgm:presLayoutVars>
      </dgm:prSet>
      <dgm:spPr/>
      <dgm:t>
        <a:bodyPr/>
        <a:lstStyle/>
        <a:p>
          <a:endParaRPr lang="en-US"/>
        </a:p>
      </dgm:t>
    </dgm:pt>
    <dgm:pt modelId="{CA5776A1-1469-5B41-81D2-F29420829ADF}" type="pres">
      <dgm:prSet presAssocID="{D708B1E9-1840-0E4B-974B-4F093970E2AA}" presName="hierRoot1" presStyleCnt="0">
        <dgm:presLayoutVars>
          <dgm:hierBranch val="init"/>
        </dgm:presLayoutVars>
      </dgm:prSet>
      <dgm:spPr/>
    </dgm:pt>
    <dgm:pt modelId="{6CFBFB4A-14C1-464C-81DF-5BCF7F227AD5}" type="pres">
      <dgm:prSet presAssocID="{D708B1E9-1840-0E4B-974B-4F093970E2AA}" presName="rootComposite1" presStyleCnt="0"/>
      <dgm:spPr/>
    </dgm:pt>
    <dgm:pt modelId="{262DD76D-4F3E-A542-8279-48375562B07F}" type="pres">
      <dgm:prSet presAssocID="{D708B1E9-1840-0E4B-974B-4F093970E2AA}" presName="rootText1" presStyleLbl="node0" presStyleIdx="0" presStyleCnt="1">
        <dgm:presLayoutVars>
          <dgm:chPref val="3"/>
        </dgm:presLayoutVars>
      </dgm:prSet>
      <dgm:spPr/>
      <dgm:t>
        <a:bodyPr/>
        <a:lstStyle/>
        <a:p>
          <a:endParaRPr lang="en-US"/>
        </a:p>
      </dgm:t>
    </dgm:pt>
    <dgm:pt modelId="{344F5917-A40D-DA49-A3F7-757849B1272D}" type="pres">
      <dgm:prSet presAssocID="{D708B1E9-1840-0E4B-974B-4F093970E2AA}" presName="rootConnector1" presStyleLbl="node1" presStyleIdx="0" presStyleCnt="0"/>
      <dgm:spPr/>
      <dgm:t>
        <a:bodyPr/>
        <a:lstStyle/>
        <a:p>
          <a:endParaRPr lang="en-US"/>
        </a:p>
      </dgm:t>
    </dgm:pt>
    <dgm:pt modelId="{B9CDCD58-0E3A-A04B-8F59-3CDDAD21DF62}" type="pres">
      <dgm:prSet presAssocID="{D708B1E9-1840-0E4B-974B-4F093970E2AA}" presName="hierChild2" presStyleCnt="0"/>
      <dgm:spPr/>
    </dgm:pt>
    <dgm:pt modelId="{52CDFEED-97D0-CC44-B5C2-6966E9266618}" type="pres">
      <dgm:prSet presAssocID="{9E9E3E79-8111-A449-B21F-DCE165356465}" presName="Name37" presStyleLbl="parChTrans1D2" presStyleIdx="0" presStyleCnt="4"/>
      <dgm:spPr/>
      <dgm:t>
        <a:bodyPr/>
        <a:lstStyle/>
        <a:p>
          <a:endParaRPr lang="en-US"/>
        </a:p>
      </dgm:t>
    </dgm:pt>
    <dgm:pt modelId="{DD726FF6-F47E-DD47-9E30-7F20A3F30BDD}" type="pres">
      <dgm:prSet presAssocID="{DE9B4F5B-5AEB-EA49-BE40-C757780CFEF0}" presName="hierRoot2" presStyleCnt="0">
        <dgm:presLayoutVars>
          <dgm:hierBranch val="init"/>
        </dgm:presLayoutVars>
      </dgm:prSet>
      <dgm:spPr/>
    </dgm:pt>
    <dgm:pt modelId="{E45A06B7-6696-3D40-BECE-A763C4BD33F9}" type="pres">
      <dgm:prSet presAssocID="{DE9B4F5B-5AEB-EA49-BE40-C757780CFEF0}" presName="rootComposite" presStyleCnt="0"/>
      <dgm:spPr/>
    </dgm:pt>
    <dgm:pt modelId="{CF2D7CCB-38F1-7248-8B85-1024982DE8E1}" type="pres">
      <dgm:prSet presAssocID="{DE9B4F5B-5AEB-EA49-BE40-C757780CFEF0}" presName="rootText" presStyleLbl="node2" presStyleIdx="0" presStyleCnt="4">
        <dgm:presLayoutVars>
          <dgm:chPref val="3"/>
        </dgm:presLayoutVars>
      </dgm:prSet>
      <dgm:spPr/>
      <dgm:t>
        <a:bodyPr/>
        <a:lstStyle/>
        <a:p>
          <a:endParaRPr lang="en-US"/>
        </a:p>
      </dgm:t>
    </dgm:pt>
    <dgm:pt modelId="{ADB9BEC3-11C1-1247-B8BF-68E3884E411C}" type="pres">
      <dgm:prSet presAssocID="{DE9B4F5B-5AEB-EA49-BE40-C757780CFEF0}" presName="rootConnector" presStyleLbl="node2" presStyleIdx="0" presStyleCnt="4"/>
      <dgm:spPr/>
      <dgm:t>
        <a:bodyPr/>
        <a:lstStyle/>
        <a:p>
          <a:endParaRPr lang="en-US"/>
        </a:p>
      </dgm:t>
    </dgm:pt>
    <dgm:pt modelId="{43AD9277-F696-8740-BBD5-415EB84308B2}" type="pres">
      <dgm:prSet presAssocID="{DE9B4F5B-5AEB-EA49-BE40-C757780CFEF0}" presName="hierChild4" presStyleCnt="0"/>
      <dgm:spPr/>
    </dgm:pt>
    <dgm:pt modelId="{D6F17BF0-47E7-CE46-9445-610DF34F32CE}" type="pres">
      <dgm:prSet presAssocID="{D46AD575-13E8-214C-BA92-A30842CC2917}" presName="Name37" presStyleLbl="parChTrans1D3" presStyleIdx="0" presStyleCnt="12"/>
      <dgm:spPr/>
      <dgm:t>
        <a:bodyPr/>
        <a:lstStyle/>
        <a:p>
          <a:endParaRPr lang="en-US"/>
        </a:p>
      </dgm:t>
    </dgm:pt>
    <dgm:pt modelId="{94169339-9ABD-4940-8B60-5515C4EA9153}" type="pres">
      <dgm:prSet presAssocID="{A3866AB1-CB17-8640-9BCB-FAC2234D4E47}" presName="hierRoot2" presStyleCnt="0">
        <dgm:presLayoutVars>
          <dgm:hierBranch val="init"/>
        </dgm:presLayoutVars>
      </dgm:prSet>
      <dgm:spPr/>
    </dgm:pt>
    <dgm:pt modelId="{E8FF2110-D7B4-7D4F-BC08-5F8D53B1F049}" type="pres">
      <dgm:prSet presAssocID="{A3866AB1-CB17-8640-9BCB-FAC2234D4E47}" presName="rootComposite" presStyleCnt="0"/>
      <dgm:spPr/>
    </dgm:pt>
    <dgm:pt modelId="{78931FE8-C36B-A84F-A57A-D03CE1CC1119}" type="pres">
      <dgm:prSet presAssocID="{A3866AB1-CB17-8640-9BCB-FAC2234D4E47}" presName="rootText" presStyleLbl="node3" presStyleIdx="0" presStyleCnt="12">
        <dgm:presLayoutVars>
          <dgm:chPref val="3"/>
        </dgm:presLayoutVars>
      </dgm:prSet>
      <dgm:spPr/>
      <dgm:t>
        <a:bodyPr/>
        <a:lstStyle/>
        <a:p>
          <a:endParaRPr lang="en-US"/>
        </a:p>
      </dgm:t>
    </dgm:pt>
    <dgm:pt modelId="{511B22F6-A585-954D-9E12-44867E27ABB0}" type="pres">
      <dgm:prSet presAssocID="{A3866AB1-CB17-8640-9BCB-FAC2234D4E47}" presName="rootConnector" presStyleLbl="node3" presStyleIdx="0" presStyleCnt="12"/>
      <dgm:spPr/>
      <dgm:t>
        <a:bodyPr/>
        <a:lstStyle/>
        <a:p>
          <a:endParaRPr lang="en-US"/>
        </a:p>
      </dgm:t>
    </dgm:pt>
    <dgm:pt modelId="{A7842F7B-2581-F24F-872F-C0CE361C3D5A}" type="pres">
      <dgm:prSet presAssocID="{A3866AB1-CB17-8640-9BCB-FAC2234D4E47}" presName="hierChild4" presStyleCnt="0"/>
      <dgm:spPr/>
    </dgm:pt>
    <dgm:pt modelId="{9F2BF6D8-5FDC-9C4F-B56E-74B566ABE151}" type="pres">
      <dgm:prSet presAssocID="{A3866AB1-CB17-8640-9BCB-FAC2234D4E47}" presName="hierChild5" presStyleCnt="0"/>
      <dgm:spPr/>
    </dgm:pt>
    <dgm:pt modelId="{2725BC10-F5AA-184C-8EF8-AC22AF117993}" type="pres">
      <dgm:prSet presAssocID="{222627C1-4699-274A-BC8B-8409EDA9EEFE}" presName="Name37" presStyleLbl="parChTrans1D3" presStyleIdx="1" presStyleCnt="12"/>
      <dgm:spPr/>
      <dgm:t>
        <a:bodyPr/>
        <a:lstStyle/>
        <a:p>
          <a:endParaRPr lang="en-US"/>
        </a:p>
      </dgm:t>
    </dgm:pt>
    <dgm:pt modelId="{A4489551-2D97-F74A-A169-AC3C2163543A}" type="pres">
      <dgm:prSet presAssocID="{8A9EF3E8-22D7-E84C-97BE-468EAF1E764C}" presName="hierRoot2" presStyleCnt="0">
        <dgm:presLayoutVars>
          <dgm:hierBranch val="init"/>
        </dgm:presLayoutVars>
      </dgm:prSet>
      <dgm:spPr/>
    </dgm:pt>
    <dgm:pt modelId="{47FBBCC4-3421-E646-AB71-1365FDCFBAE5}" type="pres">
      <dgm:prSet presAssocID="{8A9EF3E8-22D7-E84C-97BE-468EAF1E764C}" presName="rootComposite" presStyleCnt="0"/>
      <dgm:spPr/>
    </dgm:pt>
    <dgm:pt modelId="{57A11D3C-F06D-F849-9962-CB14444E4DCA}" type="pres">
      <dgm:prSet presAssocID="{8A9EF3E8-22D7-E84C-97BE-468EAF1E764C}" presName="rootText" presStyleLbl="node3" presStyleIdx="1" presStyleCnt="12">
        <dgm:presLayoutVars>
          <dgm:chPref val="3"/>
        </dgm:presLayoutVars>
      </dgm:prSet>
      <dgm:spPr/>
      <dgm:t>
        <a:bodyPr/>
        <a:lstStyle/>
        <a:p>
          <a:endParaRPr lang="en-US"/>
        </a:p>
      </dgm:t>
    </dgm:pt>
    <dgm:pt modelId="{1E90E3ED-B0AD-7B46-961F-574CD650FDAA}" type="pres">
      <dgm:prSet presAssocID="{8A9EF3E8-22D7-E84C-97BE-468EAF1E764C}" presName="rootConnector" presStyleLbl="node3" presStyleIdx="1" presStyleCnt="12"/>
      <dgm:spPr/>
      <dgm:t>
        <a:bodyPr/>
        <a:lstStyle/>
        <a:p>
          <a:endParaRPr lang="en-US"/>
        </a:p>
      </dgm:t>
    </dgm:pt>
    <dgm:pt modelId="{BB35586A-167A-4942-8A18-F21F8C815630}" type="pres">
      <dgm:prSet presAssocID="{8A9EF3E8-22D7-E84C-97BE-468EAF1E764C}" presName="hierChild4" presStyleCnt="0"/>
      <dgm:spPr/>
    </dgm:pt>
    <dgm:pt modelId="{25072A2F-7829-4446-A632-AEA4077E1DF9}" type="pres">
      <dgm:prSet presAssocID="{8A9EF3E8-22D7-E84C-97BE-468EAF1E764C}" presName="hierChild5" presStyleCnt="0"/>
      <dgm:spPr/>
    </dgm:pt>
    <dgm:pt modelId="{BD662FDD-6479-8D4E-82AC-F379CF71DC7C}" type="pres">
      <dgm:prSet presAssocID="{B21058D1-CE64-3B41-992D-475F4D4888B4}" presName="Name37" presStyleLbl="parChTrans1D3" presStyleIdx="2" presStyleCnt="12"/>
      <dgm:spPr/>
      <dgm:t>
        <a:bodyPr/>
        <a:lstStyle/>
        <a:p>
          <a:endParaRPr lang="en-US"/>
        </a:p>
      </dgm:t>
    </dgm:pt>
    <dgm:pt modelId="{65E2A6DF-297E-CF43-B30A-971826D28677}" type="pres">
      <dgm:prSet presAssocID="{90BFAA26-88EE-594B-9240-6921771B0909}" presName="hierRoot2" presStyleCnt="0">
        <dgm:presLayoutVars>
          <dgm:hierBranch val="init"/>
        </dgm:presLayoutVars>
      </dgm:prSet>
      <dgm:spPr/>
    </dgm:pt>
    <dgm:pt modelId="{B61ED2F3-2C69-D948-A553-9CA11635157A}" type="pres">
      <dgm:prSet presAssocID="{90BFAA26-88EE-594B-9240-6921771B0909}" presName="rootComposite" presStyleCnt="0"/>
      <dgm:spPr/>
    </dgm:pt>
    <dgm:pt modelId="{6A3C2766-49A4-0648-B72B-6F474AE61EF5}" type="pres">
      <dgm:prSet presAssocID="{90BFAA26-88EE-594B-9240-6921771B0909}" presName="rootText" presStyleLbl="node3" presStyleIdx="2" presStyleCnt="12">
        <dgm:presLayoutVars>
          <dgm:chPref val="3"/>
        </dgm:presLayoutVars>
      </dgm:prSet>
      <dgm:spPr/>
      <dgm:t>
        <a:bodyPr/>
        <a:lstStyle/>
        <a:p>
          <a:endParaRPr lang="en-US"/>
        </a:p>
      </dgm:t>
    </dgm:pt>
    <dgm:pt modelId="{81D44150-F209-9F41-80AD-CA0E9065C652}" type="pres">
      <dgm:prSet presAssocID="{90BFAA26-88EE-594B-9240-6921771B0909}" presName="rootConnector" presStyleLbl="node3" presStyleIdx="2" presStyleCnt="12"/>
      <dgm:spPr/>
      <dgm:t>
        <a:bodyPr/>
        <a:lstStyle/>
        <a:p>
          <a:endParaRPr lang="en-US"/>
        </a:p>
      </dgm:t>
    </dgm:pt>
    <dgm:pt modelId="{2FA6FD09-E358-A146-878D-3AE5BA2CD302}" type="pres">
      <dgm:prSet presAssocID="{90BFAA26-88EE-594B-9240-6921771B0909}" presName="hierChild4" presStyleCnt="0"/>
      <dgm:spPr/>
    </dgm:pt>
    <dgm:pt modelId="{0C05DDD4-A1B4-5E40-80E0-727517F7F56E}" type="pres">
      <dgm:prSet presAssocID="{90BFAA26-88EE-594B-9240-6921771B0909}" presName="hierChild5" presStyleCnt="0"/>
      <dgm:spPr/>
    </dgm:pt>
    <dgm:pt modelId="{560D5656-D4AA-524A-85DD-A0D2666F4DA3}" type="pres">
      <dgm:prSet presAssocID="{D7DB7778-4A61-404B-8BA3-B1ED41879BE7}" presName="Name37" presStyleLbl="parChTrans1D3" presStyleIdx="3" presStyleCnt="12"/>
      <dgm:spPr/>
      <dgm:t>
        <a:bodyPr/>
        <a:lstStyle/>
        <a:p>
          <a:endParaRPr lang="en-US"/>
        </a:p>
      </dgm:t>
    </dgm:pt>
    <dgm:pt modelId="{41213804-4CD2-2642-B9FC-E6A80F638B71}" type="pres">
      <dgm:prSet presAssocID="{3F33703E-AC05-9249-8254-1EF13FDBC648}" presName="hierRoot2" presStyleCnt="0">
        <dgm:presLayoutVars>
          <dgm:hierBranch val="init"/>
        </dgm:presLayoutVars>
      </dgm:prSet>
      <dgm:spPr/>
    </dgm:pt>
    <dgm:pt modelId="{4A47D5B3-488D-5549-9AFB-298C5B9C03DE}" type="pres">
      <dgm:prSet presAssocID="{3F33703E-AC05-9249-8254-1EF13FDBC648}" presName="rootComposite" presStyleCnt="0"/>
      <dgm:spPr/>
    </dgm:pt>
    <dgm:pt modelId="{63721B59-CC07-CC41-AFE0-1E6E2CA24DAE}" type="pres">
      <dgm:prSet presAssocID="{3F33703E-AC05-9249-8254-1EF13FDBC648}" presName="rootText" presStyleLbl="node3" presStyleIdx="3" presStyleCnt="12">
        <dgm:presLayoutVars>
          <dgm:chPref val="3"/>
        </dgm:presLayoutVars>
      </dgm:prSet>
      <dgm:spPr/>
      <dgm:t>
        <a:bodyPr/>
        <a:lstStyle/>
        <a:p>
          <a:endParaRPr lang="en-US"/>
        </a:p>
      </dgm:t>
    </dgm:pt>
    <dgm:pt modelId="{2885CADC-0C8D-544A-96BF-819F714F33F4}" type="pres">
      <dgm:prSet presAssocID="{3F33703E-AC05-9249-8254-1EF13FDBC648}" presName="rootConnector" presStyleLbl="node3" presStyleIdx="3" presStyleCnt="12"/>
      <dgm:spPr/>
      <dgm:t>
        <a:bodyPr/>
        <a:lstStyle/>
        <a:p>
          <a:endParaRPr lang="en-US"/>
        </a:p>
      </dgm:t>
    </dgm:pt>
    <dgm:pt modelId="{B5ADC07C-228E-1B45-8823-902D205B585F}" type="pres">
      <dgm:prSet presAssocID="{3F33703E-AC05-9249-8254-1EF13FDBC648}" presName="hierChild4" presStyleCnt="0"/>
      <dgm:spPr/>
    </dgm:pt>
    <dgm:pt modelId="{792CBEE1-3BCE-8A4B-B4C3-A9734A2B4F13}" type="pres">
      <dgm:prSet presAssocID="{3F33703E-AC05-9249-8254-1EF13FDBC648}" presName="hierChild5" presStyleCnt="0"/>
      <dgm:spPr/>
    </dgm:pt>
    <dgm:pt modelId="{E422B6F2-EC81-414B-B702-7354C0CDB21E}" type="pres">
      <dgm:prSet presAssocID="{DE9B4F5B-5AEB-EA49-BE40-C757780CFEF0}" presName="hierChild5" presStyleCnt="0"/>
      <dgm:spPr/>
    </dgm:pt>
    <dgm:pt modelId="{D71383DF-86F5-FC43-B4B1-B1811913D70A}" type="pres">
      <dgm:prSet presAssocID="{0DCF5ADE-046C-FE4E-BF5D-E9DD4A9FC280}" presName="Name37" presStyleLbl="parChTrans1D2" presStyleIdx="1" presStyleCnt="4"/>
      <dgm:spPr/>
      <dgm:t>
        <a:bodyPr/>
        <a:lstStyle/>
        <a:p>
          <a:endParaRPr lang="en-US"/>
        </a:p>
      </dgm:t>
    </dgm:pt>
    <dgm:pt modelId="{715C9B8D-09F8-9242-AB77-0B561C5338EA}" type="pres">
      <dgm:prSet presAssocID="{72D3B00C-E1DA-5049-9377-122B7A698919}" presName="hierRoot2" presStyleCnt="0">
        <dgm:presLayoutVars>
          <dgm:hierBranch val="init"/>
        </dgm:presLayoutVars>
      </dgm:prSet>
      <dgm:spPr/>
    </dgm:pt>
    <dgm:pt modelId="{87792DEE-DC03-FA41-AC6D-A35F120CFA9D}" type="pres">
      <dgm:prSet presAssocID="{72D3B00C-E1DA-5049-9377-122B7A698919}" presName="rootComposite" presStyleCnt="0"/>
      <dgm:spPr/>
    </dgm:pt>
    <dgm:pt modelId="{79501A00-690F-7548-8B70-6AF61451E381}" type="pres">
      <dgm:prSet presAssocID="{72D3B00C-E1DA-5049-9377-122B7A698919}" presName="rootText" presStyleLbl="node2" presStyleIdx="1" presStyleCnt="4">
        <dgm:presLayoutVars>
          <dgm:chPref val="3"/>
        </dgm:presLayoutVars>
      </dgm:prSet>
      <dgm:spPr/>
      <dgm:t>
        <a:bodyPr/>
        <a:lstStyle/>
        <a:p>
          <a:endParaRPr lang="en-US"/>
        </a:p>
      </dgm:t>
    </dgm:pt>
    <dgm:pt modelId="{A7E60C6E-38EB-104F-84D6-53A2607D119D}" type="pres">
      <dgm:prSet presAssocID="{72D3B00C-E1DA-5049-9377-122B7A698919}" presName="rootConnector" presStyleLbl="node2" presStyleIdx="1" presStyleCnt="4"/>
      <dgm:spPr/>
      <dgm:t>
        <a:bodyPr/>
        <a:lstStyle/>
        <a:p>
          <a:endParaRPr lang="en-US"/>
        </a:p>
      </dgm:t>
    </dgm:pt>
    <dgm:pt modelId="{15320C72-7059-E049-AE61-61D1ACA681EC}" type="pres">
      <dgm:prSet presAssocID="{72D3B00C-E1DA-5049-9377-122B7A698919}" presName="hierChild4" presStyleCnt="0"/>
      <dgm:spPr/>
    </dgm:pt>
    <dgm:pt modelId="{9BFAF2F9-737C-5249-A7E9-8061A9646FB6}" type="pres">
      <dgm:prSet presAssocID="{FA1B4D4D-8978-B04F-9C32-CAD54EABF00D}" presName="Name37" presStyleLbl="parChTrans1D3" presStyleIdx="4" presStyleCnt="12"/>
      <dgm:spPr/>
      <dgm:t>
        <a:bodyPr/>
        <a:lstStyle/>
        <a:p>
          <a:endParaRPr lang="en-US"/>
        </a:p>
      </dgm:t>
    </dgm:pt>
    <dgm:pt modelId="{3E096D85-CCBD-D040-B2E7-4E5D5226D32E}" type="pres">
      <dgm:prSet presAssocID="{881ECFF0-2330-1948-A9D3-BFA55A21478C}" presName="hierRoot2" presStyleCnt="0">
        <dgm:presLayoutVars>
          <dgm:hierBranch val="init"/>
        </dgm:presLayoutVars>
      </dgm:prSet>
      <dgm:spPr/>
    </dgm:pt>
    <dgm:pt modelId="{D3B9EC47-6762-484A-B40D-5939ED3CE98B}" type="pres">
      <dgm:prSet presAssocID="{881ECFF0-2330-1948-A9D3-BFA55A21478C}" presName="rootComposite" presStyleCnt="0"/>
      <dgm:spPr/>
    </dgm:pt>
    <dgm:pt modelId="{6C7AB58D-237C-BA4A-8E85-6D4511AA7AF2}" type="pres">
      <dgm:prSet presAssocID="{881ECFF0-2330-1948-A9D3-BFA55A21478C}" presName="rootText" presStyleLbl="node3" presStyleIdx="4" presStyleCnt="12">
        <dgm:presLayoutVars>
          <dgm:chPref val="3"/>
        </dgm:presLayoutVars>
      </dgm:prSet>
      <dgm:spPr/>
      <dgm:t>
        <a:bodyPr/>
        <a:lstStyle/>
        <a:p>
          <a:endParaRPr lang="en-US"/>
        </a:p>
      </dgm:t>
    </dgm:pt>
    <dgm:pt modelId="{E1ECD60A-63A1-8B4A-A141-B657D75BF76E}" type="pres">
      <dgm:prSet presAssocID="{881ECFF0-2330-1948-A9D3-BFA55A21478C}" presName="rootConnector" presStyleLbl="node3" presStyleIdx="4" presStyleCnt="12"/>
      <dgm:spPr/>
      <dgm:t>
        <a:bodyPr/>
        <a:lstStyle/>
        <a:p>
          <a:endParaRPr lang="en-US"/>
        </a:p>
      </dgm:t>
    </dgm:pt>
    <dgm:pt modelId="{03622ACC-6ADD-464A-9E14-1DB970422D94}" type="pres">
      <dgm:prSet presAssocID="{881ECFF0-2330-1948-A9D3-BFA55A21478C}" presName="hierChild4" presStyleCnt="0"/>
      <dgm:spPr/>
    </dgm:pt>
    <dgm:pt modelId="{1CA82B69-FC04-4A48-AA78-53AB7856A44D}" type="pres">
      <dgm:prSet presAssocID="{881ECFF0-2330-1948-A9D3-BFA55A21478C}" presName="hierChild5" presStyleCnt="0"/>
      <dgm:spPr/>
    </dgm:pt>
    <dgm:pt modelId="{B5EE0A45-28F2-4748-8838-E8ED205419DD}" type="pres">
      <dgm:prSet presAssocID="{528BCF23-33D2-7243-AC00-12BBD7080767}" presName="Name37" presStyleLbl="parChTrans1D3" presStyleIdx="5" presStyleCnt="12"/>
      <dgm:spPr/>
      <dgm:t>
        <a:bodyPr/>
        <a:lstStyle/>
        <a:p>
          <a:endParaRPr lang="en-US"/>
        </a:p>
      </dgm:t>
    </dgm:pt>
    <dgm:pt modelId="{B1AAC73B-0840-6248-BC1D-0659122FA16C}" type="pres">
      <dgm:prSet presAssocID="{03776117-837B-9F46-AEDC-EE5DCB288A91}" presName="hierRoot2" presStyleCnt="0">
        <dgm:presLayoutVars>
          <dgm:hierBranch val="init"/>
        </dgm:presLayoutVars>
      </dgm:prSet>
      <dgm:spPr/>
    </dgm:pt>
    <dgm:pt modelId="{E6EA0242-1F63-4840-AF8A-7DD1A7A98BBC}" type="pres">
      <dgm:prSet presAssocID="{03776117-837B-9F46-AEDC-EE5DCB288A91}" presName="rootComposite" presStyleCnt="0"/>
      <dgm:spPr/>
    </dgm:pt>
    <dgm:pt modelId="{0274DEE0-8B6A-7A42-9333-62D99ABD4BFC}" type="pres">
      <dgm:prSet presAssocID="{03776117-837B-9F46-AEDC-EE5DCB288A91}" presName="rootText" presStyleLbl="node3" presStyleIdx="5" presStyleCnt="12">
        <dgm:presLayoutVars>
          <dgm:chPref val="3"/>
        </dgm:presLayoutVars>
      </dgm:prSet>
      <dgm:spPr/>
      <dgm:t>
        <a:bodyPr/>
        <a:lstStyle/>
        <a:p>
          <a:endParaRPr lang="en-US"/>
        </a:p>
      </dgm:t>
    </dgm:pt>
    <dgm:pt modelId="{0A793F0B-B841-8D41-9593-78F19E236BB6}" type="pres">
      <dgm:prSet presAssocID="{03776117-837B-9F46-AEDC-EE5DCB288A91}" presName="rootConnector" presStyleLbl="node3" presStyleIdx="5" presStyleCnt="12"/>
      <dgm:spPr/>
      <dgm:t>
        <a:bodyPr/>
        <a:lstStyle/>
        <a:p>
          <a:endParaRPr lang="en-US"/>
        </a:p>
      </dgm:t>
    </dgm:pt>
    <dgm:pt modelId="{B4230EBC-6515-FC4F-B960-06358E8432FA}" type="pres">
      <dgm:prSet presAssocID="{03776117-837B-9F46-AEDC-EE5DCB288A91}" presName="hierChild4" presStyleCnt="0"/>
      <dgm:spPr/>
    </dgm:pt>
    <dgm:pt modelId="{65C40277-7EFC-BF4A-AA69-ADC67E609450}" type="pres">
      <dgm:prSet presAssocID="{03776117-837B-9F46-AEDC-EE5DCB288A91}" presName="hierChild5" presStyleCnt="0"/>
      <dgm:spPr/>
    </dgm:pt>
    <dgm:pt modelId="{51C4277E-D479-C64D-BFE7-F2F347CEA78F}" type="pres">
      <dgm:prSet presAssocID="{0152C257-06F3-B749-AB48-2350A9800EE5}" presName="Name37" presStyleLbl="parChTrans1D3" presStyleIdx="6" presStyleCnt="12"/>
      <dgm:spPr/>
      <dgm:t>
        <a:bodyPr/>
        <a:lstStyle/>
        <a:p>
          <a:endParaRPr lang="en-US"/>
        </a:p>
      </dgm:t>
    </dgm:pt>
    <dgm:pt modelId="{6A5FF85B-06DF-6943-90E4-73477DEF33A4}" type="pres">
      <dgm:prSet presAssocID="{082F9321-639F-6144-A0DE-56A1BD88D086}" presName="hierRoot2" presStyleCnt="0">
        <dgm:presLayoutVars>
          <dgm:hierBranch val="init"/>
        </dgm:presLayoutVars>
      </dgm:prSet>
      <dgm:spPr/>
    </dgm:pt>
    <dgm:pt modelId="{F5190502-B462-8E41-B78D-35D31561119F}" type="pres">
      <dgm:prSet presAssocID="{082F9321-639F-6144-A0DE-56A1BD88D086}" presName="rootComposite" presStyleCnt="0"/>
      <dgm:spPr/>
    </dgm:pt>
    <dgm:pt modelId="{6A1F5675-1A49-2646-A609-C04C8E857926}" type="pres">
      <dgm:prSet presAssocID="{082F9321-639F-6144-A0DE-56A1BD88D086}" presName="rootText" presStyleLbl="node3" presStyleIdx="6" presStyleCnt="12">
        <dgm:presLayoutVars>
          <dgm:chPref val="3"/>
        </dgm:presLayoutVars>
      </dgm:prSet>
      <dgm:spPr/>
      <dgm:t>
        <a:bodyPr/>
        <a:lstStyle/>
        <a:p>
          <a:endParaRPr lang="en-US"/>
        </a:p>
      </dgm:t>
    </dgm:pt>
    <dgm:pt modelId="{95CFC405-8780-A942-A120-FD960D0171B0}" type="pres">
      <dgm:prSet presAssocID="{082F9321-639F-6144-A0DE-56A1BD88D086}" presName="rootConnector" presStyleLbl="node3" presStyleIdx="6" presStyleCnt="12"/>
      <dgm:spPr/>
      <dgm:t>
        <a:bodyPr/>
        <a:lstStyle/>
        <a:p>
          <a:endParaRPr lang="en-US"/>
        </a:p>
      </dgm:t>
    </dgm:pt>
    <dgm:pt modelId="{25A9C311-FCEE-3B41-AF55-F59B2261A0A1}" type="pres">
      <dgm:prSet presAssocID="{082F9321-639F-6144-A0DE-56A1BD88D086}" presName="hierChild4" presStyleCnt="0"/>
      <dgm:spPr/>
    </dgm:pt>
    <dgm:pt modelId="{EADD56E0-3611-324D-B82B-59B8527C262A}" type="pres">
      <dgm:prSet presAssocID="{082F9321-639F-6144-A0DE-56A1BD88D086}" presName="hierChild5" presStyleCnt="0"/>
      <dgm:spPr/>
    </dgm:pt>
    <dgm:pt modelId="{F76FA40D-521B-3F46-ADF3-5B5F58EB4297}" type="pres">
      <dgm:prSet presAssocID="{72D3B00C-E1DA-5049-9377-122B7A698919}" presName="hierChild5" presStyleCnt="0"/>
      <dgm:spPr/>
    </dgm:pt>
    <dgm:pt modelId="{72E22862-805A-E44B-A37B-D762FCF1CCE9}" type="pres">
      <dgm:prSet presAssocID="{65ED307B-8152-5143-83CB-9337B6C8B100}" presName="Name37" presStyleLbl="parChTrans1D2" presStyleIdx="2" presStyleCnt="4"/>
      <dgm:spPr/>
      <dgm:t>
        <a:bodyPr/>
        <a:lstStyle/>
        <a:p>
          <a:endParaRPr lang="en-US"/>
        </a:p>
      </dgm:t>
    </dgm:pt>
    <dgm:pt modelId="{8DAC0FF6-85D2-DF4D-97D0-97F88EF73506}" type="pres">
      <dgm:prSet presAssocID="{232339BE-1543-1B46-9978-E89D77C1422F}" presName="hierRoot2" presStyleCnt="0">
        <dgm:presLayoutVars>
          <dgm:hierBranch val="init"/>
        </dgm:presLayoutVars>
      </dgm:prSet>
      <dgm:spPr/>
    </dgm:pt>
    <dgm:pt modelId="{8E3AC8AF-29C6-3142-B81F-36C83DF335A0}" type="pres">
      <dgm:prSet presAssocID="{232339BE-1543-1B46-9978-E89D77C1422F}" presName="rootComposite" presStyleCnt="0"/>
      <dgm:spPr/>
    </dgm:pt>
    <dgm:pt modelId="{3FCE5B22-7DC1-A14D-89C4-12D0AB02BFDF}" type="pres">
      <dgm:prSet presAssocID="{232339BE-1543-1B46-9978-E89D77C1422F}" presName="rootText" presStyleLbl="node2" presStyleIdx="2" presStyleCnt="4">
        <dgm:presLayoutVars>
          <dgm:chPref val="3"/>
        </dgm:presLayoutVars>
      </dgm:prSet>
      <dgm:spPr/>
      <dgm:t>
        <a:bodyPr/>
        <a:lstStyle/>
        <a:p>
          <a:endParaRPr lang="en-US"/>
        </a:p>
      </dgm:t>
    </dgm:pt>
    <dgm:pt modelId="{8BB10959-3E41-9144-8E5E-8813D59638AC}" type="pres">
      <dgm:prSet presAssocID="{232339BE-1543-1B46-9978-E89D77C1422F}" presName="rootConnector" presStyleLbl="node2" presStyleIdx="2" presStyleCnt="4"/>
      <dgm:spPr/>
      <dgm:t>
        <a:bodyPr/>
        <a:lstStyle/>
        <a:p>
          <a:endParaRPr lang="en-US"/>
        </a:p>
      </dgm:t>
    </dgm:pt>
    <dgm:pt modelId="{92397C70-926C-8042-B3D3-7988F4813C35}" type="pres">
      <dgm:prSet presAssocID="{232339BE-1543-1B46-9978-E89D77C1422F}" presName="hierChild4" presStyleCnt="0"/>
      <dgm:spPr/>
    </dgm:pt>
    <dgm:pt modelId="{6610FCD0-2CA3-794D-82ED-97ABA5DC4587}" type="pres">
      <dgm:prSet presAssocID="{89409E56-E6DD-2A4B-93F0-EAEA8A1A4B22}" presName="Name37" presStyleLbl="parChTrans1D3" presStyleIdx="7" presStyleCnt="12"/>
      <dgm:spPr/>
      <dgm:t>
        <a:bodyPr/>
        <a:lstStyle/>
        <a:p>
          <a:endParaRPr lang="en-US"/>
        </a:p>
      </dgm:t>
    </dgm:pt>
    <dgm:pt modelId="{FE8E20C9-A6C8-1849-8822-8F74429BC14A}" type="pres">
      <dgm:prSet presAssocID="{8F8E980F-1C9D-A64F-A88B-E91EE7688195}" presName="hierRoot2" presStyleCnt="0">
        <dgm:presLayoutVars>
          <dgm:hierBranch val="init"/>
        </dgm:presLayoutVars>
      </dgm:prSet>
      <dgm:spPr/>
    </dgm:pt>
    <dgm:pt modelId="{CEC3A1A5-4404-E74D-BA63-AB6D81A919D2}" type="pres">
      <dgm:prSet presAssocID="{8F8E980F-1C9D-A64F-A88B-E91EE7688195}" presName="rootComposite" presStyleCnt="0"/>
      <dgm:spPr/>
    </dgm:pt>
    <dgm:pt modelId="{CCA46DD4-8057-B045-B1BD-E95D4B33FB8F}" type="pres">
      <dgm:prSet presAssocID="{8F8E980F-1C9D-A64F-A88B-E91EE7688195}" presName="rootText" presStyleLbl="node3" presStyleIdx="7" presStyleCnt="12">
        <dgm:presLayoutVars>
          <dgm:chPref val="3"/>
        </dgm:presLayoutVars>
      </dgm:prSet>
      <dgm:spPr/>
      <dgm:t>
        <a:bodyPr/>
        <a:lstStyle/>
        <a:p>
          <a:endParaRPr lang="en-US"/>
        </a:p>
      </dgm:t>
    </dgm:pt>
    <dgm:pt modelId="{4EBAB9F4-A354-0246-93F9-9FDBC8C03E0C}" type="pres">
      <dgm:prSet presAssocID="{8F8E980F-1C9D-A64F-A88B-E91EE7688195}" presName="rootConnector" presStyleLbl="node3" presStyleIdx="7" presStyleCnt="12"/>
      <dgm:spPr/>
      <dgm:t>
        <a:bodyPr/>
        <a:lstStyle/>
        <a:p>
          <a:endParaRPr lang="en-US"/>
        </a:p>
      </dgm:t>
    </dgm:pt>
    <dgm:pt modelId="{7151319A-0EB5-FA45-8C74-392980DFB286}" type="pres">
      <dgm:prSet presAssocID="{8F8E980F-1C9D-A64F-A88B-E91EE7688195}" presName="hierChild4" presStyleCnt="0"/>
      <dgm:spPr/>
    </dgm:pt>
    <dgm:pt modelId="{508FAAA3-7233-104B-B163-F6CDCE1BF5A3}" type="pres">
      <dgm:prSet presAssocID="{8F8E980F-1C9D-A64F-A88B-E91EE7688195}" presName="hierChild5" presStyleCnt="0"/>
      <dgm:spPr/>
    </dgm:pt>
    <dgm:pt modelId="{865A9C8E-2CED-7E4C-AEBF-BBDCC6D84A41}" type="pres">
      <dgm:prSet presAssocID="{C8CAA059-0711-9C43-91A1-22036ADB7EC0}" presName="Name37" presStyleLbl="parChTrans1D3" presStyleIdx="8" presStyleCnt="12"/>
      <dgm:spPr/>
      <dgm:t>
        <a:bodyPr/>
        <a:lstStyle/>
        <a:p>
          <a:endParaRPr lang="en-US"/>
        </a:p>
      </dgm:t>
    </dgm:pt>
    <dgm:pt modelId="{D35F9C54-36A5-B84B-B392-6EE915350AC5}" type="pres">
      <dgm:prSet presAssocID="{6D4C7C9C-59A6-8147-B8A9-B9558130B5D4}" presName="hierRoot2" presStyleCnt="0">
        <dgm:presLayoutVars>
          <dgm:hierBranch val="init"/>
        </dgm:presLayoutVars>
      </dgm:prSet>
      <dgm:spPr/>
    </dgm:pt>
    <dgm:pt modelId="{414D7E81-E326-3346-8F60-CA25D512BB06}" type="pres">
      <dgm:prSet presAssocID="{6D4C7C9C-59A6-8147-B8A9-B9558130B5D4}" presName="rootComposite" presStyleCnt="0"/>
      <dgm:spPr/>
    </dgm:pt>
    <dgm:pt modelId="{55B378D1-4EA3-1845-8224-C5A9072C90EE}" type="pres">
      <dgm:prSet presAssocID="{6D4C7C9C-59A6-8147-B8A9-B9558130B5D4}" presName="rootText" presStyleLbl="node3" presStyleIdx="8" presStyleCnt="12">
        <dgm:presLayoutVars>
          <dgm:chPref val="3"/>
        </dgm:presLayoutVars>
      </dgm:prSet>
      <dgm:spPr/>
      <dgm:t>
        <a:bodyPr/>
        <a:lstStyle/>
        <a:p>
          <a:endParaRPr lang="en-US"/>
        </a:p>
      </dgm:t>
    </dgm:pt>
    <dgm:pt modelId="{6A249147-5EFC-4E45-A518-75D10D1E2A4C}" type="pres">
      <dgm:prSet presAssocID="{6D4C7C9C-59A6-8147-B8A9-B9558130B5D4}" presName="rootConnector" presStyleLbl="node3" presStyleIdx="8" presStyleCnt="12"/>
      <dgm:spPr/>
      <dgm:t>
        <a:bodyPr/>
        <a:lstStyle/>
        <a:p>
          <a:endParaRPr lang="en-US"/>
        </a:p>
      </dgm:t>
    </dgm:pt>
    <dgm:pt modelId="{97F3D896-7ED4-D74E-BE8A-6F2D9EB47727}" type="pres">
      <dgm:prSet presAssocID="{6D4C7C9C-59A6-8147-B8A9-B9558130B5D4}" presName="hierChild4" presStyleCnt="0"/>
      <dgm:spPr/>
    </dgm:pt>
    <dgm:pt modelId="{2AC8C9C1-8BEE-104E-81D8-221DB357BB01}" type="pres">
      <dgm:prSet presAssocID="{6D4C7C9C-59A6-8147-B8A9-B9558130B5D4}" presName="hierChild5" presStyleCnt="0"/>
      <dgm:spPr/>
    </dgm:pt>
    <dgm:pt modelId="{FE6CCE75-653B-894E-96D8-0E63D2DFDD58}" type="pres">
      <dgm:prSet presAssocID="{232339BE-1543-1B46-9978-E89D77C1422F}" presName="hierChild5" presStyleCnt="0"/>
      <dgm:spPr/>
    </dgm:pt>
    <dgm:pt modelId="{1E05079D-F480-FE4A-8A06-A18C454E080A}" type="pres">
      <dgm:prSet presAssocID="{7A006761-23B4-B442-9CC3-5F1E640F3F3F}" presName="Name37" presStyleLbl="parChTrans1D2" presStyleIdx="3" presStyleCnt="4"/>
      <dgm:spPr/>
      <dgm:t>
        <a:bodyPr/>
        <a:lstStyle/>
        <a:p>
          <a:endParaRPr lang="en-US"/>
        </a:p>
      </dgm:t>
    </dgm:pt>
    <dgm:pt modelId="{79A2CC87-F780-9343-9DCB-9CB18E185B66}" type="pres">
      <dgm:prSet presAssocID="{F16B836F-D651-1A40-B388-999AA6F5470A}" presName="hierRoot2" presStyleCnt="0">
        <dgm:presLayoutVars>
          <dgm:hierBranch val="init"/>
        </dgm:presLayoutVars>
      </dgm:prSet>
      <dgm:spPr/>
    </dgm:pt>
    <dgm:pt modelId="{9E9F431C-2F7A-C940-98E9-04D8C06DF104}" type="pres">
      <dgm:prSet presAssocID="{F16B836F-D651-1A40-B388-999AA6F5470A}" presName="rootComposite" presStyleCnt="0"/>
      <dgm:spPr/>
    </dgm:pt>
    <dgm:pt modelId="{5ED49AB4-CC59-674E-BB7B-59527DFBCF7C}" type="pres">
      <dgm:prSet presAssocID="{F16B836F-D651-1A40-B388-999AA6F5470A}" presName="rootText" presStyleLbl="node2" presStyleIdx="3" presStyleCnt="4">
        <dgm:presLayoutVars>
          <dgm:chPref val="3"/>
        </dgm:presLayoutVars>
      </dgm:prSet>
      <dgm:spPr/>
      <dgm:t>
        <a:bodyPr/>
        <a:lstStyle/>
        <a:p>
          <a:endParaRPr lang="en-US"/>
        </a:p>
      </dgm:t>
    </dgm:pt>
    <dgm:pt modelId="{477BFC8B-43C4-7542-8258-6F283623918E}" type="pres">
      <dgm:prSet presAssocID="{F16B836F-D651-1A40-B388-999AA6F5470A}" presName="rootConnector" presStyleLbl="node2" presStyleIdx="3" presStyleCnt="4"/>
      <dgm:spPr/>
      <dgm:t>
        <a:bodyPr/>
        <a:lstStyle/>
        <a:p>
          <a:endParaRPr lang="en-US"/>
        </a:p>
      </dgm:t>
    </dgm:pt>
    <dgm:pt modelId="{B90346D0-039A-8F47-B791-490C14AAD5B0}" type="pres">
      <dgm:prSet presAssocID="{F16B836F-D651-1A40-B388-999AA6F5470A}" presName="hierChild4" presStyleCnt="0"/>
      <dgm:spPr/>
    </dgm:pt>
    <dgm:pt modelId="{3DA80ADD-4423-4E4B-B322-C9C1F0EC04CD}" type="pres">
      <dgm:prSet presAssocID="{C5E12867-09C6-E444-B12B-1C6D5AE489F7}" presName="Name37" presStyleLbl="parChTrans1D3" presStyleIdx="9" presStyleCnt="12"/>
      <dgm:spPr/>
      <dgm:t>
        <a:bodyPr/>
        <a:lstStyle/>
        <a:p>
          <a:endParaRPr lang="en-US"/>
        </a:p>
      </dgm:t>
    </dgm:pt>
    <dgm:pt modelId="{68A2E9F0-6B72-4F4B-8E74-0453A31F5C63}" type="pres">
      <dgm:prSet presAssocID="{D0F6595E-15E6-8D41-9749-F38A12E3BFE4}" presName="hierRoot2" presStyleCnt="0">
        <dgm:presLayoutVars>
          <dgm:hierBranch val="init"/>
        </dgm:presLayoutVars>
      </dgm:prSet>
      <dgm:spPr/>
    </dgm:pt>
    <dgm:pt modelId="{695C295A-19E4-2741-A02D-ACBEF7E7541D}" type="pres">
      <dgm:prSet presAssocID="{D0F6595E-15E6-8D41-9749-F38A12E3BFE4}" presName="rootComposite" presStyleCnt="0"/>
      <dgm:spPr/>
    </dgm:pt>
    <dgm:pt modelId="{2A3079DC-9775-4A44-8D39-46B04A3ECA28}" type="pres">
      <dgm:prSet presAssocID="{D0F6595E-15E6-8D41-9749-F38A12E3BFE4}" presName="rootText" presStyleLbl="node3" presStyleIdx="9" presStyleCnt="12">
        <dgm:presLayoutVars>
          <dgm:chPref val="3"/>
        </dgm:presLayoutVars>
      </dgm:prSet>
      <dgm:spPr/>
      <dgm:t>
        <a:bodyPr/>
        <a:lstStyle/>
        <a:p>
          <a:endParaRPr lang="en-US"/>
        </a:p>
      </dgm:t>
    </dgm:pt>
    <dgm:pt modelId="{F7A10B15-3CBF-2B45-BC90-1B667317B0C4}" type="pres">
      <dgm:prSet presAssocID="{D0F6595E-15E6-8D41-9749-F38A12E3BFE4}" presName="rootConnector" presStyleLbl="node3" presStyleIdx="9" presStyleCnt="12"/>
      <dgm:spPr/>
      <dgm:t>
        <a:bodyPr/>
        <a:lstStyle/>
        <a:p>
          <a:endParaRPr lang="en-US"/>
        </a:p>
      </dgm:t>
    </dgm:pt>
    <dgm:pt modelId="{2815FC54-6BD5-6244-8E31-9224790FB4C2}" type="pres">
      <dgm:prSet presAssocID="{D0F6595E-15E6-8D41-9749-F38A12E3BFE4}" presName="hierChild4" presStyleCnt="0"/>
      <dgm:spPr/>
    </dgm:pt>
    <dgm:pt modelId="{384ABEB2-7B28-6A41-BD64-AC08AC198A96}" type="pres">
      <dgm:prSet presAssocID="{D0F6595E-15E6-8D41-9749-F38A12E3BFE4}" presName="hierChild5" presStyleCnt="0"/>
      <dgm:spPr/>
    </dgm:pt>
    <dgm:pt modelId="{802255A1-F0BD-A948-89AE-6F23C9C53F8E}" type="pres">
      <dgm:prSet presAssocID="{2B74808F-D8E7-3C4B-8A30-E89B45926071}" presName="Name37" presStyleLbl="parChTrans1D3" presStyleIdx="10" presStyleCnt="12"/>
      <dgm:spPr/>
      <dgm:t>
        <a:bodyPr/>
        <a:lstStyle/>
        <a:p>
          <a:endParaRPr lang="en-US"/>
        </a:p>
      </dgm:t>
    </dgm:pt>
    <dgm:pt modelId="{06CA8232-A128-F84B-B56F-79B8E6832A88}" type="pres">
      <dgm:prSet presAssocID="{4ED63F66-6CBE-104E-82DA-1E195D53D8D8}" presName="hierRoot2" presStyleCnt="0">
        <dgm:presLayoutVars>
          <dgm:hierBranch val="init"/>
        </dgm:presLayoutVars>
      </dgm:prSet>
      <dgm:spPr/>
    </dgm:pt>
    <dgm:pt modelId="{0E0C771F-1D3C-164D-A4FE-46E7E8D917F0}" type="pres">
      <dgm:prSet presAssocID="{4ED63F66-6CBE-104E-82DA-1E195D53D8D8}" presName="rootComposite" presStyleCnt="0"/>
      <dgm:spPr/>
    </dgm:pt>
    <dgm:pt modelId="{B334012A-C3BF-104C-BB1D-8F6F7AC95668}" type="pres">
      <dgm:prSet presAssocID="{4ED63F66-6CBE-104E-82DA-1E195D53D8D8}" presName="rootText" presStyleLbl="node3" presStyleIdx="10" presStyleCnt="12">
        <dgm:presLayoutVars>
          <dgm:chPref val="3"/>
        </dgm:presLayoutVars>
      </dgm:prSet>
      <dgm:spPr/>
      <dgm:t>
        <a:bodyPr/>
        <a:lstStyle/>
        <a:p>
          <a:endParaRPr lang="en-US"/>
        </a:p>
      </dgm:t>
    </dgm:pt>
    <dgm:pt modelId="{04F4AB2B-C312-8146-A411-2484D346E5D9}" type="pres">
      <dgm:prSet presAssocID="{4ED63F66-6CBE-104E-82DA-1E195D53D8D8}" presName="rootConnector" presStyleLbl="node3" presStyleIdx="10" presStyleCnt="12"/>
      <dgm:spPr/>
      <dgm:t>
        <a:bodyPr/>
        <a:lstStyle/>
        <a:p>
          <a:endParaRPr lang="en-US"/>
        </a:p>
      </dgm:t>
    </dgm:pt>
    <dgm:pt modelId="{B79C2D69-0EA5-1542-B6B6-7F914FAB73EB}" type="pres">
      <dgm:prSet presAssocID="{4ED63F66-6CBE-104E-82DA-1E195D53D8D8}" presName="hierChild4" presStyleCnt="0"/>
      <dgm:spPr/>
    </dgm:pt>
    <dgm:pt modelId="{6DC17C7C-8527-D740-9680-9C1C8D494850}" type="pres">
      <dgm:prSet presAssocID="{4ED63F66-6CBE-104E-82DA-1E195D53D8D8}" presName="hierChild5" presStyleCnt="0"/>
      <dgm:spPr/>
    </dgm:pt>
    <dgm:pt modelId="{DFB31760-8980-CA46-AD1A-7911561324D1}" type="pres">
      <dgm:prSet presAssocID="{E2E887AA-99FB-B34A-BA94-6DF3AC69D4B1}" presName="Name37" presStyleLbl="parChTrans1D3" presStyleIdx="11" presStyleCnt="12"/>
      <dgm:spPr/>
      <dgm:t>
        <a:bodyPr/>
        <a:lstStyle/>
        <a:p>
          <a:endParaRPr lang="en-US"/>
        </a:p>
      </dgm:t>
    </dgm:pt>
    <dgm:pt modelId="{CFE56B1D-300C-D140-BA55-43A641DCA1CA}" type="pres">
      <dgm:prSet presAssocID="{216287C2-21A1-B949-8E4A-C5DE7F5C3335}" presName="hierRoot2" presStyleCnt="0">
        <dgm:presLayoutVars>
          <dgm:hierBranch val="init"/>
        </dgm:presLayoutVars>
      </dgm:prSet>
      <dgm:spPr/>
    </dgm:pt>
    <dgm:pt modelId="{3A9304F3-22B8-F24E-BCC6-689483AEC1D8}" type="pres">
      <dgm:prSet presAssocID="{216287C2-21A1-B949-8E4A-C5DE7F5C3335}" presName="rootComposite" presStyleCnt="0"/>
      <dgm:spPr/>
    </dgm:pt>
    <dgm:pt modelId="{6C11DFC9-ECAF-4D40-AC78-B0DD58BBAF8E}" type="pres">
      <dgm:prSet presAssocID="{216287C2-21A1-B949-8E4A-C5DE7F5C3335}" presName="rootText" presStyleLbl="node3" presStyleIdx="11" presStyleCnt="12">
        <dgm:presLayoutVars>
          <dgm:chPref val="3"/>
        </dgm:presLayoutVars>
      </dgm:prSet>
      <dgm:spPr/>
      <dgm:t>
        <a:bodyPr/>
        <a:lstStyle/>
        <a:p>
          <a:endParaRPr lang="en-US"/>
        </a:p>
      </dgm:t>
    </dgm:pt>
    <dgm:pt modelId="{59FA380B-704C-7E4C-8650-18BDB6B06233}" type="pres">
      <dgm:prSet presAssocID="{216287C2-21A1-B949-8E4A-C5DE7F5C3335}" presName="rootConnector" presStyleLbl="node3" presStyleIdx="11" presStyleCnt="12"/>
      <dgm:spPr/>
      <dgm:t>
        <a:bodyPr/>
        <a:lstStyle/>
        <a:p>
          <a:endParaRPr lang="en-US"/>
        </a:p>
      </dgm:t>
    </dgm:pt>
    <dgm:pt modelId="{5CF90433-E36E-7E43-A1D3-1470B427B096}" type="pres">
      <dgm:prSet presAssocID="{216287C2-21A1-B949-8E4A-C5DE7F5C3335}" presName="hierChild4" presStyleCnt="0"/>
      <dgm:spPr/>
    </dgm:pt>
    <dgm:pt modelId="{4601DA91-279A-DB47-A1AD-59ADDAC6C1AC}" type="pres">
      <dgm:prSet presAssocID="{216287C2-21A1-B949-8E4A-C5DE7F5C3335}" presName="hierChild5" presStyleCnt="0"/>
      <dgm:spPr/>
    </dgm:pt>
    <dgm:pt modelId="{20DA6E8C-C760-B14E-8FA9-3E5CFB56E6F8}" type="pres">
      <dgm:prSet presAssocID="{F16B836F-D651-1A40-B388-999AA6F5470A}" presName="hierChild5" presStyleCnt="0"/>
      <dgm:spPr/>
    </dgm:pt>
    <dgm:pt modelId="{8305B74D-7319-D24C-A5D5-16EC1AB54427}" type="pres">
      <dgm:prSet presAssocID="{D708B1E9-1840-0E4B-974B-4F093970E2AA}" presName="hierChild3" presStyleCnt="0"/>
      <dgm:spPr/>
    </dgm:pt>
  </dgm:ptLst>
  <dgm:cxnLst>
    <dgm:cxn modelId="{B676C246-C400-BE4B-AB23-F8F546339771}" type="presOf" srcId="{F16B836F-D651-1A40-B388-999AA6F5470A}" destId="{5ED49AB4-CC59-674E-BB7B-59527DFBCF7C}" srcOrd="0" destOrd="0" presId="urn:microsoft.com/office/officeart/2005/8/layout/orgChart1"/>
    <dgm:cxn modelId="{87A55279-7A41-5045-BFE3-48A75D0B0253}" srcId="{DE9B4F5B-5AEB-EA49-BE40-C757780CFEF0}" destId="{A3866AB1-CB17-8640-9BCB-FAC2234D4E47}" srcOrd="0" destOrd="0" parTransId="{D46AD575-13E8-214C-BA92-A30842CC2917}" sibTransId="{5EBC85E3-959B-4C44-ACBE-526451BF3DFB}"/>
    <dgm:cxn modelId="{5EF957C1-4F56-FE40-9F27-7DFC6D43D738}" type="presOf" srcId="{03776117-837B-9F46-AEDC-EE5DCB288A91}" destId="{0274DEE0-8B6A-7A42-9333-62D99ABD4BFC}" srcOrd="0" destOrd="0" presId="urn:microsoft.com/office/officeart/2005/8/layout/orgChart1"/>
    <dgm:cxn modelId="{BE5955C2-F7F3-BE4D-BE3A-EC169B76FB9C}" type="presOf" srcId="{D708B1E9-1840-0E4B-974B-4F093970E2AA}" destId="{262DD76D-4F3E-A542-8279-48375562B07F}" srcOrd="0" destOrd="0" presId="urn:microsoft.com/office/officeart/2005/8/layout/orgChart1"/>
    <dgm:cxn modelId="{BB207DB2-6AE2-A641-B7DA-B77D05BB19E8}" type="presOf" srcId="{A3866AB1-CB17-8640-9BCB-FAC2234D4E47}" destId="{78931FE8-C36B-A84F-A57A-D03CE1CC1119}" srcOrd="0" destOrd="0" presId="urn:microsoft.com/office/officeart/2005/8/layout/orgChart1"/>
    <dgm:cxn modelId="{94299383-72BE-A442-8A17-4073164C997F}" srcId="{72D3B00C-E1DA-5049-9377-122B7A698919}" destId="{03776117-837B-9F46-AEDC-EE5DCB288A91}" srcOrd="1" destOrd="0" parTransId="{528BCF23-33D2-7243-AC00-12BBD7080767}" sibTransId="{62D81FFC-B36D-8146-92CE-3AAC06EE2B6E}"/>
    <dgm:cxn modelId="{94A1277E-7208-9A4B-A8C0-20F22962B4BC}" srcId="{F16B836F-D651-1A40-B388-999AA6F5470A}" destId="{4ED63F66-6CBE-104E-82DA-1E195D53D8D8}" srcOrd="1" destOrd="0" parTransId="{2B74808F-D8E7-3C4B-8A30-E89B45926071}" sibTransId="{CEB0EDCC-639E-FC42-8A0A-D6A6E8D01B40}"/>
    <dgm:cxn modelId="{C8013BEA-A755-8642-BDF9-9881D6EC43B0}" type="presOf" srcId="{65ED307B-8152-5143-83CB-9337B6C8B100}" destId="{72E22862-805A-E44B-A37B-D762FCF1CCE9}" srcOrd="0" destOrd="0" presId="urn:microsoft.com/office/officeart/2005/8/layout/orgChart1"/>
    <dgm:cxn modelId="{9CC52325-9EC5-514E-9DCD-1BE70C505234}" type="presOf" srcId="{8F8E980F-1C9D-A64F-A88B-E91EE7688195}" destId="{CCA46DD4-8057-B045-B1BD-E95D4B33FB8F}" srcOrd="0" destOrd="0" presId="urn:microsoft.com/office/officeart/2005/8/layout/orgChart1"/>
    <dgm:cxn modelId="{A43F1649-472C-1F46-BDBA-AA56BEC9CE79}" type="presOf" srcId="{8A9EF3E8-22D7-E84C-97BE-468EAF1E764C}" destId="{1E90E3ED-B0AD-7B46-961F-574CD650FDAA}" srcOrd="1" destOrd="0" presId="urn:microsoft.com/office/officeart/2005/8/layout/orgChart1"/>
    <dgm:cxn modelId="{39AB7DE0-0C40-2E4E-B3B1-11E787768A1D}" type="presOf" srcId="{082F9321-639F-6144-A0DE-56A1BD88D086}" destId="{6A1F5675-1A49-2646-A609-C04C8E857926}" srcOrd="0" destOrd="0" presId="urn:microsoft.com/office/officeart/2005/8/layout/orgChart1"/>
    <dgm:cxn modelId="{3B623404-F002-A24C-8FCE-AFDDC403BE0A}" type="presOf" srcId="{E2E887AA-99FB-B34A-BA94-6DF3AC69D4B1}" destId="{DFB31760-8980-CA46-AD1A-7911561324D1}" srcOrd="0" destOrd="0" presId="urn:microsoft.com/office/officeart/2005/8/layout/orgChart1"/>
    <dgm:cxn modelId="{33C9E5EB-D5B9-5241-8FB5-5AE625DAE906}" srcId="{232339BE-1543-1B46-9978-E89D77C1422F}" destId="{8F8E980F-1C9D-A64F-A88B-E91EE7688195}" srcOrd="0" destOrd="0" parTransId="{89409E56-E6DD-2A4B-93F0-EAEA8A1A4B22}" sibTransId="{E11F3E38-37CE-C341-828A-1A0BBEA0D6E9}"/>
    <dgm:cxn modelId="{3B49FF0F-C632-D440-8EC4-1F57419B255D}" srcId="{D708B1E9-1840-0E4B-974B-4F093970E2AA}" destId="{232339BE-1543-1B46-9978-E89D77C1422F}" srcOrd="2" destOrd="0" parTransId="{65ED307B-8152-5143-83CB-9337B6C8B100}" sibTransId="{49EF4BDF-7E08-0E4C-9F62-413629169BFE}"/>
    <dgm:cxn modelId="{A717AEAB-DE90-974A-B177-C6C98B0C7BD7}" type="presOf" srcId="{881ECFF0-2330-1948-A9D3-BFA55A21478C}" destId="{E1ECD60A-63A1-8B4A-A141-B657D75BF76E}" srcOrd="1" destOrd="0" presId="urn:microsoft.com/office/officeart/2005/8/layout/orgChart1"/>
    <dgm:cxn modelId="{40ACB4D9-0E08-3C42-9940-0D0810346661}" srcId="{F16B836F-D651-1A40-B388-999AA6F5470A}" destId="{216287C2-21A1-B949-8E4A-C5DE7F5C3335}" srcOrd="2" destOrd="0" parTransId="{E2E887AA-99FB-B34A-BA94-6DF3AC69D4B1}" sibTransId="{9C2AB9AA-B368-B847-B54D-79695105F6AD}"/>
    <dgm:cxn modelId="{ED614ED4-E513-CD4E-8596-29478FE9B184}" srcId="{F16B836F-D651-1A40-B388-999AA6F5470A}" destId="{D0F6595E-15E6-8D41-9749-F38A12E3BFE4}" srcOrd="0" destOrd="0" parTransId="{C5E12867-09C6-E444-B12B-1C6D5AE489F7}" sibTransId="{04A6BCD7-B2FB-4B4E-940F-361F7E3D68F1}"/>
    <dgm:cxn modelId="{97EE94FF-5656-4B47-B4DF-95953CDEC6CC}" type="presOf" srcId="{0DCF5ADE-046C-FE4E-BF5D-E9DD4A9FC280}" destId="{D71383DF-86F5-FC43-B4B1-B1811913D70A}" srcOrd="0" destOrd="0" presId="urn:microsoft.com/office/officeart/2005/8/layout/orgChart1"/>
    <dgm:cxn modelId="{0B1E8E20-46B4-9346-8712-16BB1CBA632D}" type="presOf" srcId="{D0F6595E-15E6-8D41-9749-F38A12E3BFE4}" destId="{F7A10B15-3CBF-2B45-BC90-1B667317B0C4}" srcOrd="1" destOrd="0" presId="urn:microsoft.com/office/officeart/2005/8/layout/orgChart1"/>
    <dgm:cxn modelId="{38CD8509-A174-A74A-BB63-178E10965FB3}" type="presOf" srcId="{D0F6595E-15E6-8D41-9749-F38A12E3BFE4}" destId="{2A3079DC-9775-4A44-8D39-46B04A3ECA28}" srcOrd="0" destOrd="0" presId="urn:microsoft.com/office/officeart/2005/8/layout/orgChart1"/>
    <dgm:cxn modelId="{404D1AA6-46E9-9A49-9B01-53EE7236B231}" type="presOf" srcId="{D7DB7778-4A61-404B-8BA3-B1ED41879BE7}" destId="{560D5656-D4AA-524A-85DD-A0D2666F4DA3}" srcOrd="0" destOrd="0" presId="urn:microsoft.com/office/officeart/2005/8/layout/orgChart1"/>
    <dgm:cxn modelId="{03E8B7C8-5D92-D646-BC26-E8ED3FC5DB71}" type="presOf" srcId="{C8CAA059-0711-9C43-91A1-22036ADB7EC0}" destId="{865A9C8E-2CED-7E4C-AEBF-BBDCC6D84A41}" srcOrd="0" destOrd="0" presId="urn:microsoft.com/office/officeart/2005/8/layout/orgChart1"/>
    <dgm:cxn modelId="{A7263652-1222-FF4E-9F35-4B7F9167DBF3}" srcId="{DE9B4F5B-5AEB-EA49-BE40-C757780CFEF0}" destId="{8A9EF3E8-22D7-E84C-97BE-468EAF1E764C}" srcOrd="1" destOrd="0" parTransId="{222627C1-4699-274A-BC8B-8409EDA9EEFE}" sibTransId="{8960EE66-7F58-EB48-8878-12D7CD16E566}"/>
    <dgm:cxn modelId="{98B36EB5-8647-CA46-8772-EBEBD8497103}" type="presOf" srcId="{B21058D1-CE64-3B41-992D-475F4D4888B4}" destId="{BD662FDD-6479-8D4E-82AC-F379CF71DC7C}" srcOrd="0" destOrd="0" presId="urn:microsoft.com/office/officeart/2005/8/layout/orgChart1"/>
    <dgm:cxn modelId="{C90C6DE6-A21B-154B-9D6C-A1EEBE6DD57C}" type="presOf" srcId="{D46AD575-13E8-214C-BA92-A30842CC2917}" destId="{D6F17BF0-47E7-CE46-9445-610DF34F32CE}" srcOrd="0" destOrd="0" presId="urn:microsoft.com/office/officeart/2005/8/layout/orgChart1"/>
    <dgm:cxn modelId="{BCE91AEE-7663-9942-B831-47B6BC3947E4}" type="presOf" srcId="{72D3B00C-E1DA-5049-9377-122B7A698919}" destId="{79501A00-690F-7548-8B70-6AF61451E381}" srcOrd="0" destOrd="0" presId="urn:microsoft.com/office/officeart/2005/8/layout/orgChart1"/>
    <dgm:cxn modelId="{47227B4F-E368-254A-9325-64FC2955D90D}" type="presOf" srcId="{03776117-837B-9F46-AEDC-EE5DCB288A91}" destId="{0A793F0B-B841-8D41-9593-78F19E236BB6}" srcOrd="1" destOrd="0" presId="urn:microsoft.com/office/officeart/2005/8/layout/orgChart1"/>
    <dgm:cxn modelId="{8F1E195C-06E4-1E4C-80F4-69C6927BC235}" type="presOf" srcId="{72D3B00C-E1DA-5049-9377-122B7A698919}" destId="{A7E60C6E-38EB-104F-84D6-53A2607D119D}" srcOrd="1" destOrd="0" presId="urn:microsoft.com/office/officeart/2005/8/layout/orgChart1"/>
    <dgm:cxn modelId="{6B40C63C-810E-2F45-919D-680CD2182CE2}" srcId="{72D3B00C-E1DA-5049-9377-122B7A698919}" destId="{881ECFF0-2330-1948-A9D3-BFA55A21478C}" srcOrd="0" destOrd="0" parTransId="{FA1B4D4D-8978-B04F-9C32-CAD54EABF00D}" sibTransId="{A1D173A3-51CA-294F-9AEA-2CEA7E516BF2}"/>
    <dgm:cxn modelId="{2ACE09AF-7FFD-E34C-8F30-B5D0DCED5BDC}" type="presOf" srcId="{222627C1-4699-274A-BC8B-8409EDA9EEFE}" destId="{2725BC10-F5AA-184C-8EF8-AC22AF117993}" srcOrd="0" destOrd="0" presId="urn:microsoft.com/office/officeart/2005/8/layout/orgChart1"/>
    <dgm:cxn modelId="{7D2723B5-8604-F34E-92CF-73096CF39A22}" type="presOf" srcId="{4ED63F66-6CBE-104E-82DA-1E195D53D8D8}" destId="{04F4AB2B-C312-8146-A411-2484D346E5D9}" srcOrd="1" destOrd="0" presId="urn:microsoft.com/office/officeart/2005/8/layout/orgChart1"/>
    <dgm:cxn modelId="{CF46F5C2-BF8A-924A-927C-E4D2894CA0A7}" type="presOf" srcId="{F16B836F-D651-1A40-B388-999AA6F5470A}" destId="{477BFC8B-43C4-7542-8258-6F283623918E}" srcOrd="1" destOrd="0" presId="urn:microsoft.com/office/officeart/2005/8/layout/orgChart1"/>
    <dgm:cxn modelId="{255BC62D-3B69-3948-AED0-4B792DFA55EC}" srcId="{D708B1E9-1840-0E4B-974B-4F093970E2AA}" destId="{F16B836F-D651-1A40-B388-999AA6F5470A}" srcOrd="3" destOrd="0" parTransId="{7A006761-23B4-B442-9CC3-5F1E640F3F3F}" sibTransId="{8C1DE44E-1216-6F47-8904-C1C3ABF2709F}"/>
    <dgm:cxn modelId="{CF81132F-4C57-CB47-AA97-E1FA532F05F0}" type="presOf" srcId="{89409E56-E6DD-2A4B-93F0-EAEA8A1A4B22}" destId="{6610FCD0-2CA3-794D-82ED-97ABA5DC4587}" srcOrd="0" destOrd="0" presId="urn:microsoft.com/office/officeart/2005/8/layout/orgChart1"/>
    <dgm:cxn modelId="{D8383C3B-B37C-8E40-9115-D649DD997052}" type="presOf" srcId="{3F33703E-AC05-9249-8254-1EF13FDBC648}" destId="{2885CADC-0C8D-544A-96BF-819F714F33F4}" srcOrd="1" destOrd="0" presId="urn:microsoft.com/office/officeart/2005/8/layout/orgChart1"/>
    <dgm:cxn modelId="{6267AA68-DF9F-5F43-A62C-DFA1C5D9123B}" type="presOf" srcId="{B085CBCD-EC2D-5340-A6C7-13BE586DDA44}" destId="{BC356FB2-B3A6-2045-BC67-3BF75EBB186A}" srcOrd="0" destOrd="0" presId="urn:microsoft.com/office/officeart/2005/8/layout/orgChart1"/>
    <dgm:cxn modelId="{73349DBF-6FE7-E248-9D05-5498037FEB7E}" type="presOf" srcId="{216287C2-21A1-B949-8E4A-C5DE7F5C3335}" destId="{59FA380B-704C-7E4C-8650-18BDB6B06233}" srcOrd="1" destOrd="0" presId="urn:microsoft.com/office/officeart/2005/8/layout/orgChart1"/>
    <dgm:cxn modelId="{DF293F08-7806-0544-A3A0-723DF515C255}" type="presOf" srcId="{FA1B4D4D-8978-B04F-9C32-CAD54EABF00D}" destId="{9BFAF2F9-737C-5249-A7E9-8061A9646FB6}" srcOrd="0" destOrd="0" presId="urn:microsoft.com/office/officeart/2005/8/layout/orgChart1"/>
    <dgm:cxn modelId="{0514E623-1A89-FE4F-8AED-C2F6D4F22012}" type="presOf" srcId="{DE9B4F5B-5AEB-EA49-BE40-C757780CFEF0}" destId="{ADB9BEC3-11C1-1247-B8BF-68E3884E411C}" srcOrd="1" destOrd="0" presId="urn:microsoft.com/office/officeart/2005/8/layout/orgChart1"/>
    <dgm:cxn modelId="{9B7B10DA-8F8A-094F-843C-CB547918DDDA}" type="presOf" srcId="{90BFAA26-88EE-594B-9240-6921771B0909}" destId="{81D44150-F209-9F41-80AD-CA0E9065C652}" srcOrd="1" destOrd="0" presId="urn:microsoft.com/office/officeart/2005/8/layout/orgChart1"/>
    <dgm:cxn modelId="{900D2A01-3DD0-7F41-B140-25BCF26E044E}" srcId="{72D3B00C-E1DA-5049-9377-122B7A698919}" destId="{082F9321-639F-6144-A0DE-56A1BD88D086}" srcOrd="2" destOrd="0" parTransId="{0152C257-06F3-B749-AB48-2350A9800EE5}" sibTransId="{9ECEC32D-4D21-7841-BFC3-FF7D61D56B99}"/>
    <dgm:cxn modelId="{DF8CEA52-A492-8347-9FD4-3E7E6C75B5BC}" srcId="{DE9B4F5B-5AEB-EA49-BE40-C757780CFEF0}" destId="{3F33703E-AC05-9249-8254-1EF13FDBC648}" srcOrd="3" destOrd="0" parTransId="{D7DB7778-4A61-404B-8BA3-B1ED41879BE7}" sibTransId="{5F435498-0341-B24F-BBD5-8D409222DBA6}"/>
    <dgm:cxn modelId="{A1032345-FC15-6F45-8C93-592E838FC51E}" type="presOf" srcId="{232339BE-1543-1B46-9978-E89D77C1422F}" destId="{3FCE5B22-7DC1-A14D-89C4-12D0AB02BFDF}" srcOrd="0" destOrd="0" presId="urn:microsoft.com/office/officeart/2005/8/layout/orgChart1"/>
    <dgm:cxn modelId="{2DD5CFE5-326C-B04A-ADA4-890681CCED66}" srcId="{D708B1E9-1840-0E4B-974B-4F093970E2AA}" destId="{72D3B00C-E1DA-5049-9377-122B7A698919}" srcOrd="1" destOrd="0" parTransId="{0DCF5ADE-046C-FE4E-BF5D-E9DD4A9FC280}" sibTransId="{6C5A1C70-C6E5-8747-ABE0-3323E31C40C2}"/>
    <dgm:cxn modelId="{73C00CAD-8060-8F46-B1CC-C7A37047DA83}" srcId="{D708B1E9-1840-0E4B-974B-4F093970E2AA}" destId="{DE9B4F5B-5AEB-EA49-BE40-C757780CFEF0}" srcOrd="0" destOrd="0" parTransId="{9E9E3E79-8111-A449-B21F-DCE165356465}" sibTransId="{F86C90FF-B659-9347-952C-46FE9BF07D0D}"/>
    <dgm:cxn modelId="{D9E4291F-EFDD-9548-98BD-AD2F15A80DBE}" type="presOf" srcId="{6D4C7C9C-59A6-8147-B8A9-B9558130B5D4}" destId="{55B378D1-4EA3-1845-8224-C5A9072C90EE}" srcOrd="0" destOrd="0" presId="urn:microsoft.com/office/officeart/2005/8/layout/orgChart1"/>
    <dgm:cxn modelId="{C8A4E488-4433-E143-A847-A0C2C58D73B3}" type="presOf" srcId="{082F9321-639F-6144-A0DE-56A1BD88D086}" destId="{95CFC405-8780-A942-A120-FD960D0171B0}" srcOrd="1" destOrd="0" presId="urn:microsoft.com/office/officeart/2005/8/layout/orgChart1"/>
    <dgm:cxn modelId="{0EE2B28B-65A2-F24E-B610-70BAE20DF28C}" type="presOf" srcId="{D708B1E9-1840-0E4B-974B-4F093970E2AA}" destId="{344F5917-A40D-DA49-A3F7-757849B1272D}" srcOrd="1" destOrd="0" presId="urn:microsoft.com/office/officeart/2005/8/layout/orgChart1"/>
    <dgm:cxn modelId="{0D12BDC9-3A74-DB47-824B-8058F7447CDA}" type="presOf" srcId="{216287C2-21A1-B949-8E4A-C5DE7F5C3335}" destId="{6C11DFC9-ECAF-4D40-AC78-B0DD58BBAF8E}" srcOrd="0" destOrd="0" presId="urn:microsoft.com/office/officeart/2005/8/layout/orgChart1"/>
    <dgm:cxn modelId="{D872E8AF-1397-E94B-9F89-9D5F843D4E4C}" type="presOf" srcId="{232339BE-1543-1B46-9978-E89D77C1422F}" destId="{8BB10959-3E41-9144-8E5E-8813D59638AC}" srcOrd="1" destOrd="0" presId="urn:microsoft.com/office/officeart/2005/8/layout/orgChart1"/>
    <dgm:cxn modelId="{C063A211-BCE4-1642-BD09-7A2C6BB2BF0C}" type="presOf" srcId="{C5E12867-09C6-E444-B12B-1C6D5AE489F7}" destId="{3DA80ADD-4423-4E4B-B322-C9C1F0EC04CD}" srcOrd="0" destOrd="0" presId="urn:microsoft.com/office/officeart/2005/8/layout/orgChart1"/>
    <dgm:cxn modelId="{A10C94A9-9658-E34E-8081-17D47F751C47}" type="presOf" srcId="{2B74808F-D8E7-3C4B-8A30-E89B45926071}" destId="{802255A1-F0BD-A948-89AE-6F23C9C53F8E}" srcOrd="0" destOrd="0" presId="urn:microsoft.com/office/officeart/2005/8/layout/orgChart1"/>
    <dgm:cxn modelId="{C2F4EA0B-E6F4-D84D-A34C-8A837BAD4B67}" type="presOf" srcId="{881ECFF0-2330-1948-A9D3-BFA55A21478C}" destId="{6C7AB58D-237C-BA4A-8E85-6D4511AA7AF2}" srcOrd="0" destOrd="0" presId="urn:microsoft.com/office/officeart/2005/8/layout/orgChart1"/>
    <dgm:cxn modelId="{43262F0F-CF41-EA42-967F-BD0B3BDA87EE}" srcId="{232339BE-1543-1B46-9978-E89D77C1422F}" destId="{6D4C7C9C-59A6-8147-B8A9-B9558130B5D4}" srcOrd="1" destOrd="0" parTransId="{C8CAA059-0711-9C43-91A1-22036ADB7EC0}" sibTransId="{E023D256-AD05-4A48-96B5-A653666D5B6C}"/>
    <dgm:cxn modelId="{979A4F10-23B7-7545-ABD0-C8D5FA8AEE26}" type="presOf" srcId="{4ED63F66-6CBE-104E-82DA-1E195D53D8D8}" destId="{B334012A-C3BF-104C-BB1D-8F6F7AC95668}" srcOrd="0" destOrd="0" presId="urn:microsoft.com/office/officeart/2005/8/layout/orgChart1"/>
    <dgm:cxn modelId="{9B875EEC-B4C1-2547-964B-6CB8D82F7CCD}" type="presOf" srcId="{9E9E3E79-8111-A449-B21F-DCE165356465}" destId="{52CDFEED-97D0-CC44-B5C2-6966E9266618}" srcOrd="0" destOrd="0" presId="urn:microsoft.com/office/officeart/2005/8/layout/orgChart1"/>
    <dgm:cxn modelId="{AC9DA11F-9172-154A-AB6D-5E0D5E479B20}" type="presOf" srcId="{DE9B4F5B-5AEB-EA49-BE40-C757780CFEF0}" destId="{CF2D7CCB-38F1-7248-8B85-1024982DE8E1}" srcOrd="0" destOrd="0" presId="urn:microsoft.com/office/officeart/2005/8/layout/orgChart1"/>
    <dgm:cxn modelId="{8132E7C0-DBC5-6244-AF3E-275E6BB24E13}" type="presOf" srcId="{6D4C7C9C-59A6-8147-B8A9-B9558130B5D4}" destId="{6A249147-5EFC-4E45-A518-75D10D1E2A4C}" srcOrd="1" destOrd="0" presId="urn:microsoft.com/office/officeart/2005/8/layout/orgChart1"/>
    <dgm:cxn modelId="{6B445412-234B-BD40-A6EB-DAA749F054DB}" type="presOf" srcId="{8A9EF3E8-22D7-E84C-97BE-468EAF1E764C}" destId="{57A11D3C-F06D-F849-9962-CB14444E4DCA}" srcOrd="0" destOrd="0" presId="urn:microsoft.com/office/officeart/2005/8/layout/orgChart1"/>
    <dgm:cxn modelId="{E414B836-B64E-8C46-B90C-3249B4FF6167}" srcId="{B085CBCD-EC2D-5340-A6C7-13BE586DDA44}" destId="{D708B1E9-1840-0E4B-974B-4F093970E2AA}" srcOrd="0" destOrd="0" parTransId="{DCFA333A-6742-1549-84DB-567DC4D5575C}" sibTransId="{51AD16BA-3178-3245-91B3-C2D781F86844}"/>
    <dgm:cxn modelId="{B84DCC8F-1F57-0243-A84C-190F104B4524}" srcId="{DE9B4F5B-5AEB-EA49-BE40-C757780CFEF0}" destId="{90BFAA26-88EE-594B-9240-6921771B0909}" srcOrd="2" destOrd="0" parTransId="{B21058D1-CE64-3B41-992D-475F4D4888B4}" sibTransId="{1F7BAB88-72CB-ED44-BF98-6D56B97F1DB2}"/>
    <dgm:cxn modelId="{D43F21EA-FCD0-8349-8985-DD69B0DA5D5B}" type="presOf" srcId="{90BFAA26-88EE-594B-9240-6921771B0909}" destId="{6A3C2766-49A4-0648-B72B-6F474AE61EF5}" srcOrd="0" destOrd="0" presId="urn:microsoft.com/office/officeart/2005/8/layout/orgChart1"/>
    <dgm:cxn modelId="{B8915D0E-FAE8-7E4F-AB7F-7A66679CEB81}" type="presOf" srcId="{7A006761-23B4-B442-9CC3-5F1E640F3F3F}" destId="{1E05079D-F480-FE4A-8A06-A18C454E080A}" srcOrd="0" destOrd="0" presId="urn:microsoft.com/office/officeart/2005/8/layout/orgChart1"/>
    <dgm:cxn modelId="{A174F918-60FC-D945-95E2-2982F8C8A309}" type="presOf" srcId="{528BCF23-33D2-7243-AC00-12BBD7080767}" destId="{B5EE0A45-28F2-4748-8838-E8ED205419DD}" srcOrd="0" destOrd="0" presId="urn:microsoft.com/office/officeart/2005/8/layout/orgChart1"/>
    <dgm:cxn modelId="{0F128A54-365D-AF44-9478-327613D7D3EB}" type="presOf" srcId="{0152C257-06F3-B749-AB48-2350A9800EE5}" destId="{51C4277E-D479-C64D-BFE7-F2F347CEA78F}" srcOrd="0" destOrd="0" presId="urn:microsoft.com/office/officeart/2005/8/layout/orgChart1"/>
    <dgm:cxn modelId="{D554D84E-3264-7146-859A-8861DA776E88}" type="presOf" srcId="{A3866AB1-CB17-8640-9BCB-FAC2234D4E47}" destId="{511B22F6-A585-954D-9E12-44867E27ABB0}" srcOrd="1" destOrd="0" presId="urn:microsoft.com/office/officeart/2005/8/layout/orgChart1"/>
    <dgm:cxn modelId="{EFD76BB0-CC6B-DE4E-9712-91BFC55CD883}" type="presOf" srcId="{8F8E980F-1C9D-A64F-A88B-E91EE7688195}" destId="{4EBAB9F4-A354-0246-93F9-9FDBC8C03E0C}" srcOrd="1" destOrd="0" presId="urn:microsoft.com/office/officeart/2005/8/layout/orgChart1"/>
    <dgm:cxn modelId="{523471BA-8976-B243-BD67-207430BA24EF}" type="presOf" srcId="{3F33703E-AC05-9249-8254-1EF13FDBC648}" destId="{63721B59-CC07-CC41-AFE0-1E6E2CA24DAE}" srcOrd="0" destOrd="0" presId="urn:microsoft.com/office/officeart/2005/8/layout/orgChart1"/>
    <dgm:cxn modelId="{1182EAF1-FC23-2248-95DC-AA4FEFA925B6}" type="presParOf" srcId="{BC356FB2-B3A6-2045-BC67-3BF75EBB186A}" destId="{CA5776A1-1469-5B41-81D2-F29420829ADF}" srcOrd="0" destOrd="0" presId="urn:microsoft.com/office/officeart/2005/8/layout/orgChart1"/>
    <dgm:cxn modelId="{D3A3A4B2-19F6-A94C-B744-77800C47EEA3}" type="presParOf" srcId="{CA5776A1-1469-5B41-81D2-F29420829ADF}" destId="{6CFBFB4A-14C1-464C-81DF-5BCF7F227AD5}" srcOrd="0" destOrd="0" presId="urn:microsoft.com/office/officeart/2005/8/layout/orgChart1"/>
    <dgm:cxn modelId="{D1533FEA-E8FF-2644-9124-A8CDB1F7BA0E}" type="presParOf" srcId="{6CFBFB4A-14C1-464C-81DF-5BCF7F227AD5}" destId="{262DD76D-4F3E-A542-8279-48375562B07F}" srcOrd="0" destOrd="0" presId="urn:microsoft.com/office/officeart/2005/8/layout/orgChart1"/>
    <dgm:cxn modelId="{C9F7F1AF-4C0F-D848-8820-760C8DA2488C}" type="presParOf" srcId="{6CFBFB4A-14C1-464C-81DF-5BCF7F227AD5}" destId="{344F5917-A40D-DA49-A3F7-757849B1272D}" srcOrd="1" destOrd="0" presId="urn:microsoft.com/office/officeart/2005/8/layout/orgChart1"/>
    <dgm:cxn modelId="{C8990E25-695E-9246-8260-9BD3F45044DF}" type="presParOf" srcId="{CA5776A1-1469-5B41-81D2-F29420829ADF}" destId="{B9CDCD58-0E3A-A04B-8F59-3CDDAD21DF62}" srcOrd="1" destOrd="0" presId="urn:microsoft.com/office/officeart/2005/8/layout/orgChart1"/>
    <dgm:cxn modelId="{045C67BC-1FF6-7C46-A3A0-EBBFC2B48EAC}" type="presParOf" srcId="{B9CDCD58-0E3A-A04B-8F59-3CDDAD21DF62}" destId="{52CDFEED-97D0-CC44-B5C2-6966E9266618}" srcOrd="0" destOrd="0" presId="urn:microsoft.com/office/officeart/2005/8/layout/orgChart1"/>
    <dgm:cxn modelId="{FA8ECC15-F3D1-464C-A915-246391652AD5}" type="presParOf" srcId="{B9CDCD58-0E3A-A04B-8F59-3CDDAD21DF62}" destId="{DD726FF6-F47E-DD47-9E30-7F20A3F30BDD}" srcOrd="1" destOrd="0" presId="urn:microsoft.com/office/officeart/2005/8/layout/orgChart1"/>
    <dgm:cxn modelId="{09F3DD63-A0F5-C442-ADFA-C4D16F1ACA8D}" type="presParOf" srcId="{DD726FF6-F47E-DD47-9E30-7F20A3F30BDD}" destId="{E45A06B7-6696-3D40-BECE-A763C4BD33F9}" srcOrd="0" destOrd="0" presId="urn:microsoft.com/office/officeart/2005/8/layout/orgChart1"/>
    <dgm:cxn modelId="{25204109-C27B-F948-9400-2E33C416A4B3}" type="presParOf" srcId="{E45A06B7-6696-3D40-BECE-A763C4BD33F9}" destId="{CF2D7CCB-38F1-7248-8B85-1024982DE8E1}" srcOrd="0" destOrd="0" presId="urn:microsoft.com/office/officeart/2005/8/layout/orgChart1"/>
    <dgm:cxn modelId="{2A027678-8257-6F43-8908-83A82A8CDC0F}" type="presParOf" srcId="{E45A06B7-6696-3D40-BECE-A763C4BD33F9}" destId="{ADB9BEC3-11C1-1247-B8BF-68E3884E411C}" srcOrd="1" destOrd="0" presId="urn:microsoft.com/office/officeart/2005/8/layout/orgChart1"/>
    <dgm:cxn modelId="{C082C6E0-D395-E24F-8F4C-681AF1A02FC2}" type="presParOf" srcId="{DD726FF6-F47E-DD47-9E30-7F20A3F30BDD}" destId="{43AD9277-F696-8740-BBD5-415EB84308B2}" srcOrd="1" destOrd="0" presId="urn:microsoft.com/office/officeart/2005/8/layout/orgChart1"/>
    <dgm:cxn modelId="{03440B25-F986-0D47-8F76-FBF6BAC71586}" type="presParOf" srcId="{43AD9277-F696-8740-BBD5-415EB84308B2}" destId="{D6F17BF0-47E7-CE46-9445-610DF34F32CE}" srcOrd="0" destOrd="0" presId="urn:microsoft.com/office/officeart/2005/8/layout/orgChart1"/>
    <dgm:cxn modelId="{9BCD452F-4AB0-F140-AAD1-13F2EFB8469B}" type="presParOf" srcId="{43AD9277-F696-8740-BBD5-415EB84308B2}" destId="{94169339-9ABD-4940-8B60-5515C4EA9153}" srcOrd="1" destOrd="0" presId="urn:microsoft.com/office/officeart/2005/8/layout/orgChart1"/>
    <dgm:cxn modelId="{999B96B0-78FE-3840-AC71-0B93AF84EA14}" type="presParOf" srcId="{94169339-9ABD-4940-8B60-5515C4EA9153}" destId="{E8FF2110-D7B4-7D4F-BC08-5F8D53B1F049}" srcOrd="0" destOrd="0" presId="urn:microsoft.com/office/officeart/2005/8/layout/orgChart1"/>
    <dgm:cxn modelId="{C40E817B-9D72-6740-AED3-E5BED824638C}" type="presParOf" srcId="{E8FF2110-D7B4-7D4F-BC08-5F8D53B1F049}" destId="{78931FE8-C36B-A84F-A57A-D03CE1CC1119}" srcOrd="0" destOrd="0" presId="urn:microsoft.com/office/officeart/2005/8/layout/orgChart1"/>
    <dgm:cxn modelId="{CAE34920-81B2-AE40-B84C-D5583F7C0021}" type="presParOf" srcId="{E8FF2110-D7B4-7D4F-BC08-5F8D53B1F049}" destId="{511B22F6-A585-954D-9E12-44867E27ABB0}" srcOrd="1" destOrd="0" presId="urn:microsoft.com/office/officeart/2005/8/layout/orgChart1"/>
    <dgm:cxn modelId="{187B2A74-A992-8743-B25C-F1FBB69177D1}" type="presParOf" srcId="{94169339-9ABD-4940-8B60-5515C4EA9153}" destId="{A7842F7B-2581-F24F-872F-C0CE361C3D5A}" srcOrd="1" destOrd="0" presId="urn:microsoft.com/office/officeart/2005/8/layout/orgChart1"/>
    <dgm:cxn modelId="{A935A8AA-79E9-A641-B088-20798A613657}" type="presParOf" srcId="{94169339-9ABD-4940-8B60-5515C4EA9153}" destId="{9F2BF6D8-5FDC-9C4F-B56E-74B566ABE151}" srcOrd="2" destOrd="0" presId="urn:microsoft.com/office/officeart/2005/8/layout/orgChart1"/>
    <dgm:cxn modelId="{E9DCB488-6C8C-F34E-AFC8-44D2DF6E2F8A}" type="presParOf" srcId="{43AD9277-F696-8740-BBD5-415EB84308B2}" destId="{2725BC10-F5AA-184C-8EF8-AC22AF117993}" srcOrd="2" destOrd="0" presId="urn:microsoft.com/office/officeart/2005/8/layout/orgChart1"/>
    <dgm:cxn modelId="{3A057695-3926-9A4E-B8A7-0C160D56ACBC}" type="presParOf" srcId="{43AD9277-F696-8740-BBD5-415EB84308B2}" destId="{A4489551-2D97-F74A-A169-AC3C2163543A}" srcOrd="3" destOrd="0" presId="urn:microsoft.com/office/officeart/2005/8/layout/orgChart1"/>
    <dgm:cxn modelId="{51DC0D4A-1B75-3A4C-8DFD-1AA13CD26345}" type="presParOf" srcId="{A4489551-2D97-F74A-A169-AC3C2163543A}" destId="{47FBBCC4-3421-E646-AB71-1365FDCFBAE5}" srcOrd="0" destOrd="0" presId="urn:microsoft.com/office/officeart/2005/8/layout/orgChart1"/>
    <dgm:cxn modelId="{76DF0CFC-8882-584D-AC4D-537B814F965A}" type="presParOf" srcId="{47FBBCC4-3421-E646-AB71-1365FDCFBAE5}" destId="{57A11D3C-F06D-F849-9962-CB14444E4DCA}" srcOrd="0" destOrd="0" presId="urn:microsoft.com/office/officeart/2005/8/layout/orgChart1"/>
    <dgm:cxn modelId="{9CB186EE-A1BF-154D-8A5C-87539D80D1CB}" type="presParOf" srcId="{47FBBCC4-3421-E646-AB71-1365FDCFBAE5}" destId="{1E90E3ED-B0AD-7B46-961F-574CD650FDAA}" srcOrd="1" destOrd="0" presId="urn:microsoft.com/office/officeart/2005/8/layout/orgChart1"/>
    <dgm:cxn modelId="{A5093B35-26F2-064D-827E-77868162C9E6}" type="presParOf" srcId="{A4489551-2D97-F74A-A169-AC3C2163543A}" destId="{BB35586A-167A-4942-8A18-F21F8C815630}" srcOrd="1" destOrd="0" presId="urn:microsoft.com/office/officeart/2005/8/layout/orgChart1"/>
    <dgm:cxn modelId="{32016D41-6F52-2E44-8AD5-4B83DE1248B0}" type="presParOf" srcId="{A4489551-2D97-F74A-A169-AC3C2163543A}" destId="{25072A2F-7829-4446-A632-AEA4077E1DF9}" srcOrd="2" destOrd="0" presId="urn:microsoft.com/office/officeart/2005/8/layout/orgChart1"/>
    <dgm:cxn modelId="{1765C02D-6D9C-9D4D-BBBC-5786248D6890}" type="presParOf" srcId="{43AD9277-F696-8740-BBD5-415EB84308B2}" destId="{BD662FDD-6479-8D4E-82AC-F379CF71DC7C}" srcOrd="4" destOrd="0" presId="urn:microsoft.com/office/officeart/2005/8/layout/orgChart1"/>
    <dgm:cxn modelId="{5051FDDA-5ABD-6349-A0F2-49810FE55587}" type="presParOf" srcId="{43AD9277-F696-8740-BBD5-415EB84308B2}" destId="{65E2A6DF-297E-CF43-B30A-971826D28677}" srcOrd="5" destOrd="0" presId="urn:microsoft.com/office/officeart/2005/8/layout/orgChart1"/>
    <dgm:cxn modelId="{83846AD0-4A21-2B45-A38E-26C828375017}" type="presParOf" srcId="{65E2A6DF-297E-CF43-B30A-971826D28677}" destId="{B61ED2F3-2C69-D948-A553-9CA11635157A}" srcOrd="0" destOrd="0" presId="urn:microsoft.com/office/officeart/2005/8/layout/orgChart1"/>
    <dgm:cxn modelId="{918DA1AA-8707-FD40-85EA-1A048DF6ED6B}" type="presParOf" srcId="{B61ED2F3-2C69-D948-A553-9CA11635157A}" destId="{6A3C2766-49A4-0648-B72B-6F474AE61EF5}" srcOrd="0" destOrd="0" presId="urn:microsoft.com/office/officeart/2005/8/layout/orgChart1"/>
    <dgm:cxn modelId="{DAEBAA75-5DEB-394B-9849-8933B886D09A}" type="presParOf" srcId="{B61ED2F3-2C69-D948-A553-9CA11635157A}" destId="{81D44150-F209-9F41-80AD-CA0E9065C652}" srcOrd="1" destOrd="0" presId="urn:microsoft.com/office/officeart/2005/8/layout/orgChart1"/>
    <dgm:cxn modelId="{6FA71148-9CEE-AD4D-83FE-2CDD6ED78BBF}" type="presParOf" srcId="{65E2A6DF-297E-CF43-B30A-971826D28677}" destId="{2FA6FD09-E358-A146-878D-3AE5BA2CD302}" srcOrd="1" destOrd="0" presId="urn:microsoft.com/office/officeart/2005/8/layout/orgChart1"/>
    <dgm:cxn modelId="{74DF4816-1D0E-E14E-BC03-4DE2855D0FE3}" type="presParOf" srcId="{65E2A6DF-297E-CF43-B30A-971826D28677}" destId="{0C05DDD4-A1B4-5E40-80E0-727517F7F56E}" srcOrd="2" destOrd="0" presId="urn:microsoft.com/office/officeart/2005/8/layout/orgChart1"/>
    <dgm:cxn modelId="{2EAD5C83-6392-634D-A85E-0A91CF5DE260}" type="presParOf" srcId="{43AD9277-F696-8740-BBD5-415EB84308B2}" destId="{560D5656-D4AA-524A-85DD-A0D2666F4DA3}" srcOrd="6" destOrd="0" presId="urn:microsoft.com/office/officeart/2005/8/layout/orgChart1"/>
    <dgm:cxn modelId="{6CE8F8AE-3296-DE47-A495-4FB06444ECDE}" type="presParOf" srcId="{43AD9277-F696-8740-BBD5-415EB84308B2}" destId="{41213804-4CD2-2642-B9FC-E6A80F638B71}" srcOrd="7" destOrd="0" presId="urn:microsoft.com/office/officeart/2005/8/layout/orgChart1"/>
    <dgm:cxn modelId="{808531D4-0D3B-6F4E-95A2-30A54E8DD8A5}" type="presParOf" srcId="{41213804-4CD2-2642-B9FC-E6A80F638B71}" destId="{4A47D5B3-488D-5549-9AFB-298C5B9C03DE}" srcOrd="0" destOrd="0" presId="urn:microsoft.com/office/officeart/2005/8/layout/orgChart1"/>
    <dgm:cxn modelId="{A349060A-573B-754A-97AD-0AF4CE60A7AF}" type="presParOf" srcId="{4A47D5B3-488D-5549-9AFB-298C5B9C03DE}" destId="{63721B59-CC07-CC41-AFE0-1E6E2CA24DAE}" srcOrd="0" destOrd="0" presId="urn:microsoft.com/office/officeart/2005/8/layout/orgChart1"/>
    <dgm:cxn modelId="{32686DDC-D08D-1F4C-BA06-B43B11668808}" type="presParOf" srcId="{4A47D5B3-488D-5549-9AFB-298C5B9C03DE}" destId="{2885CADC-0C8D-544A-96BF-819F714F33F4}" srcOrd="1" destOrd="0" presId="urn:microsoft.com/office/officeart/2005/8/layout/orgChart1"/>
    <dgm:cxn modelId="{11A62599-85EB-C849-AEE9-AB3F50EBC9AB}" type="presParOf" srcId="{41213804-4CD2-2642-B9FC-E6A80F638B71}" destId="{B5ADC07C-228E-1B45-8823-902D205B585F}" srcOrd="1" destOrd="0" presId="urn:microsoft.com/office/officeart/2005/8/layout/orgChart1"/>
    <dgm:cxn modelId="{F3ED38CA-C9C8-7345-8FC3-9DF8B2E6D654}" type="presParOf" srcId="{41213804-4CD2-2642-B9FC-E6A80F638B71}" destId="{792CBEE1-3BCE-8A4B-B4C3-A9734A2B4F13}" srcOrd="2" destOrd="0" presId="urn:microsoft.com/office/officeart/2005/8/layout/orgChart1"/>
    <dgm:cxn modelId="{17199515-57E2-304C-B421-849A90D84821}" type="presParOf" srcId="{DD726FF6-F47E-DD47-9E30-7F20A3F30BDD}" destId="{E422B6F2-EC81-414B-B702-7354C0CDB21E}" srcOrd="2" destOrd="0" presId="urn:microsoft.com/office/officeart/2005/8/layout/orgChart1"/>
    <dgm:cxn modelId="{C309E2A6-BAD7-3841-9EE1-C2BAEACE0929}" type="presParOf" srcId="{B9CDCD58-0E3A-A04B-8F59-3CDDAD21DF62}" destId="{D71383DF-86F5-FC43-B4B1-B1811913D70A}" srcOrd="2" destOrd="0" presId="urn:microsoft.com/office/officeart/2005/8/layout/orgChart1"/>
    <dgm:cxn modelId="{FDA49835-E058-214D-9A66-AB813C3C54CE}" type="presParOf" srcId="{B9CDCD58-0E3A-A04B-8F59-3CDDAD21DF62}" destId="{715C9B8D-09F8-9242-AB77-0B561C5338EA}" srcOrd="3" destOrd="0" presId="urn:microsoft.com/office/officeart/2005/8/layout/orgChart1"/>
    <dgm:cxn modelId="{28B80AEE-FDEA-A34A-86C1-DB90ED1D9717}" type="presParOf" srcId="{715C9B8D-09F8-9242-AB77-0B561C5338EA}" destId="{87792DEE-DC03-FA41-AC6D-A35F120CFA9D}" srcOrd="0" destOrd="0" presId="urn:microsoft.com/office/officeart/2005/8/layout/orgChart1"/>
    <dgm:cxn modelId="{40D8BC2F-796B-D44D-B87B-ADC93C3CFFA0}" type="presParOf" srcId="{87792DEE-DC03-FA41-AC6D-A35F120CFA9D}" destId="{79501A00-690F-7548-8B70-6AF61451E381}" srcOrd="0" destOrd="0" presId="urn:microsoft.com/office/officeart/2005/8/layout/orgChart1"/>
    <dgm:cxn modelId="{34A3FE6D-A377-4240-8808-4BCA09543B40}" type="presParOf" srcId="{87792DEE-DC03-FA41-AC6D-A35F120CFA9D}" destId="{A7E60C6E-38EB-104F-84D6-53A2607D119D}" srcOrd="1" destOrd="0" presId="urn:microsoft.com/office/officeart/2005/8/layout/orgChart1"/>
    <dgm:cxn modelId="{945ECE1A-9A8A-554B-BCCC-DBFC799594AB}" type="presParOf" srcId="{715C9B8D-09F8-9242-AB77-0B561C5338EA}" destId="{15320C72-7059-E049-AE61-61D1ACA681EC}" srcOrd="1" destOrd="0" presId="urn:microsoft.com/office/officeart/2005/8/layout/orgChart1"/>
    <dgm:cxn modelId="{F877AFCE-3A90-8B4C-86A2-0F018FFDE639}" type="presParOf" srcId="{15320C72-7059-E049-AE61-61D1ACA681EC}" destId="{9BFAF2F9-737C-5249-A7E9-8061A9646FB6}" srcOrd="0" destOrd="0" presId="urn:microsoft.com/office/officeart/2005/8/layout/orgChart1"/>
    <dgm:cxn modelId="{D0C66222-6DB5-9D4A-A8CB-A35CCA14BFA8}" type="presParOf" srcId="{15320C72-7059-E049-AE61-61D1ACA681EC}" destId="{3E096D85-CCBD-D040-B2E7-4E5D5226D32E}" srcOrd="1" destOrd="0" presId="urn:microsoft.com/office/officeart/2005/8/layout/orgChart1"/>
    <dgm:cxn modelId="{F8D4B15C-2784-584B-BD58-F3163BDAD221}" type="presParOf" srcId="{3E096D85-CCBD-D040-B2E7-4E5D5226D32E}" destId="{D3B9EC47-6762-484A-B40D-5939ED3CE98B}" srcOrd="0" destOrd="0" presId="urn:microsoft.com/office/officeart/2005/8/layout/orgChart1"/>
    <dgm:cxn modelId="{BA185296-5C06-0E46-8737-F55261C049D5}" type="presParOf" srcId="{D3B9EC47-6762-484A-B40D-5939ED3CE98B}" destId="{6C7AB58D-237C-BA4A-8E85-6D4511AA7AF2}" srcOrd="0" destOrd="0" presId="urn:microsoft.com/office/officeart/2005/8/layout/orgChart1"/>
    <dgm:cxn modelId="{98C4EE25-5C8E-5D4D-B3B6-2CE8BC945B33}" type="presParOf" srcId="{D3B9EC47-6762-484A-B40D-5939ED3CE98B}" destId="{E1ECD60A-63A1-8B4A-A141-B657D75BF76E}" srcOrd="1" destOrd="0" presId="urn:microsoft.com/office/officeart/2005/8/layout/orgChart1"/>
    <dgm:cxn modelId="{BB680BB8-3D53-F542-B5C6-8E3ACC5BFD8E}" type="presParOf" srcId="{3E096D85-CCBD-D040-B2E7-4E5D5226D32E}" destId="{03622ACC-6ADD-464A-9E14-1DB970422D94}" srcOrd="1" destOrd="0" presId="urn:microsoft.com/office/officeart/2005/8/layout/orgChart1"/>
    <dgm:cxn modelId="{18A09D5F-48FB-0345-B73F-94F4BF19A296}" type="presParOf" srcId="{3E096D85-CCBD-D040-B2E7-4E5D5226D32E}" destId="{1CA82B69-FC04-4A48-AA78-53AB7856A44D}" srcOrd="2" destOrd="0" presId="urn:microsoft.com/office/officeart/2005/8/layout/orgChart1"/>
    <dgm:cxn modelId="{E0999180-25A5-1C45-B374-78E68C5CEF7A}" type="presParOf" srcId="{15320C72-7059-E049-AE61-61D1ACA681EC}" destId="{B5EE0A45-28F2-4748-8838-E8ED205419DD}" srcOrd="2" destOrd="0" presId="urn:microsoft.com/office/officeart/2005/8/layout/orgChart1"/>
    <dgm:cxn modelId="{8DB64787-A52A-EF42-AAB5-C629079ACE0A}" type="presParOf" srcId="{15320C72-7059-E049-AE61-61D1ACA681EC}" destId="{B1AAC73B-0840-6248-BC1D-0659122FA16C}" srcOrd="3" destOrd="0" presId="urn:microsoft.com/office/officeart/2005/8/layout/orgChart1"/>
    <dgm:cxn modelId="{DBF240E3-256B-544D-8150-958E886240DA}" type="presParOf" srcId="{B1AAC73B-0840-6248-BC1D-0659122FA16C}" destId="{E6EA0242-1F63-4840-AF8A-7DD1A7A98BBC}" srcOrd="0" destOrd="0" presId="urn:microsoft.com/office/officeart/2005/8/layout/orgChart1"/>
    <dgm:cxn modelId="{7D4F84B4-06E5-AC48-875F-D8547DC22177}" type="presParOf" srcId="{E6EA0242-1F63-4840-AF8A-7DD1A7A98BBC}" destId="{0274DEE0-8B6A-7A42-9333-62D99ABD4BFC}" srcOrd="0" destOrd="0" presId="urn:microsoft.com/office/officeart/2005/8/layout/orgChart1"/>
    <dgm:cxn modelId="{D6F4208D-A0BC-274D-916D-BBA035797C17}" type="presParOf" srcId="{E6EA0242-1F63-4840-AF8A-7DD1A7A98BBC}" destId="{0A793F0B-B841-8D41-9593-78F19E236BB6}" srcOrd="1" destOrd="0" presId="urn:microsoft.com/office/officeart/2005/8/layout/orgChart1"/>
    <dgm:cxn modelId="{FBCF09B0-6E45-1241-B878-99801D5466F4}" type="presParOf" srcId="{B1AAC73B-0840-6248-BC1D-0659122FA16C}" destId="{B4230EBC-6515-FC4F-B960-06358E8432FA}" srcOrd="1" destOrd="0" presId="urn:microsoft.com/office/officeart/2005/8/layout/orgChart1"/>
    <dgm:cxn modelId="{6792770C-AAA8-9D46-BDB0-05C573F66136}" type="presParOf" srcId="{B1AAC73B-0840-6248-BC1D-0659122FA16C}" destId="{65C40277-7EFC-BF4A-AA69-ADC67E609450}" srcOrd="2" destOrd="0" presId="urn:microsoft.com/office/officeart/2005/8/layout/orgChart1"/>
    <dgm:cxn modelId="{BDB0B1E6-DF04-8C46-85A1-6ECA6E2FD13B}" type="presParOf" srcId="{15320C72-7059-E049-AE61-61D1ACA681EC}" destId="{51C4277E-D479-C64D-BFE7-F2F347CEA78F}" srcOrd="4" destOrd="0" presId="urn:microsoft.com/office/officeart/2005/8/layout/orgChart1"/>
    <dgm:cxn modelId="{DAB839A0-0892-0D49-A57C-64A5D0DD27E9}" type="presParOf" srcId="{15320C72-7059-E049-AE61-61D1ACA681EC}" destId="{6A5FF85B-06DF-6943-90E4-73477DEF33A4}" srcOrd="5" destOrd="0" presId="urn:microsoft.com/office/officeart/2005/8/layout/orgChart1"/>
    <dgm:cxn modelId="{DE75432E-B2FC-CB4A-9F83-35F41FED12BC}" type="presParOf" srcId="{6A5FF85B-06DF-6943-90E4-73477DEF33A4}" destId="{F5190502-B462-8E41-B78D-35D31561119F}" srcOrd="0" destOrd="0" presId="urn:microsoft.com/office/officeart/2005/8/layout/orgChart1"/>
    <dgm:cxn modelId="{BD43967F-ABDD-5A49-95B9-5476D5E56C65}" type="presParOf" srcId="{F5190502-B462-8E41-B78D-35D31561119F}" destId="{6A1F5675-1A49-2646-A609-C04C8E857926}" srcOrd="0" destOrd="0" presId="urn:microsoft.com/office/officeart/2005/8/layout/orgChart1"/>
    <dgm:cxn modelId="{BF6963F1-41BC-E548-8881-5D758FA1351E}" type="presParOf" srcId="{F5190502-B462-8E41-B78D-35D31561119F}" destId="{95CFC405-8780-A942-A120-FD960D0171B0}" srcOrd="1" destOrd="0" presId="urn:microsoft.com/office/officeart/2005/8/layout/orgChart1"/>
    <dgm:cxn modelId="{F840C784-A4D8-6548-BF61-4CEC407E0240}" type="presParOf" srcId="{6A5FF85B-06DF-6943-90E4-73477DEF33A4}" destId="{25A9C311-FCEE-3B41-AF55-F59B2261A0A1}" srcOrd="1" destOrd="0" presId="urn:microsoft.com/office/officeart/2005/8/layout/orgChart1"/>
    <dgm:cxn modelId="{C5D70492-1DDD-2444-9AFD-62E701CF6CA2}" type="presParOf" srcId="{6A5FF85B-06DF-6943-90E4-73477DEF33A4}" destId="{EADD56E0-3611-324D-B82B-59B8527C262A}" srcOrd="2" destOrd="0" presId="urn:microsoft.com/office/officeart/2005/8/layout/orgChart1"/>
    <dgm:cxn modelId="{BD517CC4-FE5E-6049-8673-86A14511BE6F}" type="presParOf" srcId="{715C9B8D-09F8-9242-AB77-0B561C5338EA}" destId="{F76FA40D-521B-3F46-ADF3-5B5F58EB4297}" srcOrd="2" destOrd="0" presId="urn:microsoft.com/office/officeart/2005/8/layout/orgChart1"/>
    <dgm:cxn modelId="{D9416CD8-3B93-8F46-8357-2376C8862104}" type="presParOf" srcId="{B9CDCD58-0E3A-A04B-8F59-3CDDAD21DF62}" destId="{72E22862-805A-E44B-A37B-D762FCF1CCE9}" srcOrd="4" destOrd="0" presId="urn:microsoft.com/office/officeart/2005/8/layout/orgChart1"/>
    <dgm:cxn modelId="{B4904AAD-F2E5-5140-BCD6-1CB47A220C8A}" type="presParOf" srcId="{B9CDCD58-0E3A-A04B-8F59-3CDDAD21DF62}" destId="{8DAC0FF6-85D2-DF4D-97D0-97F88EF73506}" srcOrd="5" destOrd="0" presId="urn:microsoft.com/office/officeart/2005/8/layout/orgChart1"/>
    <dgm:cxn modelId="{F15EADC2-2CB9-F947-8B80-B0D4631EDDF1}" type="presParOf" srcId="{8DAC0FF6-85D2-DF4D-97D0-97F88EF73506}" destId="{8E3AC8AF-29C6-3142-B81F-36C83DF335A0}" srcOrd="0" destOrd="0" presId="urn:microsoft.com/office/officeart/2005/8/layout/orgChart1"/>
    <dgm:cxn modelId="{FBDED127-8C70-524A-9134-25FF7A4B94CF}" type="presParOf" srcId="{8E3AC8AF-29C6-3142-B81F-36C83DF335A0}" destId="{3FCE5B22-7DC1-A14D-89C4-12D0AB02BFDF}" srcOrd="0" destOrd="0" presId="urn:microsoft.com/office/officeart/2005/8/layout/orgChart1"/>
    <dgm:cxn modelId="{C90FB29B-A2DE-B447-8963-637EFBA65F1A}" type="presParOf" srcId="{8E3AC8AF-29C6-3142-B81F-36C83DF335A0}" destId="{8BB10959-3E41-9144-8E5E-8813D59638AC}" srcOrd="1" destOrd="0" presId="urn:microsoft.com/office/officeart/2005/8/layout/orgChart1"/>
    <dgm:cxn modelId="{D732D976-A33D-1249-9C24-31EA69E42424}" type="presParOf" srcId="{8DAC0FF6-85D2-DF4D-97D0-97F88EF73506}" destId="{92397C70-926C-8042-B3D3-7988F4813C35}" srcOrd="1" destOrd="0" presId="urn:microsoft.com/office/officeart/2005/8/layout/orgChart1"/>
    <dgm:cxn modelId="{DBE48A8F-B88B-114B-B39E-2F3A9B650A73}" type="presParOf" srcId="{92397C70-926C-8042-B3D3-7988F4813C35}" destId="{6610FCD0-2CA3-794D-82ED-97ABA5DC4587}" srcOrd="0" destOrd="0" presId="urn:microsoft.com/office/officeart/2005/8/layout/orgChart1"/>
    <dgm:cxn modelId="{1866B7EA-E52C-7A4A-803F-937BBEAF8423}" type="presParOf" srcId="{92397C70-926C-8042-B3D3-7988F4813C35}" destId="{FE8E20C9-A6C8-1849-8822-8F74429BC14A}" srcOrd="1" destOrd="0" presId="urn:microsoft.com/office/officeart/2005/8/layout/orgChart1"/>
    <dgm:cxn modelId="{FEBEBA1A-7F4E-7F47-BEFA-270EBCE311F6}" type="presParOf" srcId="{FE8E20C9-A6C8-1849-8822-8F74429BC14A}" destId="{CEC3A1A5-4404-E74D-BA63-AB6D81A919D2}" srcOrd="0" destOrd="0" presId="urn:microsoft.com/office/officeart/2005/8/layout/orgChart1"/>
    <dgm:cxn modelId="{ECA62EAF-E7EC-1542-8F3F-6350A849DBD7}" type="presParOf" srcId="{CEC3A1A5-4404-E74D-BA63-AB6D81A919D2}" destId="{CCA46DD4-8057-B045-B1BD-E95D4B33FB8F}" srcOrd="0" destOrd="0" presId="urn:microsoft.com/office/officeart/2005/8/layout/orgChart1"/>
    <dgm:cxn modelId="{C772014D-0FED-894B-8117-B852D90A31C5}" type="presParOf" srcId="{CEC3A1A5-4404-E74D-BA63-AB6D81A919D2}" destId="{4EBAB9F4-A354-0246-93F9-9FDBC8C03E0C}" srcOrd="1" destOrd="0" presId="urn:microsoft.com/office/officeart/2005/8/layout/orgChart1"/>
    <dgm:cxn modelId="{DFD6C244-9EDD-FA42-B54C-36A6CC4A37CA}" type="presParOf" srcId="{FE8E20C9-A6C8-1849-8822-8F74429BC14A}" destId="{7151319A-0EB5-FA45-8C74-392980DFB286}" srcOrd="1" destOrd="0" presId="urn:microsoft.com/office/officeart/2005/8/layout/orgChart1"/>
    <dgm:cxn modelId="{087FDD90-1000-6141-AC81-2310826617A3}" type="presParOf" srcId="{FE8E20C9-A6C8-1849-8822-8F74429BC14A}" destId="{508FAAA3-7233-104B-B163-F6CDCE1BF5A3}" srcOrd="2" destOrd="0" presId="urn:microsoft.com/office/officeart/2005/8/layout/orgChart1"/>
    <dgm:cxn modelId="{C6C6881D-808E-8440-9089-3F05B0E3E90E}" type="presParOf" srcId="{92397C70-926C-8042-B3D3-7988F4813C35}" destId="{865A9C8E-2CED-7E4C-AEBF-BBDCC6D84A41}" srcOrd="2" destOrd="0" presId="urn:microsoft.com/office/officeart/2005/8/layout/orgChart1"/>
    <dgm:cxn modelId="{EF00786A-5ED0-9143-8832-EDD8E5682558}" type="presParOf" srcId="{92397C70-926C-8042-B3D3-7988F4813C35}" destId="{D35F9C54-36A5-B84B-B392-6EE915350AC5}" srcOrd="3" destOrd="0" presId="urn:microsoft.com/office/officeart/2005/8/layout/orgChart1"/>
    <dgm:cxn modelId="{2E0B74B5-D367-354C-85C6-F725B79982C6}" type="presParOf" srcId="{D35F9C54-36A5-B84B-B392-6EE915350AC5}" destId="{414D7E81-E326-3346-8F60-CA25D512BB06}" srcOrd="0" destOrd="0" presId="urn:microsoft.com/office/officeart/2005/8/layout/orgChart1"/>
    <dgm:cxn modelId="{308C46D5-CBCF-F94C-9E7C-65BE07B24D2E}" type="presParOf" srcId="{414D7E81-E326-3346-8F60-CA25D512BB06}" destId="{55B378D1-4EA3-1845-8224-C5A9072C90EE}" srcOrd="0" destOrd="0" presId="urn:microsoft.com/office/officeart/2005/8/layout/orgChart1"/>
    <dgm:cxn modelId="{FCE79DB1-A268-AE4D-9E81-A21AF50725B1}" type="presParOf" srcId="{414D7E81-E326-3346-8F60-CA25D512BB06}" destId="{6A249147-5EFC-4E45-A518-75D10D1E2A4C}" srcOrd="1" destOrd="0" presId="urn:microsoft.com/office/officeart/2005/8/layout/orgChart1"/>
    <dgm:cxn modelId="{810DE65C-78F6-2B40-B544-EAF81EEE039F}" type="presParOf" srcId="{D35F9C54-36A5-B84B-B392-6EE915350AC5}" destId="{97F3D896-7ED4-D74E-BE8A-6F2D9EB47727}" srcOrd="1" destOrd="0" presId="urn:microsoft.com/office/officeart/2005/8/layout/orgChart1"/>
    <dgm:cxn modelId="{D35986E7-C1DF-2140-A55F-FDAC4AAC6785}" type="presParOf" srcId="{D35F9C54-36A5-B84B-B392-6EE915350AC5}" destId="{2AC8C9C1-8BEE-104E-81D8-221DB357BB01}" srcOrd="2" destOrd="0" presId="urn:microsoft.com/office/officeart/2005/8/layout/orgChart1"/>
    <dgm:cxn modelId="{28A1430D-EC94-544B-8955-C67D9563C8CE}" type="presParOf" srcId="{8DAC0FF6-85D2-DF4D-97D0-97F88EF73506}" destId="{FE6CCE75-653B-894E-96D8-0E63D2DFDD58}" srcOrd="2" destOrd="0" presId="urn:microsoft.com/office/officeart/2005/8/layout/orgChart1"/>
    <dgm:cxn modelId="{78C418F4-3BCE-5049-8124-9D8883C16644}" type="presParOf" srcId="{B9CDCD58-0E3A-A04B-8F59-3CDDAD21DF62}" destId="{1E05079D-F480-FE4A-8A06-A18C454E080A}" srcOrd="6" destOrd="0" presId="urn:microsoft.com/office/officeart/2005/8/layout/orgChart1"/>
    <dgm:cxn modelId="{DDEA9965-A2D9-EF4C-8654-5D803F4BF047}" type="presParOf" srcId="{B9CDCD58-0E3A-A04B-8F59-3CDDAD21DF62}" destId="{79A2CC87-F780-9343-9DCB-9CB18E185B66}" srcOrd="7" destOrd="0" presId="urn:microsoft.com/office/officeart/2005/8/layout/orgChart1"/>
    <dgm:cxn modelId="{C8298D23-AC9E-E247-A1F5-75FAD9861D6E}" type="presParOf" srcId="{79A2CC87-F780-9343-9DCB-9CB18E185B66}" destId="{9E9F431C-2F7A-C940-98E9-04D8C06DF104}" srcOrd="0" destOrd="0" presId="urn:microsoft.com/office/officeart/2005/8/layout/orgChart1"/>
    <dgm:cxn modelId="{BEF6C755-F8B4-8D42-86A1-A1A85BB8306C}" type="presParOf" srcId="{9E9F431C-2F7A-C940-98E9-04D8C06DF104}" destId="{5ED49AB4-CC59-674E-BB7B-59527DFBCF7C}" srcOrd="0" destOrd="0" presId="urn:microsoft.com/office/officeart/2005/8/layout/orgChart1"/>
    <dgm:cxn modelId="{38B7A46B-6D93-5642-93BD-1AB36B9BC387}" type="presParOf" srcId="{9E9F431C-2F7A-C940-98E9-04D8C06DF104}" destId="{477BFC8B-43C4-7542-8258-6F283623918E}" srcOrd="1" destOrd="0" presId="urn:microsoft.com/office/officeart/2005/8/layout/orgChart1"/>
    <dgm:cxn modelId="{01F5A90C-C3C1-3F40-90F8-F6B189F15A6D}" type="presParOf" srcId="{79A2CC87-F780-9343-9DCB-9CB18E185B66}" destId="{B90346D0-039A-8F47-B791-490C14AAD5B0}" srcOrd="1" destOrd="0" presId="urn:microsoft.com/office/officeart/2005/8/layout/orgChart1"/>
    <dgm:cxn modelId="{4FEC311C-2C3A-3F4E-A652-4C9546808CAA}" type="presParOf" srcId="{B90346D0-039A-8F47-B791-490C14AAD5B0}" destId="{3DA80ADD-4423-4E4B-B322-C9C1F0EC04CD}" srcOrd="0" destOrd="0" presId="urn:microsoft.com/office/officeart/2005/8/layout/orgChart1"/>
    <dgm:cxn modelId="{515D53F0-E2EA-CD4A-800C-1A3C33BD9D17}" type="presParOf" srcId="{B90346D0-039A-8F47-B791-490C14AAD5B0}" destId="{68A2E9F0-6B72-4F4B-8E74-0453A31F5C63}" srcOrd="1" destOrd="0" presId="urn:microsoft.com/office/officeart/2005/8/layout/orgChart1"/>
    <dgm:cxn modelId="{F29EB60B-B64C-3442-9AE8-CF21BD0DE78C}" type="presParOf" srcId="{68A2E9F0-6B72-4F4B-8E74-0453A31F5C63}" destId="{695C295A-19E4-2741-A02D-ACBEF7E7541D}" srcOrd="0" destOrd="0" presId="urn:microsoft.com/office/officeart/2005/8/layout/orgChart1"/>
    <dgm:cxn modelId="{0273CA1E-45B0-A840-A335-282874F132DE}" type="presParOf" srcId="{695C295A-19E4-2741-A02D-ACBEF7E7541D}" destId="{2A3079DC-9775-4A44-8D39-46B04A3ECA28}" srcOrd="0" destOrd="0" presId="urn:microsoft.com/office/officeart/2005/8/layout/orgChart1"/>
    <dgm:cxn modelId="{E4D50320-89F2-7D46-B172-744491515FE5}" type="presParOf" srcId="{695C295A-19E4-2741-A02D-ACBEF7E7541D}" destId="{F7A10B15-3CBF-2B45-BC90-1B667317B0C4}" srcOrd="1" destOrd="0" presId="urn:microsoft.com/office/officeart/2005/8/layout/orgChart1"/>
    <dgm:cxn modelId="{18DD5673-0723-FE46-ABFB-FFAD91E5C0B6}" type="presParOf" srcId="{68A2E9F0-6B72-4F4B-8E74-0453A31F5C63}" destId="{2815FC54-6BD5-6244-8E31-9224790FB4C2}" srcOrd="1" destOrd="0" presId="urn:microsoft.com/office/officeart/2005/8/layout/orgChart1"/>
    <dgm:cxn modelId="{A7F2DC2E-189D-BF4C-91B5-3FAE2C016379}" type="presParOf" srcId="{68A2E9F0-6B72-4F4B-8E74-0453A31F5C63}" destId="{384ABEB2-7B28-6A41-BD64-AC08AC198A96}" srcOrd="2" destOrd="0" presId="urn:microsoft.com/office/officeart/2005/8/layout/orgChart1"/>
    <dgm:cxn modelId="{A93F91BE-E201-CA46-A418-BA2411A9D0F2}" type="presParOf" srcId="{B90346D0-039A-8F47-B791-490C14AAD5B0}" destId="{802255A1-F0BD-A948-89AE-6F23C9C53F8E}" srcOrd="2" destOrd="0" presId="urn:microsoft.com/office/officeart/2005/8/layout/orgChart1"/>
    <dgm:cxn modelId="{FB293119-016C-2F4D-8424-F6CCDB44B3A3}" type="presParOf" srcId="{B90346D0-039A-8F47-B791-490C14AAD5B0}" destId="{06CA8232-A128-F84B-B56F-79B8E6832A88}" srcOrd="3" destOrd="0" presId="urn:microsoft.com/office/officeart/2005/8/layout/orgChart1"/>
    <dgm:cxn modelId="{30016FD2-E93A-AF42-97AF-7C2B9290979E}" type="presParOf" srcId="{06CA8232-A128-F84B-B56F-79B8E6832A88}" destId="{0E0C771F-1D3C-164D-A4FE-46E7E8D917F0}" srcOrd="0" destOrd="0" presId="urn:microsoft.com/office/officeart/2005/8/layout/orgChart1"/>
    <dgm:cxn modelId="{AA834AD7-411A-F345-A247-E366CF79EA08}" type="presParOf" srcId="{0E0C771F-1D3C-164D-A4FE-46E7E8D917F0}" destId="{B334012A-C3BF-104C-BB1D-8F6F7AC95668}" srcOrd="0" destOrd="0" presId="urn:microsoft.com/office/officeart/2005/8/layout/orgChart1"/>
    <dgm:cxn modelId="{CDC51C89-80A8-2C47-831A-7DE26C8583B1}" type="presParOf" srcId="{0E0C771F-1D3C-164D-A4FE-46E7E8D917F0}" destId="{04F4AB2B-C312-8146-A411-2484D346E5D9}" srcOrd="1" destOrd="0" presId="urn:microsoft.com/office/officeart/2005/8/layout/orgChart1"/>
    <dgm:cxn modelId="{F214BD01-55C3-A040-91C6-D9939C09205A}" type="presParOf" srcId="{06CA8232-A128-F84B-B56F-79B8E6832A88}" destId="{B79C2D69-0EA5-1542-B6B6-7F914FAB73EB}" srcOrd="1" destOrd="0" presId="urn:microsoft.com/office/officeart/2005/8/layout/orgChart1"/>
    <dgm:cxn modelId="{ED519CB8-2BB0-8749-867F-28DE354173B4}" type="presParOf" srcId="{06CA8232-A128-F84B-B56F-79B8E6832A88}" destId="{6DC17C7C-8527-D740-9680-9C1C8D494850}" srcOrd="2" destOrd="0" presId="urn:microsoft.com/office/officeart/2005/8/layout/orgChart1"/>
    <dgm:cxn modelId="{5C0DDE7B-1964-4C43-92BD-B6A7AF9A0601}" type="presParOf" srcId="{B90346D0-039A-8F47-B791-490C14AAD5B0}" destId="{DFB31760-8980-CA46-AD1A-7911561324D1}" srcOrd="4" destOrd="0" presId="urn:microsoft.com/office/officeart/2005/8/layout/orgChart1"/>
    <dgm:cxn modelId="{CC9F62D4-D96A-D641-8F15-DA3025C921FC}" type="presParOf" srcId="{B90346D0-039A-8F47-B791-490C14AAD5B0}" destId="{CFE56B1D-300C-D140-BA55-43A641DCA1CA}" srcOrd="5" destOrd="0" presId="urn:microsoft.com/office/officeart/2005/8/layout/orgChart1"/>
    <dgm:cxn modelId="{708A235C-37D7-5A46-8B50-8B973AEB123F}" type="presParOf" srcId="{CFE56B1D-300C-D140-BA55-43A641DCA1CA}" destId="{3A9304F3-22B8-F24E-BCC6-689483AEC1D8}" srcOrd="0" destOrd="0" presId="urn:microsoft.com/office/officeart/2005/8/layout/orgChart1"/>
    <dgm:cxn modelId="{A8F9BE84-FB10-5649-893E-6BB983363FFB}" type="presParOf" srcId="{3A9304F3-22B8-F24E-BCC6-689483AEC1D8}" destId="{6C11DFC9-ECAF-4D40-AC78-B0DD58BBAF8E}" srcOrd="0" destOrd="0" presId="urn:microsoft.com/office/officeart/2005/8/layout/orgChart1"/>
    <dgm:cxn modelId="{F45A06B7-5791-1044-A589-C2E9869A5346}" type="presParOf" srcId="{3A9304F3-22B8-F24E-BCC6-689483AEC1D8}" destId="{59FA380B-704C-7E4C-8650-18BDB6B06233}" srcOrd="1" destOrd="0" presId="urn:microsoft.com/office/officeart/2005/8/layout/orgChart1"/>
    <dgm:cxn modelId="{FDA91F21-AE91-314A-9D02-1A8ECEC5916D}" type="presParOf" srcId="{CFE56B1D-300C-D140-BA55-43A641DCA1CA}" destId="{5CF90433-E36E-7E43-A1D3-1470B427B096}" srcOrd="1" destOrd="0" presId="urn:microsoft.com/office/officeart/2005/8/layout/orgChart1"/>
    <dgm:cxn modelId="{F35040AB-B277-2C42-8330-3AAC9F2302B0}" type="presParOf" srcId="{CFE56B1D-300C-D140-BA55-43A641DCA1CA}" destId="{4601DA91-279A-DB47-A1AD-59ADDAC6C1AC}" srcOrd="2" destOrd="0" presId="urn:microsoft.com/office/officeart/2005/8/layout/orgChart1"/>
    <dgm:cxn modelId="{1920094F-A5AC-0C41-A6A8-E82CA74E8651}" type="presParOf" srcId="{79A2CC87-F780-9343-9DCB-9CB18E185B66}" destId="{20DA6E8C-C760-B14E-8FA9-3E5CFB56E6F8}" srcOrd="2" destOrd="0" presId="urn:microsoft.com/office/officeart/2005/8/layout/orgChart1"/>
    <dgm:cxn modelId="{3D4BB3F0-BD40-C545-B8C8-7BB73B53FCCC}" type="presParOf" srcId="{CA5776A1-1469-5B41-81D2-F29420829ADF}" destId="{8305B74D-7319-D24C-A5D5-16EC1AB5442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1760-8980-CA46-AD1A-7911561324D1}">
      <dsp:nvSpPr>
        <dsp:cNvPr id="0" name=""/>
        <dsp:cNvSpPr/>
      </dsp:nvSpPr>
      <dsp:spPr>
        <a:xfrm>
          <a:off x="6043109" y="1521816"/>
          <a:ext cx="188319" cy="2360275"/>
        </a:xfrm>
        <a:custGeom>
          <a:avLst/>
          <a:gdLst/>
          <a:ahLst/>
          <a:cxnLst/>
          <a:rect l="0" t="0" r="0" b="0"/>
          <a:pathLst>
            <a:path>
              <a:moveTo>
                <a:pt x="0" y="0"/>
              </a:moveTo>
              <a:lnTo>
                <a:pt x="0" y="2360275"/>
              </a:lnTo>
              <a:lnTo>
                <a:pt x="188319" y="2360275"/>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2255A1-F0BD-A948-89AE-6F23C9C53F8E}">
      <dsp:nvSpPr>
        <dsp:cNvPr id="0" name=""/>
        <dsp:cNvSpPr/>
      </dsp:nvSpPr>
      <dsp:spPr>
        <a:xfrm>
          <a:off x="6043109" y="1521816"/>
          <a:ext cx="188319" cy="1468894"/>
        </a:xfrm>
        <a:custGeom>
          <a:avLst/>
          <a:gdLst/>
          <a:ahLst/>
          <a:cxnLst/>
          <a:rect l="0" t="0" r="0" b="0"/>
          <a:pathLst>
            <a:path>
              <a:moveTo>
                <a:pt x="0" y="0"/>
              </a:moveTo>
              <a:lnTo>
                <a:pt x="0" y="1468894"/>
              </a:lnTo>
              <a:lnTo>
                <a:pt x="188319" y="146889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DA80ADD-4423-4E4B-B322-C9C1F0EC04CD}">
      <dsp:nvSpPr>
        <dsp:cNvPr id="0" name=""/>
        <dsp:cNvSpPr/>
      </dsp:nvSpPr>
      <dsp:spPr>
        <a:xfrm>
          <a:off x="6043109" y="1521816"/>
          <a:ext cx="188319" cy="577514"/>
        </a:xfrm>
        <a:custGeom>
          <a:avLst/>
          <a:gdLst/>
          <a:ahLst/>
          <a:cxnLst/>
          <a:rect l="0" t="0" r="0" b="0"/>
          <a:pathLst>
            <a:path>
              <a:moveTo>
                <a:pt x="0" y="0"/>
              </a:moveTo>
              <a:lnTo>
                <a:pt x="0" y="577514"/>
              </a:lnTo>
              <a:lnTo>
                <a:pt x="188319" y="57751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E05079D-F480-FE4A-8A06-A18C454E080A}">
      <dsp:nvSpPr>
        <dsp:cNvPr id="0" name=""/>
        <dsp:cNvSpPr/>
      </dsp:nvSpPr>
      <dsp:spPr>
        <a:xfrm>
          <a:off x="4266625" y="630435"/>
          <a:ext cx="2278669" cy="263647"/>
        </a:xfrm>
        <a:custGeom>
          <a:avLst/>
          <a:gdLst/>
          <a:ahLst/>
          <a:cxnLst/>
          <a:rect l="0" t="0" r="0" b="0"/>
          <a:pathLst>
            <a:path>
              <a:moveTo>
                <a:pt x="0" y="0"/>
              </a:moveTo>
              <a:lnTo>
                <a:pt x="0" y="131823"/>
              </a:lnTo>
              <a:lnTo>
                <a:pt x="2278669" y="131823"/>
              </a:lnTo>
              <a:lnTo>
                <a:pt x="2278669" y="26364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5A9C8E-2CED-7E4C-AEBF-BBDCC6D84A41}">
      <dsp:nvSpPr>
        <dsp:cNvPr id="0" name=""/>
        <dsp:cNvSpPr/>
      </dsp:nvSpPr>
      <dsp:spPr>
        <a:xfrm>
          <a:off x="4523995" y="1521816"/>
          <a:ext cx="188319" cy="1468894"/>
        </a:xfrm>
        <a:custGeom>
          <a:avLst/>
          <a:gdLst/>
          <a:ahLst/>
          <a:cxnLst/>
          <a:rect l="0" t="0" r="0" b="0"/>
          <a:pathLst>
            <a:path>
              <a:moveTo>
                <a:pt x="0" y="0"/>
              </a:moveTo>
              <a:lnTo>
                <a:pt x="0" y="1468894"/>
              </a:lnTo>
              <a:lnTo>
                <a:pt x="188319" y="146889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10FCD0-2CA3-794D-82ED-97ABA5DC4587}">
      <dsp:nvSpPr>
        <dsp:cNvPr id="0" name=""/>
        <dsp:cNvSpPr/>
      </dsp:nvSpPr>
      <dsp:spPr>
        <a:xfrm>
          <a:off x="4523995" y="1521816"/>
          <a:ext cx="188319" cy="577514"/>
        </a:xfrm>
        <a:custGeom>
          <a:avLst/>
          <a:gdLst/>
          <a:ahLst/>
          <a:cxnLst/>
          <a:rect l="0" t="0" r="0" b="0"/>
          <a:pathLst>
            <a:path>
              <a:moveTo>
                <a:pt x="0" y="0"/>
              </a:moveTo>
              <a:lnTo>
                <a:pt x="0" y="577514"/>
              </a:lnTo>
              <a:lnTo>
                <a:pt x="188319" y="57751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E22862-805A-E44B-A37B-D762FCF1CCE9}">
      <dsp:nvSpPr>
        <dsp:cNvPr id="0" name=""/>
        <dsp:cNvSpPr/>
      </dsp:nvSpPr>
      <dsp:spPr>
        <a:xfrm>
          <a:off x="4266625" y="630435"/>
          <a:ext cx="759556" cy="263647"/>
        </a:xfrm>
        <a:custGeom>
          <a:avLst/>
          <a:gdLst/>
          <a:ahLst/>
          <a:cxnLst/>
          <a:rect l="0" t="0" r="0" b="0"/>
          <a:pathLst>
            <a:path>
              <a:moveTo>
                <a:pt x="0" y="0"/>
              </a:moveTo>
              <a:lnTo>
                <a:pt x="0" y="131823"/>
              </a:lnTo>
              <a:lnTo>
                <a:pt x="759556" y="131823"/>
              </a:lnTo>
              <a:lnTo>
                <a:pt x="759556" y="26364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C4277E-D479-C64D-BFE7-F2F347CEA78F}">
      <dsp:nvSpPr>
        <dsp:cNvPr id="0" name=""/>
        <dsp:cNvSpPr/>
      </dsp:nvSpPr>
      <dsp:spPr>
        <a:xfrm>
          <a:off x="3004882" y="1521816"/>
          <a:ext cx="188319" cy="2360275"/>
        </a:xfrm>
        <a:custGeom>
          <a:avLst/>
          <a:gdLst/>
          <a:ahLst/>
          <a:cxnLst/>
          <a:rect l="0" t="0" r="0" b="0"/>
          <a:pathLst>
            <a:path>
              <a:moveTo>
                <a:pt x="0" y="0"/>
              </a:moveTo>
              <a:lnTo>
                <a:pt x="0" y="2360275"/>
              </a:lnTo>
              <a:lnTo>
                <a:pt x="188319" y="2360275"/>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EE0A45-28F2-4748-8838-E8ED205419DD}">
      <dsp:nvSpPr>
        <dsp:cNvPr id="0" name=""/>
        <dsp:cNvSpPr/>
      </dsp:nvSpPr>
      <dsp:spPr>
        <a:xfrm>
          <a:off x="3004882" y="1521816"/>
          <a:ext cx="188319" cy="1468894"/>
        </a:xfrm>
        <a:custGeom>
          <a:avLst/>
          <a:gdLst/>
          <a:ahLst/>
          <a:cxnLst/>
          <a:rect l="0" t="0" r="0" b="0"/>
          <a:pathLst>
            <a:path>
              <a:moveTo>
                <a:pt x="0" y="0"/>
              </a:moveTo>
              <a:lnTo>
                <a:pt x="0" y="1468894"/>
              </a:lnTo>
              <a:lnTo>
                <a:pt x="188319" y="146889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FAF2F9-737C-5249-A7E9-8061A9646FB6}">
      <dsp:nvSpPr>
        <dsp:cNvPr id="0" name=""/>
        <dsp:cNvSpPr/>
      </dsp:nvSpPr>
      <dsp:spPr>
        <a:xfrm>
          <a:off x="3004882" y="1521816"/>
          <a:ext cx="188319" cy="577514"/>
        </a:xfrm>
        <a:custGeom>
          <a:avLst/>
          <a:gdLst/>
          <a:ahLst/>
          <a:cxnLst/>
          <a:rect l="0" t="0" r="0" b="0"/>
          <a:pathLst>
            <a:path>
              <a:moveTo>
                <a:pt x="0" y="0"/>
              </a:moveTo>
              <a:lnTo>
                <a:pt x="0" y="577514"/>
              </a:lnTo>
              <a:lnTo>
                <a:pt x="188319" y="57751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71383DF-86F5-FC43-B4B1-B1811913D70A}">
      <dsp:nvSpPr>
        <dsp:cNvPr id="0" name=""/>
        <dsp:cNvSpPr/>
      </dsp:nvSpPr>
      <dsp:spPr>
        <a:xfrm>
          <a:off x="3507068" y="630435"/>
          <a:ext cx="759556" cy="263647"/>
        </a:xfrm>
        <a:custGeom>
          <a:avLst/>
          <a:gdLst/>
          <a:ahLst/>
          <a:cxnLst/>
          <a:rect l="0" t="0" r="0" b="0"/>
          <a:pathLst>
            <a:path>
              <a:moveTo>
                <a:pt x="759556" y="0"/>
              </a:moveTo>
              <a:lnTo>
                <a:pt x="759556" y="131823"/>
              </a:lnTo>
              <a:lnTo>
                <a:pt x="0" y="131823"/>
              </a:lnTo>
              <a:lnTo>
                <a:pt x="0" y="26364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0D5656-D4AA-524A-85DD-A0D2666F4DA3}">
      <dsp:nvSpPr>
        <dsp:cNvPr id="0" name=""/>
        <dsp:cNvSpPr/>
      </dsp:nvSpPr>
      <dsp:spPr>
        <a:xfrm>
          <a:off x="1485769" y="1521816"/>
          <a:ext cx="188319" cy="3251655"/>
        </a:xfrm>
        <a:custGeom>
          <a:avLst/>
          <a:gdLst/>
          <a:ahLst/>
          <a:cxnLst/>
          <a:rect l="0" t="0" r="0" b="0"/>
          <a:pathLst>
            <a:path>
              <a:moveTo>
                <a:pt x="0" y="0"/>
              </a:moveTo>
              <a:lnTo>
                <a:pt x="0" y="3251655"/>
              </a:lnTo>
              <a:lnTo>
                <a:pt x="188319" y="3251655"/>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662FDD-6479-8D4E-82AC-F379CF71DC7C}">
      <dsp:nvSpPr>
        <dsp:cNvPr id="0" name=""/>
        <dsp:cNvSpPr/>
      </dsp:nvSpPr>
      <dsp:spPr>
        <a:xfrm>
          <a:off x="1485769" y="1521816"/>
          <a:ext cx="188319" cy="2360275"/>
        </a:xfrm>
        <a:custGeom>
          <a:avLst/>
          <a:gdLst/>
          <a:ahLst/>
          <a:cxnLst/>
          <a:rect l="0" t="0" r="0" b="0"/>
          <a:pathLst>
            <a:path>
              <a:moveTo>
                <a:pt x="0" y="0"/>
              </a:moveTo>
              <a:lnTo>
                <a:pt x="0" y="2360275"/>
              </a:lnTo>
              <a:lnTo>
                <a:pt x="188319" y="2360275"/>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25BC10-F5AA-184C-8EF8-AC22AF117993}">
      <dsp:nvSpPr>
        <dsp:cNvPr id="0" name=""/>
        <dsp:cNvSpPr/>
      </dsp:nvSpPr>
      <dsp:spPr>
        <a:xfrm>
          <a:off x="1485769" y="1521816"/>
          <a:ext cx="188319" cy="1468894"/>
        </a:xfrm>
        <a:custGeom>
          <a:avLst/>
          <a:gdLst/>
          <a:ahLst/>
          <a:cxnLst/>
          <a:rect l="0" t="0" r="0" b="0"/>
          <a:pathLst>
            <a:path>
              <a:moveTo>
                <a:pt x="0" y="0"/>
              </a:moveTo>
              <a:lnTo>
                <a:pt x="0" y="1468894"/>
              </a:lnTo>
              <a:lnTo>
                <a:pt x="188319" y="146889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F17BF0-47E7-CE46-9445-610DF34F32CE}">
      <dsp:nvSpPr>
        <dsp:cNvPr id="0" name=""/>
        <dsp:cNvSpPr/>
      </dsp:nvSpPr>
      <dsp:spPr>
        <a:xfrm>
          <a:off x="1485769" y="1521816"/>
          <a:ext cx="188319" cy="577514"/>
        </a:xfrm>
        <a:custGeom>
          <a:avLst/>
          <a:gdLst/>
          <a:ahLst/>
          <a:cxnLst/>
          <a:rect l="0" t="0" r="0" b="0"/>
          <a:pathLst>
            <a:path>
              <a:moveTo>
                <a:pt x="0" y="0"/>
              </a:moveTo>
              <a:lnTo>
                <a:pt x="0" y="577514"/>
              </a:lnTo>
              <a:lnTo>
                <a:pt x="188319" y="57751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CDFEED-97D0-CC44-B5C2-6966E9266618}">
      <dsp:nvSpPr>
        <dsp:cNvPr id="0" name=""/>
        <dsp:cNvSpPr/>
      </dsp:nvSpPr>
      <dsp:spPr>
        <a:xfrm>
          <a:off x="1987955" y="630435"/>
          <a:ext cx="2278669" cy="263647"/>
        </a:xfrm>
        <a:custGeom>
          <a:avLst/>
          <a:gdLst/>
          <a:ahLst/>
          <a:cxnLst/>
          <a:rect l="0" t="0" r="0" b="0"/>
          <a:pathLst>
            <a:path>
              <a:moveTo>
                <a:pt x="2278669" y="0"/>
              </a:moveTo>
              <a:lnTo>
                <a:pt x="2278669" y="131823"/>
              </a:lnTo>
              <a:lnTo>
                <a:pt x="0" y="131823"/>
              </a:lnTo>
              <a:lnTo>
                <a:pt x="0" y="26364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2DD76D-4F3E-A542-8279-48375562B07F}">
      <dsp:nvSpPr>
        <dsp:cNvPr id="0" name=""/>
        <dsp:cNvSpPr/>
      </dsp:nvSpPr>
      <dsp:spPr>
        <a:xfrm>
          <a:off x="3638892" y="2702"/>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CISE Office of the Assistant Director</a:t>
          </a:r>
          <a:br>
            <a:rPr lang="en-US" sz="900" kern="1200" dirty="0" smtClean="0"/>
          </a:br>
          <a:r>
            <a:rPr lang="en-US" sz="900" kern="1200" dirty="0" smtClean="0"/>
            <a:t>AD: James Kurose</a:t>
          </a:r>
          <a:br>
            <a:rPr lang="en-US" sz="900" kern="1200" dirty="0" smtClean="0"/>
          </a:br>
          <a:r>
            <a:rPr lang="en-US" sz="900" kern="1200" dirty="0" smtClean="0"/>
            <a:t>DAD: Erwin P. </a:t>
          </a:r>
          <a:r>
            <a:rPr lang="en-US" sz="900" kern="1200" dirty="0" err="1" smtClean="0"/>
            <a:t>Gianchandani</a:t>
          </a:r>
          <a:endParaRPr lang="en-US" sz="900" kern="1200" dirty="0"/>
        </a:p>
      </dsp:txBody>
      <dsp:txXfrm>
        <a:off x="3638892" y="2702"/>
        <a:ext cx="1255465" cy="627732"/>
      </dsp:txXfrm>
    </dsp:sp>
    <dsp:sp modelId="{CF2D7CCB-38F1-7248-8B85-1024982DE8E1}">
      <dsp:nvSpPr>
        <dsp:cNvPr id="0" name=""/>
        <dsp:cNvSpPr/>
      </dsp:nvSpPr>
      <dsp:spPr>
        <a:xfrm>
          <a:off x="1360222" y="89408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Advanced Cyberinfrastructure (ACI)</a:t>
          </a:r>
          <a:br>
            <a:rPr lang="en-US" sz="900" kern="1200" dirty="0" smtClean="0"/>
          </a:br>
          <a:r>
            <a:rPr lang="en-US" sz="900" kern="1200" dirty="0" smtClean="0"/>
            <a:t>DD: Irene </a:t>
          </a:r>
          <a:r>
            <a:rPr lang="en-US" sz="900" kern="1200" dirty="0" err="1" smtClean="0"/>
            <a:t>Qualters</a:t>
          </a:r>
          <a:endParaRPr lang="en-US" sz="900" kern="1200" dirty="0" smtClean="0"/>
        </a:p>
        <a:p>
          <a:pPr lvl="0" algn="ctr" defTabSz="400050">
            <a:lnSpc>
              <a:spcPct val="90000"/>
            </a:lnSpc>
            <a:spcBef>
              <a:spcPct val="0"/>
            </a:spcBef>
            <a:spcAft>
              <a:spcPct val="35000"/>
            </a:spcAft>
          </a:pPr>
          <a:r>
            <a:rPr lang="en-US" sz="900" kern="1200" dirty="0" smtClean="0"/>
            <a:t>DDD: Amy Friedlander</a:t>
          </a:r>
          <a:endParaRPr lang="en-US" sz="900" kern="1200" dirty="0"/>
        </a:p>
      </dsp:txBody>
      <dsp:txXfrm>
        <a:off x="1360222" y="894083"/>
        <a:ext cx="1255465" cy="627732"/>
      </dsp:txXfrm>
    </dsp:sp>
    <dsp:sp modelId="{78931FE8-C36B-A84F-A57A-D03CE1CC1119}">
      <dsp:nvSpPr>
        <dsp:cNvPr id="0" name=""/>
        <dsp:cNvSpPr/>
      </dsp:nvSpPr>
      <dsp:spPr>
        <a:xfrm>
          <a:off x="1674089" y="178546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Data</a:t>
          </a:r>
          <a:endParaRPr lang="en-US" sz="900" kern="1200" dirty="0"/>
        </a:p>
      </dsp:txBody>
      <dsp:txXfrm>
        <a:off x="1674089" y="1785463"/>
        <a:ext cx="1255465" cy="627732"/>
      </dsp:txXfrm>
    </dsp:sp>
    <dsp:sp modelId="{57A11D3C-F06D-F849-9962-CB14444E4DCA}">
      <dsp:nvSpPr>
        <dsp:cNvPr id="0" name=""/>
        <dsp:cNvSpPr/>
      </dsp:nvSpPr>
      <dsp:spPr>
        <a:xfrm>
          <a:off x="1674089" y="267684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High Performance Computing</a:t>
          </a:r>
          <a:endParaRPr lang="en-US" sz="900" kern="1200" dirty="0"/>
        </a:p>
      </dsp:txBody>
      <dsp:txXfrm>
        <a:off x="1674089" y="2676844"/>
        <a:ext cx="1255465" cy="627732"/>
      </dsp:txXfrm>
    </dsp:sp>
    <dsp:sp modelId="{6A3C2766-49A4-0648-B72B-6F474AE61EF5}">
      <dsp:nvSpPr>
        <dsp:cNvPr id="0" name=""/>
        <dsp:cNvSpPr/>
      </dsp:nvSpPr>
      <dsp:spPr>
        <a:xfrm>
          <a:off x="1674089" y="356822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Networking / </a:t>
          </a:r>
          <a:r>
            <a:rPr lang="en-US" sz="900" kern="1200" dirty="0" err="1" smtClean="0"/>
            <a:t>Cybersecurity</a:t>
          </a:r>
          <a:endParaRPr lang="en-US" sz="900" kern="1200" dirty="0"/>
        </a:p>
      </dsp:txBody>
      <dsp:txXfrm>
        <a:off x="1674089" y="3568224"/>
        <a:ext cx="1255465" cy="627732"/>
      </dsp:txXfrm>
    </dsp:sp>
    <dsp:sp modelId="{63721B59-CC07-CC41-AFE0-1E6E2CA24DAE}">
      <dsp:nvSpPr>
        <dsp:cNvPr id="0" name=""/>
        <dsp:cNvSpPr/>
      </dsp:nvSpPr>
      <dsp:spPr>
        <a:xfrm>
          <a:off x="1674089" y="4459605"/>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Software</a:t>
          </a:r>
          <a:endParaRPr lang="en-US" sz="900" kern="1200" dirty="0"/>
        </a:p>
      </dsp:txBody>
      <dsp:txXfrm>
        <a:off x="1674089" y="4459605"/>
        <a:ext cx="1255465" cy="627732"/>
      </dsp:txXfrm>
    </dsp:sp>
    <dsp:sp modelId="{79501A00-690F-7548-8B70-6AF61451E381}">
      <dsp:nvSpPr>
        <dsp:cNvPr id="0" name=""/>
        <dsp:cNvSpPr/>
      </dsp:nvSpPr>
      <dsp:spPr>
        <a:xfrm>
          <a:off x="2879335" y="89408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Computing and Communications Foundations (CCF)</a:t>
          </a:r>
          <a:br>
            <a:rPr lang="en-US" sz="900" kern="1200" dirty="0" smtClean="0"/>
          </a:br>
          <a:r>
            <a:rPr lang="en-US" sz="900" kern="1200" dirty="0" smtClean="0"/>
            <a:t>DD: Rao </a:t>
          </a:r>
          <a:r>
            <a:rPr lang="en-US" sz="900" kern="1200" dirty="0" err="1" smtClean="0"/>
            <a:t>Kosajaru</a:t>
          </a:r>
          <a:r>
            <a:rPr lang="en-US" sz="900" kern="1200" dirty="0" smtClean="0"/>
            <a:t/>
          </a:r>
          <a:br>
            <a:rPr lang="en-US" sz="900" kern="1200" dirty="0" smtClean="0"/>
          </a:br>
          <a:r>
            <a:rPr lang="en-US" sz="900" kern="1200" dirty="0" smtClean="0"/>
            <a:t>Acting DDD: </a:t>
          </a:r>
          <a:r>
            <a:rPr lang="en-US" sz="900" kern="1200" dirty="0" err="1" smtClean="0"/>
            <a:t>Anindya</a:t>
          </a:r>
          <a:r>
            <a:rPr lang="en-US" sz="900" kern="1200" dirty="0" smtClean="0"/>
            <a:t> Banerjee</a:t>
          </a:r>
          <a:endParaRPr lang="en-US" sz="900" kern="1200" dirty="0"/>
        </a:p>
      </dsp:txBody>
      <dsp:txXfrm>
        <a:off x="2879335" y="894083"/>
        <a:ext cx="1255465" cy="627732"/>
      </dsp:txXfrm>
    </dsp:sp>
    <dsp:sp modelId="{6C7AB58D-237C-BA4A-8E85-6D4511AA7AF2}">
      <dsp:nvSpPr>
        <dsp:cNvPr id="0" name=""/>
        <dsp:cNvSpPr/>
      </dsp:nvSpPr>
      <dsp:spPr>
        <a:xfrm>
          <a:off x="3193202" y="178546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Algorithmic Foundations</a:t>
          </a:r>
          <a:endParaRPr lang="en-US" sz="900" kern="1200" dirty="0"/>
        </a:p>
      </dsp:txBody>
      <dsp:txXfrm>
        <a:off x="3193202" y="1785463"/>
        <a:ext cx="1255465" cy="627732"/>
      </dsp:txXfrm>
    </dsp:sp>
    <dsp:sp modelId="{0274DEE0-8B6A-7A42-9333-62D99ABD4BFC}">
      <dsp:nvSpPr>
        <dsp:cNvPr id="0" name=""/>
        <dsp:cNvSpPr/>
      </dsp:nvSpPr>
      <dsp:spPr>
        <a:xfrm>
          <a:off x="3193202" y="267684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Communications and Information Foundations</a:t>
          </a:r>
          <a:endParaRPr lang="en-US" sz="900" kern="1200" dirty="0"/>
        </a:p>
      </dsp:txBody>
      <dsp:txXfrm>
        <a:off x="3193202" y="2676844"/>
        <a:ext cx="1255465" cy="627732"/>
      </dsp:txXfrm>
    </dsp:sp>
    <dsp:sp modelId="{6A1F5675-1A49-2646-A609-C04C8E857926}">
      <dsp:nvSpPr>
        <dsp:cNvPr id="0" name=""/>
        <dsp:cNvSpPr/>
      </dsp:nvSpPr>
      <dsp:spPr>
        <a:xfrm>
          <a:off x="3193202" y="356822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Software and Hardware Foundations</a:t>
          </a:r>
          <a:endParaRPr lang="en-US" sz="900" kern="1200" dirty="0"/>
        </a:p>
      </dsp:txBody>
      <dsp:txXfrm>
        <a:off x="3193202" y="3568224"/>
        <a:ext cx="1255465" cy="627732"/>
      </dsp:txXfrm>
    </dsp:sp>
    <dsp:sp modelId="{3FCE5B22-7DC1-A14D-89C4-12D0AB02BFDF}">
      <dsp:nvSpPr>
        <dsp:cNvPr id="0" name=""/>
        <dsp:cNvSpPr/>
      </dsp:nvSpPr>
      <dsp:spPr>
        <a:xfrm>
          <a:off x="4398449" y="89408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Computer and Network Systems (CNS)</a:t>
          </a:r>
          <a:br>
            <a:rPr lang="en-US" sz="900" kern="1200" dirty="0" smtClean="0"/>
          </a:br>
          <a:r>
            <a:rPr lang="en-US" sz="900" kern="1200" dirty="0" smtClean="0"/>
            <a:t> DD: Ken</a:t>
          </a:r>
          <a:r>
            <a:rPr lang="en-US" sz="900" kern="1200" baseline="0" dirty="0" smtClean="0"/>
            <a:t> Calvert</a:t>
          </a:r>
          <a:r>
            <a:rPr lang="en-US" sz="900" kern="1200" dirty="0" smtClean="0"/>
            <a:t> </a:t>
          </a:r>
          <a:br>
            <a:rPr lang="en-US" sz="900" kern="1200" dirty="0" smtClean="0"/>
          </a:br>
          <a:r>
            <a:rPr lang="en-US" sz="900" kern="1200" dirty="0" smtClean="0"/>
            <a:t>DDD:</a:t>
          </a:r>
          <a:r>
            <a:rPr lang="en-US" sz="900" kern="1200" baseline="0" dirty="0" smtClean="0"/>
            <a:t> Jeremy Epstein</a:t>
          </a:r>
          <a:endParaRPr lang="en-US" sz="900" kern="1200" dirty="0"/>
        </a:p>
      </dsp:txBody>
      <dsp:txXfrm>
        <a:off x="4398449" y="894083"/>
        <a:ext cx="1255465" cy="627732"/>
      </dsp:txXfrm>
    </dsp:sp>
    <dsp:sp modelId="{CCA46DD4-8057-B045-B1BD-E95D4B33FB8F}">
      <dsp:nvSpPr>
        <dsp:cNvPr id="0" name=""/>
        <dsp:cNvSpPr/>
      </dsp:nvSpPr>
      <dsp:spPr>
        <a:xfrm>
          <a:off x="4712315" y="178546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Computer Systems Research</a:t>
          </a:r>
          <a:endParaRPr lang="en-US" sz="900" kern="1200" dirty="0"/>
        </a:p>
      </dsp:txBody>
      <dsp:txXfrm>
        <a:off x="4712315" y="1785463"/>
        <a:ext cx="1255465" cy="627732"/>
      </dsp:txXfrm>
    </dsp:sp>
    <dsp:sp modelId="{55B378D1-4EA3-1845-8224-C5A9072C90EE}">
      <dsp:nvSpPr>
        <dsp:cNvPr id="0" name=""/>
        <dsp:cNvSpPr/>
      </dsp:nvSpPr>
      <dsp:spPr>
        <a:xfrm>
          <a:off x="4712315" y="267684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Networking and Technology Systems</a:t>
          </a:r>
          <a:endParaRPr lang="en-US" sz="900" kern="1200" dirty="0"/>
        </a:p>
      </dsp:txBody>
      <dsp:txXfrm>
        <a:off x="4712315" y="2676844"/>
        <a:ext cx="1255465" cy="627732"/>
      </dsp:txXfrm>
    </dsp:sp>
    <dsp:sp modelId="{5ED49AB4-CC59-674E-BB7B-59527DFBCF7C}">
      <dsp:nvSpPr>
        <dsp:cNvPr id="0" name=""/>
        <dsp:cNvSpPr/>
      </dsp:nvSpPr>
      <dsp:spPr>
        <a:xfrm>
          <a:off x="5917562" y="89408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Information and Intelligent Systems (IIS)</a:t>
          </a:r>
          <a:br>
            <a:rPr lang="en-US" sz="900" kern="1200" dirty="0" smtClean="0"/>
          </a:br>
          <a:r>
            <a:rPr lang="en-US" sz="900" kern="1200" dirty="0" smtClean="0"/>
            <a:t>Acting DD: Howard </a:t>
          </a:r>
          <a:r>
            <a:rPr lang="en-US" sz="900" kern="1200" dirty="0" err="1" smtClean="0"/>
            <a:t>Wactlar</a:t>
          </a:r>
          <a:r>
            <a:rPr lang="en-US" sz="900" kern="1200" dirty="0" smtClean="0"/>
            <a:t/>
          </a:r>
          <a:br>
            <a:rPr lang="en-US" sz="900" kern="1200" dirty="0" smtClean="0"/>
          </a:br>
          <a:r>
            <a:rPr lang="en-US" sz="900" kern="1200" dirty="0" smtClean="0"/>
            <a:t>DDD: </a:t>
          </a:r>
          <a:r>
            <a:rPr lang="en-US" sz="900" kern="1200" dirty="0" err="1" smtClean="0"/>
            <a:t>Joydip</a:t>
          </a:r>
          <a:r>
            <a:rPr lang="en-US" sz="900" kern="1200" dirty="0" smtClean="0"/>
            <a:t> </a:t>
          </a:r>
          <a:r>
            <a:rPr lang="en-US" sz="900" kern="1200" dirty="0" err="1" smtClean="0"/>
            <a:t>Kundu</a:t>
          </a:r>
          <a:endParaRPr lang="en-US" sz="900" kern="1200" dirty="0"/>
        </a:p>
      </dsp:txBody>
      <dsp:txXfrm>
        <a:off x="5917562" y="894083"/>
        <a:ext cx="1255465" cy="627732"/>
      </dsp:txXfrm>
    </dsp:sp>
    <dsp:sp modelId="{2A3079DC-9775-4A44-8D39-46B04A3ECA28}">
      <dsp:nvSpPr>
        <dsp:cNvPr id="0" name=""/>
        <dsp:cNvSpPr/>
      </dsp:nvSpPr>
      <dsp:spPr>
        <a:xfrm>
          <a:off x="6231428" y="1785463"/>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Cyber Human Systems</a:t>
          </a:r>
          <a:endParaRPr lang="en-US" sz="900" kern="1200" dirty="0"/>
        </a:p>
      </dsp:txBody>
      <dsp:txXfrm>
        <a:off x="6231428" y="1785463"/>
        <a:ext cx="1255465" cy="627732"/>
      </dsp:txXfrm>
    </dsp:sp>
    <dsp:sp modelId="{B334012A-C3BF-104C-BB1D-8F6F7AC95668}">
      <dsp:nvSpPr>
        <dsp:cNvPr id="0" name=""/>
        <dsp:cNvSpPr/>
      </dsp:nvSpPr>
      <dsp:spPr>
        <a:xfrm>
          <a:off x="6231428" y="267684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Information Integration and Informatics</a:t>
          </a:r>
          <a:endParaRPr lang="en-US" sz="900" kern="1200" dirty="0"/>
        </a:p>
      </dsp:txBody>
      <dsp:txXfrm>
        <a:off x="6231428" y="2676844"/>
        <a:ext cx="1255465" cy="627732"/>
      </dsp:txXfrm>
    </dsp:sp>
    <dsp:sp modelId="{6C11DFC9-ECAF-4D40-AC78-B0DD58BBAF8E}">
      <dsp:nvSpPr>
        <dsp:cNvPr id="0" name=""/>
        <dsp:cNvSpPr/>
      </dsp:nvSpPr>
      <dsp:spPr>
        <a:xfrm>
          <a:off x="6231428" y="3568224"/>
          <a:ext cx="1255465" cy="62773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Robust Intelligence</a:t>
          </a:r>
          <a:endParaRPr lang="en-US" sz="900" kern="1200" dirty="0"/>
        </a:p>
      </dsp:txBody>
      <dsp:txXfrm>
        <a:off x="6231428" y="3568224"/>
        <a:ext cx="1255465" cy="6277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C26F-B9E8-1140-9F04-B288EA774F9B}" type="datetime1">
              <a:rPr lang="en-US" smtClean="0"/>
              <a:t>6/19/17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F5C07-2D53-974B-BCA8-8DEFD401672A}" type="slidenum">
              <a:rPr lang="en-US" smtClean="0"/>
              <a:t>‹#›</a:t>
            </a:fld>
            <a:endParaRPr lang="en-US"/>
          </a:p>
        </p:txBody>
      </p:sp>
    </p:spTree>
    <p:extLst>
      <p:ext uri="{BB962C8B-B14F-4D97-AF65-F5344CB8AC3E}">
        <p14:creationId xmlns:p14="http://schemas.microsoft.com/office/powerpoint/2010/main" val="862908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85A9-4929-EB40-8503-34D462203463}" type="datetime1">
              <a:rPr lang="en-US" smtClean="0"/>
              <a:t>6/19/17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1F00-4222-FC42-98D7-D3B88C16E9BC}" type="slidenum">
              <a:rPr lang="en-US" smtClean="0"/>
              <a:t>‹#›</a:t>
            </a:fld>
            <a:endParaRPr lang="en-US"/>
          </a:p>
        </p:txBody>
      </p:sp>
    </p:spTree>
    <p:extLst>
      <p:ext uri="{BB962C8B-B14F-4D97-AF65-F5344CB8AC3E}">
        <p14:creationId xmlns:p14="http://schemas.microsoft.com/office/powerpoint/2010/main" val="319899733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Tree>
    <p:extLst>
      <p:ext uri="{BB962C8B-B14F-4D97-AF65-F5344CB8AC3E}">
        <p14:creationId xmlns:p14="http://schemas.microsoft.com/office/powerpoint/2010/main" val="18330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visioning and other activities over course of grant (2012-2014)</a:t>
            </a:r>
          </a:p>
          <a:p>
            <a:r>
              <a:rPr lang="en-US" dirty="0" smtClean="0"/>
              <a:t> Make a point of discussing process a bit</a:t>
            </a:r>
          </a:p>
          <a:p>
            <a:r>
              <a:rPr lang="en-US" dirty="0" smtClean="0"/>
              <a:t> Point out that we reach out widely to all directorates within NSF and other agencies.</a:t>
            </a:r>
          </a:p>
          <a:p>
            <a:endParaRPr lang="en-US" dirty="0" smtClean="0"/>
          </a:p>
          <a:p>
            <a:r>
              <a:rPr lang="en-US" b="1" dirty="0" smtClean="0"/>
              <a:t>Robotics, Automation, and Computer Science</a:t>
            </a:r>
          </a:p>
          <a:p>
            <a:pPr lvl="1"/>
            <a:r>
              <a:rPr lang="en-US" dirty="0" smtClean="0"/>
              <a:t>Sponsored by Robotics-VO, NSF, OSTP, and CCC</a:t>
            </a:r>
          </a:p>
          <a:p>
            <a:pPr lvl="1"/>
            <a:r>
              <a:rPr lang="en-US" dirty="0" smtClean="0"/>
              <a:t>Goal: frame concrete problems used to guide basic and applied research through the National Robotics Initiative</a:t>
            </a:r>
            <a:endParaRPr lang="en-US" b="1" dirty="0" smtClean="0"/>
          </a:p>
          <a:p>
            <a:endParaRPr lang="en-US" dirty="0" smtClean="0"/>
          </a:p>
          <a:p>
            <a:r>
              <a:rPr lang="en-US" dirty="0" smtClean="0"/>
              <a:t>Point out how the </a:t>
            </a:r>
            <a:r>
              <a:rPr lang="en-US" dirty="0" err="1" smtClean="0"/>
              <a:t>processs</a:t>
            </a:r>
            <a:r>
              <a:rPr lang="en-US" dirty="0" smtClean="0"/>
              <a:t> works – we work with them</a:t>
            </a:r>
            <a:endParaRPr lang="en-US" dirty="0"/>
          </a:p>
        </p:txBody>
      </p:sp>
    </p:spTree>
    <p:extLst>
      <p:ext uri="{BB962C8B-B14F-4D97-AF65-F5344CB8AC3E}">
        <p14:creationId xmlns:p14="http://schemas.microsoft.com/office/powerpoint/2010/main" val="94783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1" dirty="0" smtClean="0"/>
              <a:t>39 early career faculty </a:t>
            </a:r>
          </a:p>
          <a:p>
            <a:pPr defTabSz="900593" eaLnBrk="0" fontAlgn="base" hangingPunct="0">
              <a:spcBef>
                <a:spcPct val="30000"/>
              </a:spcBef>
              <a:spcAft>
                <a:spcPct val="0"/>
              </a:spcAft>
              <a:defRPr/>
            </a:pPr>
            <a:r>
              <a:rPr lang="en-US" b="1" dirty="0" smtClean="0"/>
              <a:t>On average, 300 hits/day</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Big Data is constant </a:t>
            </a:r>
          </a:p>
          <a:p>
            <a:pPr defTabSz="900593" eaLnBrk="0" fontAlgn="base" hangingPunct="0">
              <a:spcBef>
                <a:spcPct val="30000"/>
              </a:spcBef>
              <a:spcAft>
                <a:spcPct val="0"/>
              </a:spcAft>
              <a:defRPr/>
            </a:pPr>
            <a:r>
              <a:rPr lang="en-US" b="1" dirty="0" smtClean="0"/>
              <a:t>Increase in interest for posts on other agencies (NIH, DARPA)</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We track hits, reposts, etc.</a:t>
            </a:r>
          </a:p>
          <a:p>
            <a:pPr defTabSz="900593" eaLnBrk="0" fontAlgn="base" hangingPunct="0">
              <a:spcBef>
                <a:spcPct val="30000"/>
              </a:spcBef>
              <a:spcAft>
                <a:spcPct val="0"/>
              </a:spcAft>
              <a:defRPr/>
            </a:pPr>
            <a:endParaRPr lang="en-US" b="1" dirty="0" smtClean="0"/>
          </a:p>
          <a:p>
            <a:endParaRPr lang="en-US" dirty="0"/>
          </a:p>
        </p:txBody>
      </p:sp>
    </p:spTree>
    <p:extLst>
      <p:ext uri="{BB962C8B-B14F-4D97-AF65-F5344CB8AC3E}">
        <p14:creationId xmlns:p14="http://schemas.microsoft.com/office/powerpoint/2010/main" val="89085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 had been working on a robotics White Paper (2007-2009) – Rodney Brooks</a:t>
            </a:r>
          </a:p>
          <a:p>
            <a:r>
              <a:rPr lang="en-US" baseline="0" dirty="0" err="1" smtClean="0"/>
              <a:t>Henrik</a:t>
            </a:r>
            <a:r>
              <a:rPr lang="en-US" baseline="0" dirty="0" smtClean="0"/>
              <a:t> Christiansen, </a:t>
            </a:r>
            <a:r>
              <a:rPr lang="en-US" baseline="0" dirty="0" err="1" smtClean="0"/>
              <a:t>Sebastien</a:t>
            </a:r>
            <a:r>
              <a:rPr lang="en-US" baseline="0" dirty="0" smtClean="0"/>
              <a:t> </a:t>
            </a:r>
            <a:r>
              <a:rPr lang="en-US" baseline="0" dirty="0" err="1" smtClean="0"/>
              <a:t>Thrun</a:t>
            </a:r>
            <a:r>
              <a:rPr lang="en-US" baseline="0" dirty="0" smtClean="0"/>
              <a:t> and Robotics people came to CCC wanting help to get the robotics community on track (2008)</a:t>
            </a:r>
          </a:p>
          <a:p>
            <a:r>
              <a:rPr lang="en-US" baseline="0" dirty="0" smtClean="0"/>
              <a:t>Tom </a:t>
            </a:r>
            <a:r>
              <a:rPr lang="en-US" baseline="0" dirty="0" err="1" smtClean="0"/>
              <a:t>Kalil</a:t>
            </a:r>
            <a:r>
              <a:rPr lang="en-US" baseline="0" dirty="0" smtClean="0"/>
              <a:t> was looking for a focus area</a:t>
            </a:r>
          </a:p>
          <a:p>
            <a:endParaRPr lang="en-US" baseline="0" dirty="0" smtClean="0"/>
          </a:p>
          <a:p>
            <a:r>
              <a:rPr lang="en-US" baseline="0" dirty="0" err="1" smtClean="0"/>
              <a:t>Henrik</a:t>
            </a:r>
            <a:r>
              <a:rPr lang="en-US" baseline="0" dirty="0" smtClean="0"/>
              <a:t> and CMU President (Jared </a:t>
            </a:r>
            <a:r>
              <a:rPr lang="en-US" baseline="0" dirty="0" err="1" smtClean="0"/>
              <a:t>Cohon</a:t>
            </a:r>
            <a:r>
              <a:rPr lang="en-US" baseline="0" dirty="0" smtClean="0"/>
              <a:t>) were instrumental in setting up the Robotics Caucus, using the Roadmap  </a:t>
            </a:r>
            <a:endParaRPr lang="en-US" dirty="0"/>
          </a:p>
        </p:txBody>
      </p:sp>
    </p:spTree>
    <p:extLst>
      <p:ext uri="{BB962C8B-B14F-4D97-AF65-F5344CB8AC3E}">
        <p14:creationId xmlns:p14="http://schemas.microsoft.com/office/powerpoint/2010/main" val="112453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 had been working on a robotics White Paper (2007-2009) – Rodney Brooks</a:t>
            </a:r>
          </a:p>
          <a:p>
            <a:r>
              <a:rPr lang="en-US" baseline="0" dirty="0" err="1" smtClean="0"/>
              <a:t>Henrik</a:t>
            </a:r>
            <a:r>
              <a:rPr lang="en-US" baseline="0" dirty="0" smtClean="0"/>
              <a:t> Christiansen, </a:t>
            </a:r>
            <a:r>
              <a:rPr lang="en-US" baseline="0" dirty="0" err="1" smtClean="0"/>
              <a:t>Sebastien</a:t>
            </a:r>
            <a:r>
              <a:rPr lang="en-US" baseline="0" dirty="0" smtClean="0"/>
              <a:t> </a:t>
            </a:r>
            <a:r>
              <a:rPr lang="en-US" baseline="0" dirty="0" err="1" smtClean="0"/>
              <a:t>Thrun</a:t>
            </a:r>
            <a:r>
              <a:rPr lang="en-US" baseline="0" dirty="0" smtClean="0"/>
              <a:t> and Robotics people came to CCC wanting help to get the robotics community on track (2008)</a:t>
            </a:r>
          </a:p>
          <a:p>
            <a:r>
              <a:rPr lang="en-US" baseline="0" dirty="0" smtClean="0"/>
              <a:t>Tom </a:t>
            </a:r>
            <a:r>
              <a:rPr lang="en-US" baseline="0" dirty="0" err="1" smtClean="0"/>
              <a:t>Kalil</a:t>
            </a:r>
            <a:r>
              <a:rPr lang="en-US" baseline="0" dirty="0" smtClean="0"/>
              <a:t> was looking for a focus area</a:t>
            </a:r>
          </a:p>
          <a:p>
            <a:endParaRPr lang="en-US" baseline="0" dirty="0" smtClean="0"/>
          </a:p>
          <a:p>
            <a:r>
              <a:rPr lang="en-US" baseline="0" dirty="0" err="1" smtClean="0"/>
              <a:t>Henrik</a:t>
            </a:r>
            <a:r>
              <a:rPr lang="en-US" baseline="0" dirty="0" smtClean="0"/>
              <a:t> and CMU President (Jared </a:t>
            </a:r>
            <a:r>
              <a:rPr lang="en-US" baseline="0" dirty="0" err="1" smtClean="0"/>
              <a:t>Cohon</a:t>
            </a:r>
            <a:r>
              <a:rPr lang="en-US" baseline="0" dirty="0" smtClean="0"/>
              <a:t>) were instrumental in setting up the Robotics Caucus, using the Roadmap  </a:t>
            </a:r>
            <a:endParaRPr lang="en-US" dirty="0"/>
          </a:p>
        </p:txBody>
      </p:sp>
    </p:spTree>
    <p:extLst>
      <p:ext uri="{BB962C8B-B14F-4D97-AF65-F5344CB8AC3E}">
        <p14:creationId xmlns:p14="http://schemas.microsoft.com/office/powerpoint/2010/main" val="146608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20460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33100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SHW</a:t>
            </a:r>
            <a:r>
              <a:rPr lang="en-US" baseline="0" dirty="0" smtClean="0"/>
              <a:t> first in 2010, updated in 2013 as a joint initiative with NIH</a:t>
            </a:r>
          </a:p>
          <a:p>
            <a:endParaRPr lang="en-US" dirty="0"/>
          </a:p>
        </p:txBody>
      </p:sp>
    </p:spTree>
    <p:extLst>
      <p:ext uri="{BB962C8B-B14F-4D97-AF65-F5344CB8AC3E}">
        <p14:creationId xmlns:p14="http://schemas.microsoft.com/office/powerpoint/2010/main" val="1966491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82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2269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2625"/>
            <a:ext cx="4570412"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399"/>
            <a:ext cx="5486400" cy="4116389"/>
          </a:xfrm>
        </p:spPr>
        <p:txBody>
          <a:bodyPr/>
          <a:lstStyle/>
          <a:p>
            <a:pPr eaLnBrk="1" hangingPunct="1">
              <a:defRPr/>
            </a:pPr>
            <a:r>
              <a:rPr lang="en-US" smtClean="0"/>
              <a:t> </a:t>
            </a:r>
          </a:p>
        </p:txBody>
      </p:sp>
    </p:spTree>
    <p:extLst>
      <p:ext uri="{BB962C8B-B14F-4D97-AF65-F5344CB8AC3E}">
        <p14:creationId xmlns:p14="http://schemas.microsoft.com/office/powerpoint/2010/main" val="137304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just like to take a few minutes to frame the talks this evening and help you understand how they fit into the bigger picture of what the CCC is attempting to accomplish.</a:t>
            </a:r>
          </a:p>
          <a:p>
            <a:endParaRPr lang="en-US" dirty="0" smtClean="0"/>
          </a:p>
          <a:p>
            <a:r>
              <a:rPr lang="en-US" dirty="0" smtClean="0"/>
              <a:t>Grady </a:t>
            </a:r>
            <a:r>
              <a:rPr lang="en-US" dirty="0" err="1" smtClean="0"/>
              <a:t>Booch</a:t>
            </a:r>
            <a:endParaRPr lang="en-US" dirty="0" smtClean="0"/>
          </a:p>
          <a:p>
            <a:r>
              <a:rPr lang="en-US" dirty="0" smtClean="0"/>
              <a:t>Peter Swire</a:t>
            </a:r>
          </a:p>
          <a:p>
            <a:endParaRPr lang="en-US" dirty="0" smtClean="0"/>
          </a:p>
          <a:p>
            <a:r>
              <a:rPr lang="en-US" dirty="0" smtClean="0"/>
              <a:t>We</a:t>
            </a:r>
            <a:r>
              <a:rPr lang="en-US" baseline="0" dirty="0" smtClean="0"/>
              <a:t> live in a world of remarkable innovation and remarkable opportunity.</a:t>
            </a:r>
          </a:p>
          <a:p>
            <a:endParaRPr lang="en-US" dirty="0" smtClean="0"/>
          </a:p>
          <a:p>
            <a:r>
              <a:rPr lang="en-US" dirty="0" smtClean="0"/>
              <a:t>This is a slide you saw at this morning’s talk due to</a:t>
            </a:r>
            <a:r>
              <a:rPr lang="en-US" baseline="0" dirty="0" smtClean="0"/>
              <a:t> </a:t>
            </a:r>
            <a:r>
              <a:rPr lang="en-US" baseline="0" dirty="0" err="1" smtClean="0"/>
              <a:t>Lazowska</a:t>
            </a:r>
            <a:r>
              <a:rPr lang="en-US" baseline="0" dirty="0" smtClean="0"/>
              <a:t> – it demonstrates the opportunities and challenges that today’s computing research poses – we’re in a world of enormous opportunity, but one that is constantly changing and evolving.</a:t>
            </a:r>
          </a:p>
          <a:p>
            <a:endParaRPr lang="en-US" baseline="0" dirty="0" smtClean="0"/>
          </a:p>
          <a:p>
            <a:r>
              <a:rPr lang="en-US" baseline="0" dirty="0" smtClean="0"/>
              <a:t>Perhaps more importantly, to pick up a theme from peter </a:t>
            </a:r>
            <a:r>
              <a:rPr lang="en-US" baseline="0" dirty="0" err="1" smtClean="0"/>
              <a:t>swire’s</a:t>
            </a:r>
            <a:r>
              <a:rPr lang="en-US" baseline="0" dirty="0" smtClean="0"/>
              <a:t> talk, where we as computer scientists are playing an ever larger role in addressing key national priorities such as healthcare, transportation, scientific discovery, sustainability and education. Addressing these issues takes new ideas, new constellations of investigators, and new sources of funding.</a:t>
            </a:r>
          </a:p>
          <a:p>
            <a:endParaRPr lang="en-US" baseline="0" dirty="0" smtClean="0"/>
          </a:p>
          <a:p>
            <a:endParaRPr lang="en-US" dirty="0"/>
          </a:p>
        </p:txBody>
      </p:sp>
    </p:spTree>
    <p:extLst>
      <p:ext uri="{BB962C8B-B14F-4D97-AF65-F5344CB8AC3E}">
        <p14:creationId xmlns:p14="http://schemas.microsoft.com/office/powerpoint/2010/main" val="37042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5355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dirty="0" smtClean="0"/>
              <a:t>Executive committee provides grooming for future leadership</a:t>
            </a:r>
          </a:p>
          <a:p>
            <a:endParaRPr lang="en-US" dirty="0"/>
          </a:p>
        </p:txBody>
      </p:sp>
    </p:spTree>
    <p:extLst>
      <p:ext uri="{BB962C8B-B14F-4D97-AF65-F5344CB8AC3E}">
        <p14:creationId xmlns:p14="http://schemas.microsoft.com/office/powerpoint/2010/main" val="250477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Bi-weekly </a:t>
            </a:r>
            <a:r>
              <a:rPr lang="en-US" dirty="0" err="1" smtClean="0"/>
              <a:t>telecon</a:t>
            </a:r>
            <a:r>
              <a:rPr lang="en-US" dirty="0" smtClean="0"/>
              <a:t> with Executive committee.  We</a:t>
            </a:r>
            <a:r>
              <a:rPr lang="en-US" baseline="0" dirty="0" smtClean="0"/>
              <a:t> tell them what we’re working on.  They tell us what they’d like us to do</a:t>
            </a:r>
            <a:endParaRPr lang="en-US" dirty="0"/>
          </a:p>
        </p:txBody>
      </p:sp>
    </p:spTree>
    <p:extLst>
      <p:ext uri="{BB962C8B-B14F-4D97-AF65-F5344CB8AC3E}">
        <p14:creationId xmlns:p14="http://schemas.microsoft.com/office/powerpoint/2010/main" val="119621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516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CCC is a bridge between the CS research community, the funders of that research, and the beneficiaries of that research.  We work to promote</a:t>
            </a:r>
            <a:r>
              <a:rPr lang="en-US" baseline="0" dirty="0" smtClean="0"/>
              <a:t> the health of that enterprise.</a:t>
            </a:r>
          </a:p>
          <a:p>
            <a:endParaRPr lang="en-US" dirty="0"/>
          </a:p>
        </p:txBody>
      </p:sp>
    </p:spTree>
    <p:extLst>
      <p:ext uri="{BB962C8B-B14F-4D97-AF65-F5344CB8AC3E}">
        <p14:creationId xmlns:p14="http://schemas.microsoft.com/office/powerpoint/2010/main" val="1880807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91128"/>
            <a:ext cx="6400800" cy="1752600"/>
          </a:xfrm>
        </p:spPr>
        <p:txBody>
          <a:bodyPr>
            <a:normAutofit/>
          </a:bodyPr>
          <a:lstStyle>
            <a:lvl1pPr marL="0" indent="0" algn="ctr">
              <a:buNone/>
              <a:defRPr sz="2400" b="0" i="1">
                <a:solidFill>
                  <a:schemeClr val="tx1">
                    <a:lumMod val="75000"/>
                    <a:lumOff val="2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E581-9C5D-2741-90B8-7D58B88A16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7451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29779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6093D"/>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6093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6093D"/>
              </a:buClr>
              <a:defRPr sz="1800" b="0" i="0">
                <a:solidFill>
                  <a:schemeClr val="tx1"/>
                </a:solidFill>
                <a:latin typeface="Arial"/>
                <a:cs typeface="Arial"/>
              </a:defRPr>
            </a:lvl1pPr>
            <a:lvl2pPr>
              <a:buClr>
                <a:srgbClr val="A6093D"/>
              </a:buClr>
              <a:defRPr sz="1800" b="0" i="0">
                <a:solidFill>
                  <a:schemeClr val="tx1"/>
                </a:solidFill>
                <a:latin typeface="Arial"/>
                <a:cs typeface="Arial"/>
              </a:defRPr>
            </a:lvl2pPr>
            <a:lvl3pPr>
              <a:buClr>
                <a:srgbClr val="A6093D"/>
              </a:buClr>
              <a:defRPr sz="1800" b="0" i="0">
                <a:solidFill>
                  <a:schemeClr val="tx1"/>
                </a:solidFill>
                <a:latin typeface="Arial"/>
                <a:cs typeface="Arial"/>
              </a:defRPr>
            </a:lvl3pPr>
            <a:lvl4pPr>
              <a:buClr>
                <a:srgbClr val="A6093D"/>
              </a:buClr>
              <a:defRPr sz="1800" b="0" i="0">
                <a:solidFill>
                  <a:schemeClr val="tx1"/>
                </a:solidFill>
                <a:latin typeface="Arial"/>
                <a:cs typeface="Arial"/>
              </a:defRPr>
            </a:lvl4pPr>
            <a:lvl5pPr>
              <a:buClr>
                <a:srgbClr val="A6093D"/>
              </a:buClr>
              <a:defRPr sz="1800" b="0" i="0">
                <a:solidFill>
                  <a:schemeClr val="tx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10" name="Slide Number Placeholder 4"/>
          <p:cNvSpPr>
            <a:spLocks noGrp="1"/>
          </p:cNvSpPr>
          <p:nvPr>
            <p:ph type="sldNum" sz="quarter" idx="12"/>
          </p:nvPr>
        </p:nvSpPr>
        <p:spPr>
          <a:xfrm>
            <a:off x="0" y="637657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41371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2400">
                <a:solidFill>
                  <a:schemeClr val="tx1"/>
                </a:solidFill>
                <a:latin typeface="Arial"/>
              </a:defRPr>
            </a:lvl1pPr>
            <a:lvl2pPr>
              <a:buClr>
                <a:srgbClr val="A6093D"/>
              </a:buClr>
              <a:defRPr sz="2000">
                <a:solidFill>
                  <a:schemeClr val="tx1"/>
                </a:solidFill>
                <a:latin typeface="Arial"/>
              </a:defRPr>
            </a:lvl2pPr>
            <a:lvl3pPr>
              <a:buClr>
                <a:srgbClr val="A6093D"/>
              </a:buClr>
              <a:defRPr sz="1800">
                <a:solidFill>
                  <a:schemeClr val="tx1"/>
                </a:solidFill>
                <a:latin typeface="Arial"/>
              </a:defRPr>
            </a:lvl3pPr>
            <a:lvl4pPr>
              <a:buClr>
                <a:srgbClr val="A6093D"/>
              </a:buClr>
              <a:defRPr sz="1800">
                <a:solidFill>
                  <a:schemeClr val="tx1"/>
                </a:solidFill>
                <a:latin typeface="Arial"/>
              </a:defRPr>
            </a:lvl4pPr>
            <a:lvl5pPr>
              <a:buClr>
                <a:srgbClr val="A6093D"/>
              </a:buClr>
              <a:defRPr sz="1800">
                <a:solidFill>
                  <a:schemeClr val="tx1"/>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1186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dirty="0"/>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1" Type="http://schemas.openxmlformats.org/officeDocument/2006/relationships/image" Target="../media/image15.jpg"/><Relationship Id="rId12" Type="http://schemas.openxmlformats.org/officeDocument/2006/relationships/image" Target="../media/image16.jpg"/><Relationship Id="rId13" Type="http://schemas.openxmlformats.org/officeDocument/2006/relationships/image" Target="../media/image17.jpg"/><Relationship Id="rId14" Type="http://schemas.openxmlformats.org/officeDocument/2006/relationships/image" Target="../media/image18.jpg"/><Relationship Id="rId15" Type="http://schemas.openxmlformats.org/officeDocument/2006/relationships/image" Target="../media/image19.jpg"/><Relationship Id="rId16" Type="http://schemas.openxmlformats.org/officeDocument/2006/relationships/image" Target="../media/image20.jpg"/><Relationship Id="rId17"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g"/><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4.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jpeg"/><Relationship Id="rId7" Type="http://schemas.openxmlformats.org/officeDocument/2006/relationships/image" Target="../media/image4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gif"/><Relationship Id="rId6" Type="http://schemas.openxmlformats.org/officeDocument/2006/relationships/image" Target="../media/image58.png"/><Relationship Id="rId7" Type="http://schemas.openxmlformats.org/officeDocument/2006/relationships/image" Target="../media/image59.jpeg"/><Relationship Id="rId8" Type="http://schemas.openxmlformats.org/officeDocument/2006/relationships/image" Target="../media/image60.jpeg"/><Relationship Id="rId9" Type="http://schemas.openxmlformats.org/officeDocument/2006/relationships/image" Target="../media/image61.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jpg"/><Relationship Id="rId7" Type="http://schemas.openxmlformats.org/officeDocument/2006/relationships/image" Target="../media/image65.jpeg"/><Relationship Id="rId8" Type="http://schemas.openxmlformats.org/officeDocument/2006/relationships/image" Target="../media/image66.jp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png"/><Relationship Id="rId6" Type="http://schemas.openxmlformats.org/officeDocument/2006/relationships/image" Target="../media/image70.em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solidFill>
                  <a:schemeClr val="tx1">
                    <a:lumMod val="75000"/>
                    <a:lumOff val="25000"/>
                  </a:schemeClr>
                </a:solidFill>
              </a:rPr>
              <a:t>June </a:t>
            </a:r>
            <a:r>
              <a:rPr lang="en-US" sz="2000" dirty="0" smtClean="0"/>
              <a:t>20</a:t>
            </a:r>
            <a:r>
              <a:rPr lang="en-US" sz="2000" dirty="0" smtClean="0">
                <a:solidFill>
                  <a:schemeClr val="tx1">
                    <a:lumMod val="75000"/>
                    <a:lumOff val="25000"/>
                  </a:schemeClr>
                </a:solidFill>
              </a:rPr>
              <a:t>, 2017</a:t>
            </a:r>
            <a:endParaRPr lang="en-US" sz="20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dirty="0" smtClean="0"/>
              <a:t>Introduction to the CCC and </a:t>
            </a:r>
            <a:br>
              <a:rPr lang="en-US" dirty="0" smtClean="0"/>
            </a:br>
            <a:r>
              <a:rPr lang="en-US" dirty="0" smtClean="0"/>
              <a:t>the CCC Council</a:t>
            </a:r>
            <a:endParaRPr lang="en-US" dirty="0"/>
          </a:p>
        </p:txBody>
      </p:sp>
    </p:spTree>
    <p:extLst>
      <p:ext uri="{BB962C8B-B14F-4D97-AF65-F5344CB8AC3E}">
        <p14:creationId xmlns:p14="http://schemas.microsoft.com/office/powerpoint/2010/main" val="4151615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CCC Organizational Structure</a:t>
            </a:r>
            <a:endParaRPr lang="en-US" dirty="0"/>
          </a:p>
        </p:txBody>
      </p:sp>
      <p:sp>
        <p:nvSpPr>
          <p:cNvPr id="3" name="Content Placeholder 2"/>
          <p:cNvSpPr>
            <a:spLocks noGrp="1"/>
          </p:cNvSpPr>
          <p:nvPr>
            <p:ph sz="half" idx="2"/>
          </p:nvPr>
        </p:nvSpPr>
        <p:spPr>
          <a:xfrm>
            <a:off x="457200" y="1275195"/>
            <a:ext cx="8229600" cy="4115789"/>
          </a:xfrm>
        </p:spPr>
        <p:txBody>
          <a:bodyPr>
            <a:noAutofit/>
          </a:bodyPr>
          <a:lstStyle/>
          <a:p>
            <a:pPr marL="0" indent="0">
              <a:buNone/>
            </a:pPr>
            <a:r>
              <a:rPr lang="en-US" dirty="0" smtClean="0">
                <a:latin typeface="+mn-lt"/>
              </a:rPr>
              <a:t>Chair, Vice-chair</a:t>
            </a:r>
          </a:p>
          <a:p>
            <a:pPr lvl="1"/>
            <a:r>
              <a:rPr lang="en-US" sz="1800" dirty="0" smtClean="0">
                <a:latin typeface="+mn-lt"/>
              </a:rPr>
              <a:t>2 year non-staggered terms</a:t>
            </a:r>
          </a:p>
          <a:p>
            <a:pPr lvl="1"/>
            <a:r>
              <a:rPr lang="en-US" sz="1800" dirty="0" smtClean="0">
                <a:latin typeface="+mn-lt"/>
              </a:rPr>
              <a:t>Vice-chair is presumptive chair</a:t>
            </a:r>
          </a:p>
          <a:p>
            <a:pPr marL="0" indent="0">
              <a:buNone/>
            </a:pPr>
            <a:r>
              <a:rPr lang="en-US" dirty="0" smtClean="0">
                <a:latin typeface="+mn-lt"/>
              </a:rPr>
              <a:t>Director, Program Associates (2)</a:t>
            </a:r>
          </a:p>
          <a:p>
            <a:pPr lvl="1"/>
            <a:r>
              <a:rPr lang="en-US" sz="1800" dirty="0" smtClean="0">
                <a:latin typeface="+mn-lt"/>
              </a:rPr>
              <a:t>Full-time paid positions</a:t>
            </a:r>
            <a:endParaRPr lang="en-US" sz="1800" dirty="0">
              <a:latin typeface="+mn-lt"/>
            </a:endParaRPr>
          </a:p>
          <a:p>
            <a:pPr marL="0" indent="0">
              <a:buNone/>
            </a:pPr>
            <a:r>
              <a:rPr lang="en-US" dirty="0" smtClean="0">
                <a:latin typeface="+mn-lt"/>
              </a:rPr>
              <a:t>Executive Committee</a:t>
            </a:r>
          </a:p>
          <a:p>
            <a:pPr lvl="1"/>
            <a:r>
              <a:rPr lang="en-US" sz="1800" dirty="0" smtClean="0">
                <a:latin typeface="+mn-lt"/>
              </a:rPr>
              <a:t>Chair, Vice-chair, Director</a:t>
            </a:r>
          </a:p>
          <a:p>
            <a:pPr lvl="1"/>
            <a:r>
              <a:rPr lang="en-US" sz="1800" dirty="0" smtClean="0">
                <a:latin typeface="+mn-lt"/>
              </a:rPr>
              <a:t>3 at large drawn from Council for 1-year terms</a:t>
            </a:r>
          </a:p>
          <a:p>
            <a:pPr lvl="1"/>
            <a:r>
              <a:rPr lang="en-US" sz="1800" dirty="0" smtClean="0">
                <a:latin typeface="+mn-lt"/>
              </a:rPr>
              <a:t>CRA Executive Director</a:t>
            </a:r>
          </a:p>
          <a:p>
            <a:pPr marL="0" indent="0">
              <a:buNone/>
            </a:pPr>
            <a:r>
              <a:rPr lang="en-US" dirty="0" smtClean="0">
                <a:latin typeface="+mn-lt"/>
              </a:rPr>
              <a:t>Council</a:t>
            </a:r>
          </a:p>
          <a:p>
            <a:pPr lvl="1"/>
            <a:r>
              <a:rPr lang="en-US" sz="1800" dirty="0" smtClean="0">
                <a:latin typeface="+mn-lt"/>
              </a:rPr>
              <a:t>20 members</a:t>
            </a:r>
          </a:p>
          <a:p>
            <a:pPr lvl="1"/>
            <a:r>
              <a:rPr lang="en-US" sz="1800" dirty="0" smtClean="0">
                <a:latin typeface="+mn-lt"/>
              </a:rPr>
              <a:t>3 year terms, at most 2 consecutive terms</a:t>
            </a:r>
          </a:p>
          <a:p>
            <a:pPr marL="0" indent="0">
              <a:buNone/>
            </a:pPr>
            <a:r>
              <a:rPr lang="en-US" dirty="0" smtClean="0">
                <a:latin typeface="+mn-lt"/>
              </a:rPr>
              <a:t>Support</a:t>
            </a:r>
            <a:endParaRPr lang="en-US" dirty="0">
              <a:latin typeface="+mn-lt"/>
            </a:endParaRPr>
          </a:p>
          <a:p>
            <a:pPr lvl="1"/>
            <a:r>
              <a:rPr lang="en-US" sz="1800" dirty="0" smtClean="0">
                <a:latin typeface="+mn-lt"/>
              </a:rPr>
              <a:t>As needed, from CRA Staff</a:t>
            </a:r>
            <a:endParaRPr lang="en-US" sz="1800" dirty="0">
              <a:latin typeface="+mn-lt"/>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10</a:t>
            </a:fld>
            <a:endParaRPr lang="en-US"/>
          </a:p>
        </p:txBody>
      </p:sp>
    </p:spTree>
    <p:extLst>
      <p:ext uri="{BB962C8B-B14F-4D97-AF65-F5344CB8AC3E}">
        <p14:creationId xmlns:p14="http://schemas.microsoft.com/office/powerpoint/2010/main" val="17482233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86801" cy="1143000"/>
          </a:xfrm>
        </p:spPr>
        <p:txBody>
          <a:bodyPr>
            <a:normAutofit/>
          </a:bodyPr>
          <a:lstStyle/>
          <a:p>
            <a:r>
              <a:rPr lang="en-US" dirty="0" smtClean="0"/>
              <a:t>What Does Executive Committee Do?</a:t>
            </a:r>
            <a:endParaRPr lang="en-US" dirty="0"/>
          </a:p>
        </p:txBody>
      </p:sp>
      <p:sp>
        <p:nvSpPr>
          <p:cNvPr id="3" name="Content Placeholder 2"/>
          <p:cNvSpPr>
            <a:spLocks noGrp="1"/>
          </p:cNvSpPr>
          <p:nvPr>
            <p:ph sz="half" idx="2"/>
          </p:nvPr>
        </p:nvSpPr>
        <p:spPr>
          <a:xfrm>
            <a:off x="457200" y="1598720"/>
            <a:ext cx="8229600" cy="4861457"/>
          </a:xfrm>
          <a:prstGeom prst="rect">
            <a:avLst/>
          </a:prstGeom>
        </p:spPr>
        <p:txBody>
          <a:bodyPr>
            <a:normAutofit/>
          </a:bodyPr>
          <a:lstStyle/>
          <a:p>
            <a:r>
              <a:rPr lang="en-US" dirty="0" smtClean="0">
                <a:latin typeface="+mn-lt"/>
              </a:rPr>
              <a:t>Each member has a major responsibility within the organization</a:t>
            </a:r>
          </a:p>
          <a:p>
            <a:r>
              <a:rPr lang="en-US" dirty="0" smtClean="0">
                <a:latin typeface="+mn-lt"/>
              </a:rPr>
              <a:t>Oversees the work of subcommittees and working groups</a:t>
            </a:r>
          </a:p>
          <a:p>
            <a:r>
              <a:rPr lang="en-US" dirty="0" smtClean="0">
                <a:latin typeface="+mn-lt"/>
              </a:rPr>
              <a:t>Guides the planning of new activities</a:t>
            </a:r>
          </a:p>
          <a:p>
            <a:r>
              <a:rPr lang="en-US" dirty="0">
                <a:latin typeface="+mn-lt"/>
              </a:rPr>
              <a:t>Oversees the execution of the Strategic </a:t>
            </a:r>
            <a:r>
              <a:rPr lang="en-US" dirty="0" smtClean="0">
                <a:latin typeface="+mn-lt"/>
              </a:rPr>
              <a:t>Plan and annual Implementation Plan</a:t>
            </a:r>
            <a:endParaRPr lang="en-US" dirty="0">
              <a:latin typeface="+mn-lt"/>
            </a:endParaRPr>
          </a:p>
          <a:p>
            <a:r>
              <a:rPr lang="en-US" dirty="0" smtClean="0">
                <a:latin typeface="+mn-lt"/>
              </a:rPr>
              <a:t>Meets biweekly by teleconference</a:t>
            </a:r>
          </a:p>
          <a:p>
            <a:r>
              <a:rPr lang="en-US" dirty="0" smtClean="0">
                <a:latin typeface="+mn-lt"/>
              </a:rPr>
              <a:t>Meets biweekly with NSF by teleconference</a:t>
            </a:r>
            <a:endParaRPr lang="en-US" dirty="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11</a:t>
            </a:fld>
            <a:endParaRPr lang="en-US"/>
          </a:p>
        </p:txBody>
      </p:sp>
    </p:spTree>
    <p:extLst>
      <p:ext uri="{BB962C8B-B14F-4D97-AF65-F5344CB8AC3E}">
        <p14:creationId xmlns:p14="http://schemas.microsoft.com/office/powerpoint/2010/main" val="616543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Council Members Do?</a:t>
            </a:r>
            <a:endParaRPr lang="en-US" dirty="0"/>
          </a:p>
        </p:txBody>
      </p:sp>
      <p:sp>
        <p:nvSpPr>
          <p:cNvPr id="3" name="Content Placeholder 2"/>
          <p:cNvSpPr>
            <a:spLocks noGrp="1"/>
          </p:cNvSpPr>
          <p:nvPr>
            <p:ph sz="half" idx="2"/>
          </p:nvPr>
        </p:nvSpPr>
        <p:spPr>
          <a:xfrm>
            <a:off x="457200" y="1413883"/>
            <a:ext cx="8229600" cy="4975042"/>
          </a:xfrm>
          <a:prstGeom prst="rect">
            <a:avLst/>
          </a:prstGeom>
        </p:spPr>
        <p:txBody>
          <a:bodyPr>
            <a:normAutofit fontScale="92500" lnSpcReduction="10000"/>
          </a:bodyPr>
          <a:lstStyle/>
          <a:p>
            <a:r>
              <a:rPr lang="en-US" dirty="0" smtClean="0">
                <a:latin typeface="+mn-lt"/>
              </a:rPr>
              <a:t>Shepherd visioning activities</a:t>
            </a:r>
          </a:p>
          <a:p>
            <a:r>
              <a:rPr lang="en-US" dirty="0" smtClean="0">
                <a:latin typeface="+mn-lt"/>
              </a:rPr>
              <a:t>Participate in topical task forces</a:t>
            </a:r>
          </a:p>
          <a:p>
            <a:pPr lvl="1"/>
            <a:r>
              <a:rPr lang="en-US" dirty="0" smtClean="0">
                <a:latin typeface="+mn-lt"/>
              </a:rPr>
              <a:t>Examples: AI and Robotics, Healthcare, Privacy and Fairness</a:t>
            </a:r>
          </a:p>
          <a:p>
            <a:pPr lvl="1"/>
            <a:r>
              <a:rPr lang="en-US" dirty="0" smtClean="0">
                <a:latin typeface="+mn-lt"/>
              </a:rPr>
              <a:t>Produce and curate relevant resources</a:t>
            </a:r>
          </a:p>
          <a:p>
            <a:pPr lvl="1"/>
            <a:r>
              <a:rPr lang="en-US" dirty="0" smtClean="0">
                <a:latin typeface="+mn-lt"/>
              </a:rPr>
              <a:t>Monthly teleconferences</a:t>
            </a:r>
          </a:p>
          <a:p>
            <a:r>
              <a:rPr lang="en-US" dirty="0" smtClean="0">
                <a:latin typeface="+mn-lt"/>
              </a:rPr>
              <a:t>Develop new activities</a:t>
            </a:r>
          </a:p>
          <a:p>
            <a:pPr lvl="1"/>
            <a:r>
              <a:rPr lang="en-US" dirty="0" smtClean="0">
                <a:latin typeface="+mn-lt"/>
              </a:rPr>
              <a:t>Examples: </a:t>
            </a:r>
            <a:r>
              <a:rPr lang="en-US" dirty="0" err="1" smtClean="0">
                <a:latin typeface="+mn-lt"/>
              </a:rPr>
              <a:t>CIFellows</a:t>
            </a:r>
            <a:r>
              <a:rPr lang="en-US" dirty="0" smtClean="0">
                <a:latin typeface="+mn-lt"/>
              </a:rPr>
              <a:t>, LISPI, Post-doc Best Practices, Big Data Hub Industry-Academia Collaboration</a:t>
            </a:r>
          </a:p>
          <a:p>
            <a:r>
              <a:rPr lang="en-US" dirty="0" smtClean="0">
                <a:latin typeface="+mn-lt"/>
              </a:rPr>
              <a:t>Engage with government agencies, industry, and sister organizations (NSF, ACM, Big Data Hubs</a:t>
            </a:r>
            <a:r>
              <a:rPr lang="is-IS" dirty="0" smtClean="0">
                <a:latin typeface="+mn-lt"/>
              </a:rPr>
              <a:t>…</a:t>
            </a:r>
            <a:r>
              <a:rPr lang="en-US" dirty="0" smtClean="0">
                <a:latin typeface="+mn-lt"/>
              </a:rPr>
              <a:t>)</a:t>
            </a:r>
          </a:p>
          <a:p>
            <a:r>
              <a:rPr lang="en-US" dirty="0" smtClean="0">
                <a:latin typeface="+mn-lt"/>
              </a:rPr>
              <a:t>Write white papers and blog posts</a:t>
            </a:r>
          </a:p>
          <a:p>
            <a:r>
              <a:rPr lang="en-US" dirty="0" smtClean="0">
                <a:latin typeface="+mn-lt"/>
              </a:rPr>
              <a:t>Other requests as needed</a:t>
            </a:r>
          </a:p>
          <a:p>
            <a:r>
              <a:rPr lang="en-US" dirty="0" smtClean="0">
                <a:latin typeface="+mn-lt"/>
              </a:rPr>
              <a:t>Monthly teleconferences</a:t>
            </a:r>
            <a:endParaRPr lang="en-US" dirty="0">
              <a:latin typeface="+mn-lt"/>
            </a:endParaRPr>
          </a:p>
          <a:p>
            <a:r>
              <a:rPr lang="en-US" dirty="0">
                <a:latin typeface="+mn-lt"/>
              </a:rPr>
              <a:t>Three face-to-face meetings each year</a:t>
            </a:r>
          </a:p>
          <a:p>
            <a:pPr lvl="1"/>
            <a:endParaRPr lang="en-US" dirty="0" smtClean="0">
              <a:latin typeface="+mn-lt"/>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12</a:t>
            </a:fld>
            <a:endParaRPr lang="en-US"/>
          </a:p>
        </p:txBody>
      </p:sp>
    </p:spTree>
    <p:extLst>
      <p:ext uri="{BB962C8B-B14F-4D97-AF65-F5344CB8AC3E}">
        <p14:creationId xmlns:p14="http://schemas.microsoft.com/office/powerpoint/2010/main" val="35099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9430"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4993" y="90658"/>
            <a:ext cx="8229600" cy="1143000"/>
          </a:xfrm>
        </p:spPr>
        <p:txBody>
          <a:bodyPr>
            <a:normAutofit/>
          </a:bodyPr>
          <a:lstStyle/>
          <a:p>
            <a:r>
              <a:rPr lang="en-US" dirty="0" smtClean="0"/>
              <a:t>The CCC Council </a:t>
            </a:r>
            <a:endParaRPr lang="en-US" dirty="0"/>
          </a:p>
        </p:txBody>
      </p:sp>
      <p:sp>
        <p:nvSpPr>
          <p:cNvPr id="3" name="Content Placeholder 2"/>
          <p:cNvSpPr>
            <a:spLocks noGrp="1"/>
          </p:cNvSpPr>
          <p:nvPr>
            <p:ph sz="half" idx="2"/>
          </p:nvPr>
        </p:nvSpPr>
        <p:spPr>
          <a:xfrm>
            <a:off x="2643435" y="1003691"/>
            <a:ext cx="4236118" cy="5418356"/>
          </a:xfrm>
        </p:spPr>
        <p:txBody>
          <a:bodyPr>
            <a:normAutofit fontScale="62500" lnSpcReduction="20000"/>
          </a:bodyPr>
          <a:lstStyle/>
          <a:p>
            <a:pPr marL="0" indent="0">
              <a:buNone/>
            </a:pPr>
            <a:r>
              <a:rPr lang="en-US" sz="2300" dirty="0" smtClean="0">
                <a:latin typeface="+mn-lt"/>
              </a:rPr>
              <a:t>	</a:t>
            </a:r>
            <a:r>
              <a:rPr lang="en-US" sz="2300" dirty="0">
                <a:latin typeface="+mn-lt"/>
              </a:rPr>
              <a:t>Terms ending June </a:t>
            </a:r>
            <a:r>
              <a:rPr lang="en-US" sz="2300" dirty="0" smtClean="0">
                <a:latin typeface="+mn-lt"/>
              </a:rPr>
              <a:t>2020</a:t>
            </a:r>
            <a:endParaRPr lang="en-US" sz="2300" dirty="0">
              <a:latin typeface="+mn-lt"/>
            </a:endParaRPr>
          </a:p>
          <a:p>
            <a:pPr lvl="1">
              <a:buFont typeface="Arial"/>
              <a:buChar char="•"/>
            </a:pPr>
            <a:r>
              <a:rPr lang="en-US" sz="2200" dirty="0" err="1" smtClean="0">
                <a:latin typeface="+mn-lt"/>
              </a:rPr>
              <a:t>Nadya</a:t>
            </a:r>
            <a:r>
              <a:rPr lang="en-US" sz="2200" dirty="0" smtClean="0">
                <a:latin typeface="+mn-lt"/>
              </a:rPr>
              <a:t> Bliss, Arizona State</a:t>
            </a:r>
          </a:p>
          <a:p>
            <a:pPr lvl="1">
              <a:buFont typeface="Arial"/>
              <a:buChar char="•"/>
            </a:pPr>
            <a:r>
              <a:rPr lang="en-US" sz="2200" dirty="0" smtClean="0">
                <a:latin typeface="+mn-lt"/>
              </a:rPr>
              <a:t>Elizabeth Churchill, Google</a:t>
            </a:r>
          </a:p>
          <a:p>
            <a:pPr lvl="1">
              <a:buFont typeface="Arial"/>
              <a:buChar char="•"/>
            </a:pPr>
            <a:r>
              <a:rPr lang="en-US" sz="2200" dirty="0" smtClean="0">
                <a:latin typeface="+mn-lt"/>
              </a:rPr>
              <a:t>Juliana </a:t>
            </a:r>
            <a:r>
              <a:rPr lang="en-US" sz="2200" dirty="0" err="1" smtClean="0">
                <a:latin typeface="+mn-lt"/>
              </a:rPr>
              <a:t>Freire</a:t>
            </a:r>
            <a:r>
              <a:rPr lang="en-US" sz="2200" dirty="0" smtClean="0">
                <a:latin typeface="+mn-lt"/>
              </a:rPr>
              <a:t>, NYU</a:t>
            </a:r>
          </a:p>
          <a:p>
            <a:pPr lvl="1">
              <a:buFont typeface="Arial"/>
              <a:buChar char="•"/>
            </a:pPr>
            <a:r>
              <a:rPr lang="en-US" sz="2200" dirty="0" smtClean="0">
                <a:latin typeface="+mn-lt"/>
              </a:rPr>
              <a:t>Keith </a:t>
            </a:r>
            <a:r>
              <a:rPr lang="en-US" sz="2200" dirty="0" err="1" smtClean="0">
                <a:latin typeface="+mn-lt"/>
              </a:rPr>
              <a:t>Marzullo</a:t>
            </a:r>
            <a:r>
              <a:rPr lang="en-US" sz="2200" dirty="0" smtClean="0">
                <a:latin typeface="+mn-lt"/>
              </a:rPr>
              <a:t>, Maryland</a:t>
            </a:r>
          </a:p>
          <a:p>
            <a:pPr lvl="1">
              <a:buFont typeface="Arial"/>
              <a:buChar char="•"/>
            </a:pPr>
            <a:r>
              <a:rPr lang="en-US" sz="2200" dirty="0" smtClean="0">
                <a:latin typeface="+mn-lt"/>
              </a:rPr>
              <a:t>Greg </a:t>
            </a:r>
            <a:r>
              <a:rPr lang="en-US" sz="2200" dirty="0" err="1" smtClean="0">
                <a:latin typeface="+mn-lt"/>
              </a:rPr>
              <a:t>Morrisett</a:t>
            </a:r>
            <a:r>
              <a:rPr lang="en-US" sz="2200" dirty="0" smtClean="0">
                <a:latin typeface="+mn-lt"/>
              </a:rPr>
              <a:t>, Cornell</a:t>
            </a:r>
          </a:p>
          <a:p>
            <a:pPr lvl="1">
              <a:buFont typeface="Arial"/>
              <a:buChar char="•"/>
            </a:pPr>
            <a:r>
              <a:rPr lang="en-US" sz="2200" dirty="0" smtClean="0">
                <a:latin typeface="+mn-lt"/>
              </a:rPr>
              <a:t>Manuela </a:t>
            </a:r>
            <a:r>
              <a:rPr lang="en-US" sz="2200" dirty="0" err="1" smtClean="0">
                <a:latin typeface="+mn-lt"/>
              </a:rPr>
              <a:t>Veloso</a:t>
            </a:r>
            <a:r>
              <a:rPr lang="en-US" sz="2200" dirty="0" smtClean="0">
                <a:latin typeface="+mn-lt"/>
              </a:rPr>
              <a:t>, Carnegie Mellon</a:t>
            </a:r>
          </a:p>
          <a:p>
            <a:pPr lvl="1">
              <a:buFont typeface="Arial"/>
              <a:buChar char="•"/>
            </a:pPr>
            <a:endParaRPr lang="en-US" sz="2300" dirty="0">
              <a:latin typeface="+mn-lt"/>
            </a:endParaRPr>
          </a:p>
          <a:p>
            <a:pPr marL="0" indent="0">
              <a:buNone/>
            </a:pPr>
            <a:r>
              <a:rPr lang="en-US" sz="2300" dirty="0" smtClean="0">
                <a:latin typeface="+mn-lt"/>
              </a:rPr>
              <a:t>	Terms </a:t>
            </a:r>
            <a:r>
              <a:rPr lang="en-US" sz="2300" dirty="0">
                <a:latin typeface="+mn-lt"/>
              </a:rPr>
              <a:t>ending June </a:t>
            </a:r>
            <a:r>
              <a:rPr lang="en-US" sz="2300" dirty="0" smtClean="0">
                <a:latin typeface="+mn-lt"/>
              </a:rPr>
              <a:t>2019</a:t>
            </a:r>
            <a:endParaRPr lang="en-US" sz="2300" dirty="0">
              <a:latin typeface="+mn-lt"/>
            </a:endParaRPr>
          </a:p>
          <a:p>
            <a:pPr lvl="1">
              <a:buFont typeface="Arial"/>
              <a:buChar char="•"/>
            </a:pPr>
            <a:r>
              <a:rPr lang="en-US" sz="2200" dirty="0" err="1" smtClean="0">
                <a:latin typeface="+mn-lt"/>
              </a:rPr>
              <a:t>Sampath</a:t>
            </a:r>
            <a:r>
              <a:rPr lang="en-US" sz="2200" dirty="0" smtClean="0">
                <a:latin typeface="+mn-lt"/>
              </a:rPr>
              <a:t> Kannan, </a:t>
            </a:r>
            <a:r>
              <a:rPr lang="en-US" sz="2200" dirty="0" err="1" smtClean="0">
                <a:latin typeface="+mn-lt"/>
              </a:rPr>
              <a:t>UPenn</a:t>
            </a:r>
            <a:endParaRPr lang="en-US" sz="2200" dirty="0" smtClean="0">
              <a:latin typeface="+mn-lt"/>
            </a:endParaRPr>
          </a:p>
          <a:p>
            <a:pPr lvl="1">
              <a:buFont typeface="Arial"/>
              <a:buChar char="•"/>
            </a:pPr>
            <a:r>
              <a:rPr lang="en-US" sz="2200" dirty="0" smtClean="0">
                <a:latin typeface="+mn-lt"/>
              </a:rPr>
              <a:t>Maja </a:t>
            </a:r>
            <a:r>
              <a:rPr lang="en-US" sz="2200" dirty="0" err="1" smtClean="0">
                <a:latin typeface="+mn-lt"/>
              </a:rPr>
              <a:t>Mataric</a:t>
            </a:r>
            <a:r>
              <a:rPr lang="en-US" sz="2200" dirty="0" smtClean="0">
                <a:latin typeface="+mn-lt"/>
              </a:rPr>
              <a:t>, USC</a:t>
            </a:r>
          </a:p>
          <a:p>
            <a:pPr lvl="1">
              <a:buFont typeface="Arial"/>
              <a:buChar char="•"/>
            </a:pPr>
            <a:r>
              <a:rPr lang="en-US" sz="2200" dirty="0" smtClean="0">
                <a:latin typeface="+mn-lt"/>
              </a:rPr>
              <a:t>Nina Mishra, Amazon</a:t>
            </a:r>
          </a:p>
          <a:p>
            <a:pPr lvl="1">
              <a:buFont typeface="Arial"/>
              <a:buChar char="•"/>
            </a:pPr>
            <a:r>
              <a:rPr lang="en-US" sz="2200" dirty="0" smtClean="0">
                <a:latin typeface="+mn-lt"/>
              </a:rPr>
              <a:t>Holly </a:t>
            </a:r>
            <a:r>
              <a:rPr lang="en-US" sz="2200" dirty="0" err="1" smtClean="0">
                <a:latin typeface="+mn-lt"/>
              </a:rPr>
              <a:t>Rushmeier</a:t>
            </a:r>
            <a:r>
              <a:rPr lang="en-US" sz="2200" dirty="0" smtClean="0">
                <a:latin typeface="+mn-lt"/>
              </a:rPr>
              <a:t>, Yale</a:t>
            </a:r>
            <a:endParaRPr lang="en-US" sz="2200" dirty="0">
              <a:latin typeface="+mn-lt"/>
            </a:endParaRPr>
          </a:p>
          <a:p>
            <a:pPr marL="0" indent="0">
              <a:spcBef>
                <a:spcPts val="1800"/>
              </a:spcBef>
              <a:buNone/>
            </a:pPr>
            <a:r>
              <a:rPr lang="en-US" sz="2300" dirty="0" smtClean="0">
                <a:latin typeface="+mn-lt"/>
              </a:rPr>
              <a:t>	Terms </a:t>
            </a:r>
            <a:r>
              <a:rPr lang="en-US" sz="2300" dirty="0">
                <a:latin typeface="+mn-lt"/>
              </a:rPr>
              <a:t>ending June </a:t>
            </a:r>
            <a:r>
              <a:rPr lang="en-US" sz="2300" dirty="0" smtClean="0">
                <a:latin typeface="+mn-lt"/>
              </a:rPr>
              <a:t>2018</a:t>
            </a:r>
            <a:endParaRPr lang="en-US" sz="2300" dirty="0">
              <a:latin typeface="+mn-lt"/>
            </a:endParaRPr>
          </a:p>
          <a:p>
            <a:pPr lvl="1">
              <a:buFont typeface="Arial"/>
              <a:buChar char="•"/>
            </a:pPr>
            <a:r>
              <a:rPr lang="en-US" sz="2200" dirty="0" smtClean="0">
                <a:latin typeface="+mn-lt"/>
              </a:rPr>
              <a:t>Liz Bradley, CU Boulder</a:t>
            </a:r>
          </a:p>
          <a:p>
            <a:pPr lvl="1">
              <a:buFont typeface="Arial"/>
              <a:buChar char="•"/>
            </a:pPr>
            <a:r>
              <a:rPr lang="en-US" sz="2200" dirty="0" smtClean="0">
                <a:latin typeface="+mn-lt"/>
              </a:rPr>
              <a:t>Cynthia </a:t>
            </a:r>
            <a:r>
              <a:rPr lang="en-US" sz="2200" dirty="0" err="1" smtClean="0">
                <a:latin typeface="+mn-lt"/>
              </a:rPr>
              <a:t>Dwork</a:t>
            </a:r>
            <a:r>
              <a:rPr lang="en-US" sz="2200" dirty="0" smtClean="0">
                <a:latin typeface="+mn-lt"/>
              </a:rPr>
              <a:t>, Microsoft Research</a:t>
            </a:r>
            <a:endParaRPr lang="en-US" sz="2200" dirty="0">
              <a:latin typeface="+mn-lt"/>
            </a:endParaRPr>
          </a:p>
          <a:p>
            <a:pPr lvl="1">
              <a:buFont typeface="Arial"/>
              <a:buChar char="•"/>
            </a:pPr>
            <a:r>
              <a:rPr lang="en-US" sz="2200" dirty="0" smtClean="0">
                <a:latin typeface="+mn-lt"/>
              </a:rPr>
              <a:t>Kevin Fu, Univ. Michigan (Leave)</a:t>
            </a:r>
            <a:endParaRPr lang="en-US" sz="2200" dirty="0">
              <a:latin typeface="+mn-lt"/>
            </a:endParaRPr>
          </a:p>
          <a:p>
            <a:pPr lvl="1">
              <a:buFont typeface="Arial"/>
              <a:buChar char="•"/>
            </a:pPr>
            <a:r>
              <a:rPr lang="en-US" sz="2200" dirty="0" smtClean="0">
                <a:latin typeface="+mn-lt"/>
              </a:rPr>
              <a:t>Daniel P. </a:t>
            </a:r>
            <a:r>
              <a:rPr lang="en-US" sz="2200" dirty="0" err="1" smtClean="0">
                <a:latin typeface="+mn-lt"/>
              </a:rPr>
              <a:t>Lopresti</a:t>
            </a:r>
            <a:r>
              <a:rPr lang="en-US" sz="2200" dirty="0" smtClean="0">
                <a:latin typeface="+mn-lt"/>
              </a:rPr>
              <a:t>, Lehigh University</a:t>
            </a:r>
            <a:endParaRPr lang="en-US" sz="2200" dirty="0">
              <a:latin typeface="+mn-lt"/>
            </a:endParaRPr>
          </a:p>
          <a:p>
            <a:pPr lvl="1">
              <a:buFont typeface="Arial"/>
              <a:buChar char="•"/>
            </a:pPr>
            <a:r>
              <a:rPr lang="en-US" sz="2200" dirty="0" err="1" smtClean="0">
                <a:latin typeface="+mn-lt"/>
              </a:rPr>
              <a:t>Shwetak</a:t>
            </a:r>
            <a:r>
              <a:rPr lang="en-US" sz="2200" dirty="0" smtClean="0">
                <a:latin typeface="+mn-lt"/>
              </a:rPr>
              <a:t> Patel, Univ. Washington</a:t>
            </a:r>
            <a:endParaRPr lang="en-US" sz="2200" dirty="0">
              <a:latin typeface="+mn-lt"/>
            </a:endParaRPr>
          </a:p>
          <a:p>
            <a:pPr lvl="1">
              <a:buFont typeface="Arial"/>
              <a:buChar char="•"/>
            </a:pPr>
            <a:r>
              <a:rPr lang="en-US" sz="2200" dirty="0" smtClean="0">
                <a:latin typeface="+mn-lt"/>
              </a:rPr>
              <a:t>Katherine </a:t>
            </a:r>
            <a:r>
              <a:rPr lang="en-US" sz="2200" dirty="0" err="1" smtClean="0">
                <a:latin typeface="+mn-lt"/>
              </a:rPr>
              <a:t>Yelick</a:t>
            </a:r>
            <a:r>
              <a:rPr lang="en-US" sz="2200" dirty="0" smtClean="0">
                <a:latin typeface="+mn-lt"/>
              </a:rPr>
              <a:t>, UC Berkeley</a:t>
            </a:r>
          </a:p>
          <a:p>
            <a:pPr lvl="1">
              <a:buFont typeface="Arial"/>
              <a:buChar char="•"/>
            </a:pPr>
            <a:r>
              <a:rPr lang="en-US" sz="2200" dirty="0">
                <a:latin typeface="+mn-lt"/>
              </a:rPr>
              <a:t>Jennifer Rexford, </a:t>
            </a:r>
            <a:r>
              <a:rPr lang="en-US" sz="2200" dirty="0" smtClean="0">
                <a:latin typeface="+mn-lt"/>
              </a:rPr>
              <a:t>Princeton</a:t>
            </a:r>
          </a:p>
          <a:p>
            <a:pPr lvl="1">
              <a:buFont typeface="Arial"/>
              <a:buChar char="•"/>
            </a:pPr>
            <a:r>
              <a:rPr lang="en-US" sz="2200" dirty="0">
                <a:latin typeface="+mn-lt"/>
              </a:rPr>
              <a:t>Ben Zorn, Microsoft </a:t>
            </a:r>
            <a:r>
              <a:rPr lang="en-US" sz="2200" dirty="0" smtClean="0">
                <a:latin typeface="+mn-lt"/>
              </a:rPr>
              <a:t>Research</a:t>
            </a:r>
            <a:endParaRPr lang="en-US" sz="2200" dirty="0">
              <a:latin typeface="+mn-lt"/>
            </a:endParaRPr>
          </a:p>
          <a:p>
            <a:pPr marL="0" indent="0">
              <a:spcBef>
                <a:spcPts val="1800"/>
              </a:spcBef>
              <a:buNone/>
            </a:pPr>
            <a:r>
              <a:rPr lang="en-US" sz="2300" dirty="0" smtClean="0">
                <a:latin typeface="+mn-lt"/>
              </a:rPr>
              <a:t>	</a:t>
            </a:r>
            <a:endParaRPr lang="en-US" sz="2200" dirty="0">
              <a:latin typeface="+mn-lt"/>
            </a:endParaRPr>
          </a:p>
          <a:p>
            <a:pPr lvl="1"/>
            <a:endParaRPr lang="en-US" sz="2100" dirty="0">
              <a:latin typeface="+mn-lt"/>
            </a:endParaRPr>
          </a:p>
          <a:p>
            <a:pPr lvl="1"/>
            <a:endParaRPr lang="en-US" sz="2100" dirty="0">
              <a:latin typeface="+mn-lt"/>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540" y="5462149"/>
            <a:ext cx="1224550" cy="1284246"/>
          </a:xfrm>
          <a:prstGeom prst="rect">
            <a:avLst/>
          </a:prstGeom>
        </p:spPr>
      </p:pic>
      <p:pic>
        <p:nvPicPr>
          <p:cNvPr id="25" name="Picture 24"/>
          <p:cNvPicPr>
            <a:picLocks noChangeAspect="1"/>
          </p:cNvPicPr>
          <p:nvPr/>
        </p:nvPicPr>
        <p:blipFill rotWithShape="1">
          <a:blip r:embed="rId3"/>
          <a:srcRect b="31040"/>
          <a:stretch/>
        </p:blipFill>
        <p:spPr>
          <a:xfrm>
            <a:off x="1652763" y="5484492"/>
            <a:ext cx="1282751" cy="1238410"/>
          </a:xfrm>
          <a:prstGeom prst="rect">
            <a:avLst/>
          </a:prstGeom>
        </p:spPr>
      </p:pic>
      <p:pic>
        <p:nvPicPr>
          <p:cNvPr id="4" name="Picture 3" descr="maja matari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8257" y="2503822"/>
            <a:ext cx="1219200" cy="1219200"/>
          </a:xfrm>
          <a:prstGeom prst="rect">
            <a:avLst/>
          </a:prstGeom>
        </p:spPr>
      </p:pic>
      <p:pic>
        <p:nvPicPr>
          <p:cNvPr id="6" name="Picture 5" descr="picture-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182" y="4022089"/>
            <a:ext cx="1188116" cy="1217818"/>
          </a:xfrm>
          <a:prstGeom prst="rect">
            <a:avLst/>
          </a:prstGeom>
        </p:spPr>
      </p:pic>
      <p:pic>
        <p:nvPicPr>
          <p:cNvPr id="7" name="Picture 6" descr="full_Kanna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3130" y="2514691"/>
            <a:ext cx="1208331" cy="1208331"/>
          </a:xfrm>
          <a:prstGeom prst="rect">
            <a:avLst/>
          </a:prstGeom>
        </p:spPr>
      </p:pic>
      <p:pic>
        <p:nvPicPr>
          <p:cNvPr id="14" name="Picture 13" descr="kevin-f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410" y="5491543"/>
            <a:ext cx="1191562" cy="1185604"/>
          </a:xfrm>
          <a:prstGeom prst="rect">
            <a:avLst/>
          </a:prstGeom>
        </p:spPr>
      </p:pic>
      <p:pic>
        <p:nvPicPr>
          <p:cNvPr id="15" name="Picture 14" descr="Cynthia-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257" y="4010281"/>
            <a:ext cx="1282752" cy="1282752"/>
          </a:xfrm>
          <a:prstGeom prst="rect">
            <a:avLst/>
          </a:prstGeom>
        </p:spPr>
      </p:pic>
      <p:pic>
        <p:nvPicPr>
          <p:cNvPr id="18" name="Picture 17" descr="Liz-Headsh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510" y="4007737"/>
            <a:ext cx="1245390" cy="1282752"/>
          </a:xfrm>
          <a:prstGeom prst="rect">
            <a:avLst/>
          </a:prstGeom>
        </p:spPr>
      </p:pic>
      <p:pic>
        <p:nvPicPr>
          <p:cNvPr id="20" name="Picture 19" descr="Nina 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6410" y="4007737"/>
            <a:ext cx="1158424" cy="1222137"/>
          </a:xfrm>
          <a:prstGeom prst="rect">
            <a:avLst/>
          </a:prstGeom>
        </p:spPr>
      </p:pic>
      <p:pic>
        <p:nvPicPr>
          <p:cNvPr id="26" name="Picture 25" descr="loprestiheadshot.jpg"/>
          <p:cNvPicPr>
            <a:picLocks noChangeAspect="1"/>
          </p:cNvPicPr>
          <p:nvPr/>
        </p:nvPicPr>
        <p:blipFill rotWithShape="1">
          <a:blip r:embed="rId11">
            <a:extLst>
              <a:ext uri="{28A0092B-C50C-407E-A947-70E740481C1C}">
                <a14:useLocalDpi xmlns:a14="http://schemas.microsoft.com/office/drawing/2010/main" val="0"/>
              </a:ext>
            </a:extLst>
          </a:blip>
          <a:srcRect b="3204"/>
          <a:stretch/>
        </p:blipFill>
        <p:spPr>
          <a:xfrm>
            <a:off x="7750563" y="5484895"/>
            <a:ext cx="1177735" cy="1186404"/>
          </a:xfrm>
          <a:prstGeom prst="rect">
            <a:avLst/>
          </a:prstGeom>
        </p:spPr>
      </p:pic>
      <p:sp>
        <p:nvSpPr>
          <p:cNvPr id="45" name="Rectangle 44"/>
          <p:cNvSpPr/>
          <p:nvPr/>
        </p:nvSpPr>
        <p:spPr>
          <a:xfrm>
            <a:off x="7740181" y="978321"/>
            <a:ext cx="1223571" cy="123258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opped-ElizabethChurchill3-11.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6462" y="1025013"/>
            <a:ext cx="1240217" cy="1240217"/>
          </a:xfrm>
          <a:prstGeom prst="rect">
            <a:avLst/>
          </a:prstGeom>
        </p:spPr>
      </p:pic>
      <p:pic>
        <p:nvPicPr>
          <p:cNvPr id="16" name="Picture 15" descr="morrisett3.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6410" y="2455402"/>
            <a:ext cx="1148868" cy="1177734"/>
          </a:xfrm>
          <a:prstGeom prst="rect">
            <a:avLst/>
          </a:prstGeom>
        </p:spPr>
      </p:pic>
      <p:pic>
        <p:nvPicPr>
          <p:cNvPr id="21" name="Picture 20" descr="Veloso201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50563" y="2455401"/>
            <a:ext cx="1177734" cy="1177734"/>
          </a:xfrm>
          <a:prstGeom prst="rect">
            <a:avLst/>
          </a:prstGeom>
        </p:spPr>
      </p:pic>
      <p:sp>
        <p:nvSpPr>
          <p:cNvPr id="46" name="Rectangle 45"/>
          <p:cNvSpPr/>
          <p:nvPr/>
        </p:nvSpPr>
        <p:spPr>
          <a:xfrm>
            <a:off x="6296410" y="2450256"/>
            <a:ext cx="1122055" cy="119660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729457" y="2455401"/>
            <a:ext cx="1220936" cy="117773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728468" y="4010281"/>
            <a:ext cx="1199829" cy="12296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296410" y="4007737"/>
            <a:ext cx="1155964" cy="119557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juliana-photo.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6410" y="978321"/>
            <a:ext cx="1208332" cy="1202290"/>
          </a:xfrm>
          <a:prstGeom prst="rect">
            <a:avLst/>
          </a:prstGeom>
        </p:spPr>
      </p:pic>
      <p:sp>
        <p:nvSpPr>
          <p:cNvPr id="44" name="Rectangle 43"/>
          <p:cNvSpPr/>
          <p:nvPr/>
        </p:nvSpPr>
        <p:spPr>
          <a:xfrm>
            <a:off x="6296410" y="978321"/>
            <a:ext cx="1208332" cy="12020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rzullo-keith_1_small.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50563" y="1003691"/>
            <a:ext cx="1199829" cy="1205828"/>
          </a:xfrm>
          <a:prstGeom prst="rect">
            <a:avLst/>
          </a:prstGeom>
        </p:spPr>
      </p:pic>
      <p:sp>
        <p:nvSpPr>
          <p:cNvPr id="41" name="Rectangle 40"/>
          <p:cNvSpPr/>
          <p:nvPr/>
        </p:nvSpPr>
        <p:spPr>
          <a:xfrm>
            <a:off x="6296410" y="5484895"/>
            <a:ext cx="1191562" cy="11922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765801" y="5494267"/>
            <a:ext cx="1162496" cy="118288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52763" y="5491543"/>
            <a:ext cx="1271884" cy="1231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3758" y="5462149"/>
            <a:ext cx="1208332" cy="126347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618257" y="4022089"/>
            <a:ext cx="1306390"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77540" y="4007737"/>
            <a:ext cx="1245391"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34447" y="2503822"/>
            <a:ext cx="1203010" cy="1182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05161" y="2503822"/>
            <a:ext cx="1217770" cy="121676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618257" y="1008363"/>
            <a:ext cx="1274757" cy="126928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adya bliss.jpe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3758" y="1003691"/>
            <a:ext cx="1208333" cy="1240216"/>
          </a:xfrm>
          <a:prstGeom prst="rect">
            <a:avLst/>
          </a:prstGeom>
        </p:spPr>
      </p:pic>
      <p:sp>
        <p:nvSpPr>
          <p:cNvPr id="47" name="Rectangle 46"/>
          <p:cNvSpPr/>
          <p:nvPr/>
        </p:nvSpPr>
        <p:spPr>
          <a:xfrm>
            <a:off x="313130" y="1003691"/>
            <a:ext cx="1209801" cy="123797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A1189FA-E85E-2246-973C-FA5BF0DBB426}" type="slidenum">
              <a:rPr lang="en-US" smtClean="0"/>
              <a:pPr/>
              <a:t>13</a:t>
            </a:fld>
            <a:endParaRPr lang="en-US"/>
          </a:p>
        </p:txBody>
      </p:sp>
    </p:spTree>
    <p:extLst>
      <p:ext uri="{BB962C8B-B14F-4D97-AF65-F5344CB8AC3E}">
        <p14:creationId xmlns:p14="http://schemas.microsoft.com/office/powerpoint/2010/main" val="109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 Staff</a:t>
            </a:r>
            <a:endParaRPr lang="en-US" dirty="0"/>
          </a:p>
        </p:txBody>
      </p:sp>
      <p:sp>
        <p:nvSpPr>
          <p:cNvPr id="6" name="Content Placeholder 5"/>
          <p:cNvSpPr>
            <a:spLocks noGrp="1"/>
          </p:cNvSpPr>
          <p:nvPr>
            <p:ph sz="half" idx="2"/>
          </p:nvPr>
        </p:nvSpPr>
        <p:spPr>
          <a:xfrm>
            <a:off x="475828" y="1270660"/>
            <a:ext cx="5530438" cy="5587340"/>
          </a:xfrm>
          <a:prstGeom prst="rect">
            <a:avLst/>
          </a:prstGeom>
        </p:spPr>
        <p:txBody>
          <a:bodyPr>
            <a:normAutofit fontScale="92500" lnSpcReduction="10000"/>
          </a:bodyPr>
          <a:lstStyle/>
          <a:p>
            <a:pPr marL="0" indent="0">
              <a:buNone/>
            </a:pPr>
            <a:r>
              <a:rPr lang="en-US" dirty="0" smtClean="0">
                <a:latin typeface="+mn-lt"/>
              </a:rPr>
              <a:t>CCC Director: Ann Drobnis</a:t>
            </a:r>
          </a:p>
          <a:p>
            <a:pPr lvl="1"/>
            <a:r>
              <a:rPr lang="en-US" dirty="0" smtClean="0">
                <a:latin typeface="+mn-lt"/>
              </a:rPr>
              <a:t>100% CCC, responsible for day-to-day management of the Organization</a:t>
            </a:r>
          </a:p>
          <a:p>
            <a:pPr marL="0" indent="0">
              <a:buNone/>
            </a:pPr>
            <a:r>
              <a:rPr lang="en-US" dirty="0" smtClean="0">
                <a:latin typeface="+mn-lt"/>
              </a:rPr>
              <a:t>Senior Program Associate: Helen Wright</a:t>
            </a:r>
          </a:p>
          <a:p>
            <a:pPr lvl="1"/>
            <a:r>
              <a:rPr lang="en-US" dirty="0" smtClean="0">
                <a:latin typeface="+mn-lt"/>
              </a:rPr>
              <a:t>100% CCC, responsible for promoting the CCC mission through the website, blog, and social media</a:t>
            </a:r>
          </a:p>
          <a:p>
            <a:pPr marL="0" indent="0">
              <a:buNone/>
            </a:pPr>
            <a:r>
              <a:rPr lang="en-US" dirty="0" smtClean="0">
                <a:latin typeface="+mn-lt"/>
              </a:rPr>
              <a:t>Program Associate: Khari Douglas</a:t>
            </a:r>
          </a:p>
          <a:p>
            <a:pPr lvl="1"/>
            <a:r>
              <a:rPr lang="en-US" dirty="0" smtClean="0">
                <a:latin typeface="+mn-lt"/>
              </a:rPr>
              <a:t>100</a:t>
            </a:r>
            <a:r>
              <a:rPr lang="en-US" dirty="0">
                <a:latin typeface="+mn-lt"/>
              </a:rPr>
              <a:t>% CCC, responsible for </a:t>
            </a:r>
            <a:r>
              <a:rPr lang="en-US" dirty="0" smtClean="0">
                <a:latin typeface="+mn-lt"/>
              </a:rPr>
              <a:t>supporting CCC special programs, workshops, and communications</a:t>
            </a:r>
          </a:p>
          <a:p>
            <a:pPr marL="0" indent="0">
              <a:buNone/>
            </a:pPr>
            <a:r>
              <a:rPr lang="en-US" dirty="0" smtClean="0">
                <a:solidFill>
                  <a:srgbClr val="000000"/>
                </a:solidFill>
                <a:latin typeface="+mn-lt"/>
              </a:rPr>
              <a:t>CRA Executive Director: Andy </a:t>
            </a:r>
            <a:r>
              <a:rPr lang="en-US" dirty="0" err="1" smtClean="0">
                <a:solidFill>
                  <a:srgbClr val="000000"/>
                </a:solidFill>
                <a:latin typeface="+mn-lt"/>
              </a:rPr>
              <a:t>Bernat</a:t>
            </a:r>
            <a:endParaRPr lang="en-US" dirty="0" smtClean="0">
              <a:solidFill>
                <a:srgbClr val="000000"/>
              </a:solidFill>
              <a:latin typeface="+mn-lt"/>
            </a:endParaRPr>
          </a:p>
          <a:p>
            <a:pPr lvl="1"/>
            <a:r>
              <a:rPr lang="en-US" dirty="0">
                <a:latin typeface="+mn-lt"/>
              </a:rPr>
              <a:t>1</a:t>
            </a:r>
            <a:r>
              <a:rPr lang="en-US" dirty="0" smtClean="0">
                <a:latin typeface="+mn-lt"/>
              </a:rPr>
              <a:t>0% CCC, responsible for general oversight</a:t>
            </a:r>
          </a:p>
          <a:p>
            <a:pPr marL="0" indent="0">
              <a:buNone/>
            </a:pPr>
            <a:r>
              <a:rPr lang="en-US" dirty="0" smtClean="0">
                <a:latin typeface="+mn-lt"/>
              </a:rPr>
              <a:t>Other CRA Staff:</a:t>
            </a:r>
          </a:p>
          <a:p>
            <a:pPr lvl="1"/>
            <a:r>
              <a:rPr lang="en-US" dirty="0">
                <a:latin typeface="+mn-lt"/>
              </a:rPr>
              <a:t>Peter Harsha, Director of Government </a:t>
            </a:r>
            <a:r>
              <a:rPr lang="en-US" dirty="0" smtClean="0">
                <a:latin typeface="+mn-lt"/>
              </a:rPr>
              <a:t>Affairs</a:t>
            </a:r>
          </a:p>
          <a:p>
            <a:pPr lvl="1"/>
            <a:r>
              <a:rPr lang="en-US" dirty="0" smtClean="0">
                <a:latin typeface="+mn-lt"/>
              </a:rPr>
              <a:t>Sandra Corbett</a:t>
            </a:r>
            <a:endParaRPr lang="en-US" dirty="0">
              <a:latin typeface="+mn-lt"/>
            </a:endParaRPr>
          </a:p>
          <a:p>
            <a:pPr lvl="1"/>
            <a:r>
              <a:rPr lang="en-US" dirty="0" smtClean="0">
                <a:latin typeface="+mn-lt"/>
              </a:rPr>
              <a:t>Sabrina Jacob</a:t>
            </a:r>
          </a:p>
          <a:p>
            <a:pPr marL="457200" lvl="1" indent="0">
              <a:buNone/>
            </a:pPr>
            <a:endParaRPr lang="en-US" dirty="0">
              <a:latin typeface="+mn-lt"/>
            </a:endParaRPr>
          </a:p>
        </p:txBody>
      </p:sp>
      <p:pic>
        <p:nvPicPr>
          <p:cNvPr id="2" name="Picture 1" descr="Helen_P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9722" y="1110478"/>
            <a:ext cx="1331146" cy="1331146"/>
          </a:xfrm>
          <a:prstGeom prst="rect">
            <a:avLst/>
          </a:prstGeom>
        </p:spPr>
      </p:pic>
      <p:pic>
        <p:nvPicPr>
          <p:cNvPr id="8" name="Picture 7"/>
          <p:cNvPicPr>
            <a:picLocks noChangeAspect="1"/>
          </p:cNvPicPr>
          <p:nvPr/>
        </p:nvPicPr>
        <p:blipFill>
          <a:blip r:embed="rId3"/>
          <a:stretch>
            <a:fillRect/>
          </a:stretch>
        </p:blipFill>
        <p:spPr>
          <a:xfrm>
            <a:off x="5969000" y="2808874"/>
            <a:ext cx="1251868" cy="1251868"/>
          </a:xfrm>
          <a:prstGeom prst="rect">
            <a:avLst/>
          </a:prstGeom>
        </p:spPr>
      </p:pic>
      <p:pic>
        <p:nvPicPr>
          <p:cNvPr id="9" name="Picture 8"/>
          <p:cNvPicPr>
            <a:picLocks noChangeAspect="1"/>
          </p:cNvPicPr>
          <p:nvPr/>
        </p:nvPicPr>
        <p:blipFill>
          <a:blip r:embed="rId4"/>
          <a:stretch>
            <a:fillRect/>
          </a:stretch>
        </p:blipFill>
        <p:spPr>
          <a:xfrm>
            <a:off x="7395202" y="2725190"/>
            <a:ext cx="1419156" cy="1419156"/>
          </a:xfrm>
          <a:prstGeom prst="rect">
            <a:avLst/>
          </a:prstGeom>
        </p:spPr>
      </p:pic>
      <p:pic>
        <p:nvPicPr>
          <p:cNvPr id="4" name="Picture 3" descr="Khari_Douglas-Headshot-120x1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3765" y="1114885"/>
            <a:ext cx="1331146" cy="1331146"/>
          </a:xfrm>
          <a:prstGeom prst="rect">
            <a:avLst/>
          </a:prstGeom>
        </p:spPr>
      </p:pic>
      <p:sp>
        <p:nvSpPr>
          <p:cNvPr id="10" name="Rectangle 9"/>
          <p:cNvSpPr/>
          <p:nvPr/>
        </p:nvSpPr>
        <p:spPr>
          <a:xfrm>
            <a:off x="5881728" y="1106072"/>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415998" y="1110478"/>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69000" y="2809932"/>
            <a:ext cx="1251868"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eter-Har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868" y="4360334"/>
            <a:ext cx="1270000" cy="1270000"/>
          </a:xfrm>
          <a:prstGeom prst="rect">
            <a:avLst/>
          </a:prstGeom>
        </p:spPr>
      </p:pic>
      <p:sp>
        <p:nvSpPr>
          <p:cNvPr id="14" name="Rectangle 13"/>
          <p:cNvSpPr/>
          <p:nvPr/>
        </p:nvSpPr>
        <p:spPr>
          <a:xfrm>
            <a:off x="6585868" y="4360334"/>
            <a:ext cx="1270000" cy="12700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474910" y="2809932"/>
            <a:ext cx="1270001"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1189FA-E85E-2246-973C-FA5BF0DBB426}" type="slidenum">
              <a:rPr lang="en-US" smtClean="0"/>
              <a:pPr/>
              <a:t>14</a:t>
            </a:fld>
            <a:endParaRPr lang="en-US"/>
          </a:p>
        </p:txBody>
      </p:sp>
    </p:spTree>
    <p:extLst>
      <p:ext uri="{BB962C8B-B14F-4D97-AF65-F5344CB8AC3E}">
        <p14:creationId xmlns:p14="http://schemas.microsoft.com/office/powerpoint/2010/main" val="18224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NSF Interactions</a:t>
            </a:r>
            <a:endParaRPr lang="en-US" dirty="0">
              <a:solidFill>
                <a:srgbClr val="0000FF"/>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50719592"/>
              </p:ext>
            </p:extLst>
          </p:nvPr>
        </p:nvGraphicFramePr>
        <p:xfrm>
          <a:off x="-1" y="1417637"/>
          <a:ext cx="8847117" cy="5090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152775" y="3533775"/>
            <a:ext cx="1085850" cy="369332"/>
          </a:xfrm>
          <a:prstGeom prst="rect">
            <a:avLst/>
          </a:prstGeom>
          <a:noFill/>
        </p:spPr>
        <p:txBody>
          <a:bodyPr wrap="square" rtlCol="0">
            <a:spAutoFit/>
          </a:bodyPr>
          <a:lstStyle/>
          <a:p>
            <a:endParaRPr lang="en-US"/>
          </a:p>
        </p:txBody>
      </p:sp>
      <p:sp>
        <p:nvSpPr>
          <p:cNvPr id="15" name="TextBox 14"/>
          <p:cNvSpPr txBox="1"/>
          <p:nvPr/>
        </p:nvSpPr>
        <p:spPr>
          <a:xfrm>
            <a:off x="3152775" y="6019244"/>
            <a:ext cx="2770800" cy="307777"/>
          </a:xfrm>
          <a:prstGeom prst="rect">
            <a:avLst/>
          </a:prstGeom>
          <a:noFill/>
        </p:spPr>
        <p:txBody>
          <a:bodyPr wrap="square" rtlCol="0">
            <a:spAutoFit/>
          </a:bodyPr>
          <a:lstStyle/>
          <a:p>
            <a:r>
              <a:rPr lang="en-US" sz="1400" dirty="0" smtClean="0"/>
              <a:t>Program Officer: Nina </a:t>
            </a:r>
            <a:r>
              <a:rPr lang="en-US" sz="1400" dirty="0" err="1" smtClean="0"/>
              <a:t>Amla</a:t>
            </a:r>
            <a:endParaRPr lang="en-US" sz="1400" dirty="0"/>
          </a:p>
        </p:txBody>
      </p:sp>
      <p:sp>
        <p:nvSpPr>
          <p:cNvPr id="3" name="Oval 2"/>
          <p:cNvSpPr/>
          <p:nvPr/>
        </p:nvSpPr>
        <p:spPr>
          <a:xfrm>
            <a:off x="4199458" y="2023333"/>
            <a:ext cx="1724117" cy="1191862"/>
          </a:xfrm>
          <a:prstGeom prst="ellipse">
            <a:avLst/>
          </a:prstGeom>
          <a:noFill/>
          <a:ln w="28575" cmpd="sng">
            <a:solidFill>
              <a:srgbClr val="AADB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88982" y="1228798"/>
            <a:ext cx="1699285" cy="980012"/>
          </a:xfrm>
          <a:prstGeom prst="ellipse">
            <a:avLst/>
          </a:prstGeom>
          <a:noFill/>
          <a:ln w="28575" cmpd="sng">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pPr/>
              <a:t>15</a:t>
            </a:fld>
            <a:endParaRPr lang="en-US"/>
          </a:p>
        </p:txBody>
      </p:sp>
    </p:spTree>
    <p:extLst>
      <p:ext uri="{BB962C8B-B14F-4D97-AF65-F5344CB8AC3E}">
        <p14:creationId xmlns:p14="http://schemas.microsoft.com/office/powerpoint/2010/main" val="8351058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Relationship to Computing Research Association (CRA)</a:t>
            </a:r>
            <a:endParaRPr lang="en-US" dirty="0"/>
          </a:p>
        </p:txBody>
      </p:sp>
      <p:sp>
        <p:nvSpPr>
          <p:cNvPr id="3" name="Content Placeholder 2"/>
          <p:cNvSpPr>
            <a:spLocks noGrp="1"/>
          </p:cNvSpPr>
          <p:nvPr>
            <p:ph sz="half" idx="2"/>
          </p:nvPr>
        </p:nvSpPr>
        <p:spPr>
          <a:xfrm>
            <a:off x="457200" y="1598720"/>
            <a:ext cx="8229600" cy="5259280"/>
          </a:xfrm>
        </p:spPr>
        <p:txBody>
          <a:bodyPr>
            <a:normAutofit fontScale="92500" lnSpcReduction="10000"/>
          </a:bodyPr>
          <a:lstStyle/>
          <a:p>
            <a:pPr marL="0" indent="0">
              <a:buNone/>
            </a:pPr>
            <a:r>
              <a:rPr lang="en-US" dirty="0" smtClean="0">
                <a:latin typeface="+mn-lt"/>
              </a:rPr>
              <a:t>NSF cooperative agreement is with CRA</a:t>
            </a:r>
          </a:p>
          <a:p>
            <a:pPr marL="0" indent="0">
              <a:buNone/>
            </a:pPr>
            <a:endParaRPr lang="en-US" sz="1200" dirty="0" smtClean="0">
              <a:latin typeface="+mn-lt"/>
            </a:endParaRPr>
          </a:p>
          <a:p>
            <a:pPr marL="0" indent="0">
              <a:buNone/>
            </a:pPr>
            <a:r>
              <a:rPr lang="en-US" dirty="0" smtClean="0">
                <a:latin typeface="+mn-lt"/>
              </a:rPr>
              <a:t>CCC is a standing committee of CRA</a:t>
            </a:r>
          </a:p>
          <a:p>
            <a:pPr lvl="1"/>
            <a:r>
              <a:rPr lang="en-US" dirty="0" smtClean="0">
                <a:latin typeface="+mn-lt"/>
              </a:rPr>
              <a:t>Andy </a:t>
            </a:r>
            <a:r>
              <a:rPr lang="en-US" dirty="0" err="1" smtClean="0">
                <a:latin typeface="+mn-lt"/>
              </a:rPr>
              <a:t>Bernat</a:t>
            </a:r>
            <a:r>
              <a:rPr lang="en-US" dirty="0" smtClean="0">
                <a:latin typeface="+mn-lt"/>
              </a:rPr>
              <a:t>, CRA Executive Director, is an ex officio member of the CCC Executive Committee</a:t>
            </a:r>
          </a:p>
          <a:p>
            <a:pPr lvl="1"/>
            <a:r>
              <a:rPr lang="en-US" dirty="0" smtClean="0">
                <a:latin typeface="+mn-lt"/>
              </a:rPr>
              <a:t>Beth </a:t>
            </a:r>
            <a:r>
              <a:rPr lang="en-US" dirty="0" err="1" smtClean="0">
                <a:latin typeface="+mn-lt"/>
              </a:rPr>
              <a:t>Mynatt</a:t>
            </a:r>
            <a:r>
              <a:rPr lang="en-US" dirty="0" smtClean="0">
                <a:latin typeface="+mn-lt"/>
              </a:rPr>
              <a:t>, the CCC Chair is a member of the CRA Board of Directors</a:t>
            </a:r>
          </a:p>
          <a:p>
            <a:pPr lvl="1"/>
            <a:r>
              <a:rPr lang="en-US" dirty="0" smtClean="0">
                <a:latin typeface="+mn-lt"/>
              </a:rPr>
              <a:t>Susan </a:t>
            </a:r>
            <a:r>
              <a:rPr lang="en-US" dirty="0">
                <a:latin typeface="+mn-lt"/>
              </a:rPr>
              <a:t>B. Davidson, the CRA chair must consent to CCC Council appointments (and is a former Council member</a:t>
            </a:r>
            <a:r>
              <a:rPr lang="en-US" dirty="0" smtClean="0">
                <a:latin typeface="+mn-lt"/>
              </a:rPr>
              <a:t>)</a:t>
            </a:r>
          </a:p>
          <a:p>
            <a:pPr lvl="1"/>
            <a:r>
              <a:rPr lang="en-US" dirty="0" smtClean="0">
                <a:latin typeface="+mn-lt"/>
              </a:rPr>
              <a:t>Greg Hager, past CCC Chair and member of the CRA Board of Directors</a:t>
            </a:r>
          </a:p>
          <a:p>
            <a:pPr lvl="1"/>
            <a:r>
              <a:rPr lang="en-US" dirty="0" smtClean="0">
                <a:latin typeface="+mn-lt"/>
              </a:rPr>
              <a:t>Greg Morrisett, CCC Council member and member of the CRA Board of Directors</a:t>
            </a:r>
          </a:p>
          <a:p>
            <a:pPr lvl="1"/>
            <a:r>
              <a:rPr lang="en-US" dirty="0" smtClean="0">
                <a:latin typeface="+mn-lt"/>
              </a:rPr>
              <a:t>Shashi Shekhar, past CCC Council member and member of the CRA Board of </a:t>
            </a:r>
            <a:r>
              <a:rPr lang="en-US" dirty="0" smtClean="0">
                <a:solidFill>
                  <a:srgbClr val="000000"/>
                </a:solidFill>
                <a:latin typeface="+mn-lt"/>
              </a:rPr>
              <a:t>Directors</a:t>
            </a:r>
          </a:p>
          <a:p>
            <a:pPr lvl="1"/>
            <a:r>
              <a:rPr lang="en-US" dirty="0" err="1" smtClean="0">
                <a:solidFill>
                  <a:srgbClr val="000000"/>
                </a:solidFill>
                <a:latin typeface="+mn-lt"/>
              </a:rPr>
              <a:t>Josep</a:t>
            </a:r>
            <a:r>
              <a:rPr lang="en-US" dirty="0" smtClean="0">
                <a:solidFill>
                  <a:srgbClr val="000000"/>
                </a:solidFill>
                <a:latin typeface="+mn-lt"/>
              </a:rPr>
              <a:t> </a:t>
            </a:r>
            <a:r>
              <a:rPr lang="en-US" dirty="0" err="1" smtClean="0">
                <a:solidFill>
                  <a:srgbClr val="000000"/>
                </a:solidFill>
                <a:latin typeface="+mn-lt"/>
              </a:rPr>
              <a:t>Torrellas</a:t>
            </a:r>
            <a:r>
              <a:rPr lang="en-US" dirty="0" smtClean="0">
                <a:solidFill>
                  <a:srgbClr val="000000"/>
                </a:solidFill>
                <a:latin typeface="+mn-lt"/>
              </a:rPr>
              <a:t>, past CCC Council member and member of the CRA Board of Directors</a:t>
            </a:r>
          </a:p>
          <a:p>
            <a:pPr lvl="1"/>
            <a:endParaRPr lang="en-US" sz="1200" dirty="0" smtClean="0">
              <a:solidFill>
                <a:srgbClr val="000000"/>
              </a:solidFill>
              <a:latin typeface="+mn-lt"/>
            </a:endParaRPr>
          </a:p>
          <a:p>
            <a:pPr marL="57150" indent="0">
              <a:buNone/>
            </a:pPr>
            <a:r>
              <a:rPr lang="en-US" dirty="0" smtClean="0">
                <a:latin typeface="+mn-lt"/>
              </a:rPr>
              <a:t>CCC </a:t>
            </a:r>
            <a:r>
              <a:rPr lang="en-US" dirty="0">
                <a:latin typeface="+mn-lt"/>
              </a:rPr>
              <a:t>staff are based in CRA</a:t>
            </a:r>
          </a:p>
          <a:p>
            <a:pPr lvl="1"/>
            <a:endParaRPr lang="en-US" dirty="0">
              <a:latin typeface="+mn-lt"/>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16</a:t>
            </a:fld>
            <a:endParaRPr lang="en-US"/>
          </a:p>
        </p:txBody>
      </p:sp>
    </p:spTree>
    <p:extLst>
      <p:ext uri="{BB962C8B-B14F-4D97-AF65-F5344CB8AC3E}">
        <p14:creationId xmlns:p14="http://schemas.microsoft.com/office/powerpoint/2010/main" val="39575213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and its stakeholders</a:t>
            </a:r>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73299" y="1292246"/>
            <a:ext cx="4735215" cy="4518003"/>
          </a:xfrm>
        </p:spPr>
      </p:pic>
      <p:sp>
        <p:nvSpPr>
          <p:cNvPr id="3" name="Slide Number Placeholder 2"/>
          <p:cNvSpPr>
            <a:spLocks noGrp="1"/>
          </p:cNvSpPr>
          <p:nvPr>
            <p:ph type="sldNum" sz="quarter" idx="12"/>
          </p:nvPr>
        </p:nvSpPr>
        <p:spPr/>
        <p:txBody>
          <a:bodyPr/>
          <a:lstStyle/>
          <a:p>
            <a:fld id="{0A1189FA-E85E-2246-973C-FA5BF0DBB426}" type="slidenum">
              <a:rPr lang="en-US" smtClean="0"/>
              <a:pPr/>
              <a:t>17</a:t>
            </a:fld>
            <a:endParaRPr lang="en-US"/>
          </a:p>
        </p:txBody>
      </p:sp>
    </p:spTree>
    <p:extLst>
      <p:ext uri="{BB962C8B-B14F-4D97-AF65-F5344CB8AC3E}">
        <p14:creationId xmlns:p14="http://schemas.microsoft.com/office/powerpoint/2010/main" val="42395301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Stakeholders</a:t>
            </a:r>
            <a:endParaRPr lang="en-US" dirty="0"/>
          </a:p>
        </p:txBody>
      </p:sp>
      <p:sp>
        <p:nvSpPr>
          <p:cNvPr id="3" name="Content Placeholder 2"/>
          <p:cNvSpPr>
            <a:spLocks noGrp="1"/>
          </p:cNvSpPr>
          <p:nvPr>
            <p:ph sz="half" idx="2"/>
          </p:nvPr>
        </p:nvSpPr>
        <p:spPr>
          <a:xfrm>
            <a:off x="457200" y="1598720"/>
            <a:ext cx="8229600" cy="4718190"/>
          </a:xfrm>
        </p:spPr>
        <p:txBody>
          <a:bodyPr>
            <a:normAutofit/>
          </a:bodyPr>
          <a:lstStyle/>
          <a:p>
            <a:r>
              <a:rPr lang="en-US" dirty="0" smtClean="0">
                <a:latin typeface="+mn-lt"/>
              </a:rPr>
              <a:t>Computing Research Community</a:t>
            </a:r>
          </a:p>
          <a:p>
            <a:pPr lvl="1"/>
            <a:r>
              <a:rPr lang="en-US" dirty="0" smtClean="0">
                <a:latin typeface="+mn-lt"/>
              </a:rPr>
              <a:t>CRA</a:t>
            </a:r>
          </a:p>
          <a:p>
            <a:pPr lvl="1"/>
            <a:r>
              <a:rPr lang="en-US" dirty="0" smtClean="0">
                <a:latin typeface="+mn-lt"/>
              </a:rPr>
              <a:t>CSTB (Computer Science and Telecommunications Board, part of National Research Council)</a:t>
            </a:r>
          </a:p>
          <a:p>
            <a:pPr lvl="1"/>
            <a:r>
              <a:rPr lang="en-US" dirty="0" smtClean="0">
                <a:latin typeface="+mn-lt"/>
              </a:rPr>
              <a:t>Professional societies </a:t>
            </a:r>
          </a:p>
          <a:p>
            <a:pPr lvl="1"/>
            <a:r>
              <a:rPr lang="en-US" dirty="0" smtClean="0">
                <a:latin typeface="+mn-lt"/>
              </a:rPr>
              <a:t>Academic units</a:t>
            </a:r>
          </a:p>
          <a:p>
            <a:pPr lvl="1"/>
            <a:r>
              <a:rPr lang="en-US" dirty="0" smtClean="0">
                <a:latin typeface="+mn-lt"/>
              </a:rPr>
              <a:t>Research labs</a:t>
            </a:r>
          </a:p>
          <a:p>
            <a:r>
              <a:rPr lang="en-US" dirty="0" smtClean="0">
                <a:latin typeface="+mn-lt"/>
              </a:rPr>
              <a:t>Industry</a:t>
            </a:r>
          </a:p>
          <a:p>
            <a:pPr lvl="1"/>
            <a:r>
              <a:rPr lang="en-US" dirty="0" smtClean="0">
                <a:latin typeface="+mn-lt"/>
              </a:rPr>
              <a:t>Computing industry, Major users of IT</a:t>
            </a:r>
          </a:p>
          <a:p>
            <a:r>
              <a:rPr lang="en-US" dirty="0" smtClean="0">
                <a:latin typeface="+mn-lt"/>
              </a:rPr>
              <a:t>Public</a:t>
            </a:r>
          </a:p>
          <a:p>
            <a:r>
              <a:rPr lang="en-US" dirty="0" smtClean="0">
                <a:latin typeface="+mn-lt"/>
              </a:rPr>
              <a:t>Government</a:t>
            </a:r>
          </a:p>
          <a:p>
            <a:pPr lvl="1"/>
            <a:r>
              <a:rPr lang="en-US" dirty="0" smtClean="0">
                <a:latin typeface="+mn-lt"/>
              </a:rPr>
              <a:t>See following slides</a:t>
            </a:r>
          </a:p>
        </p:txBody>
      </p:sp>
      <p:sp>
        <p:nvSpPr>
          <p:cNvPr id="4" name="Slide Number Placeholder 3"/>
          <p:cNvSpPr>
            <a:spLocks noGrp="1"/>
          </p:cNvSpPr>
          <p:nvPr>
            <p:ph type="sldNum" sz="quarter" idx="12"/>
          </p:nvPr>
        </p:nvSpPr>
        <p:spPr/>
        <p:txBody>
          <a:bodyPr/>
          <a:lstStyle/>
          <a:p>
            <a:fld id="{0A1189FA-E85E-2246-973C-FA5BF0DBB426}" type="slidenum">
              <a:rPr lang="en-US" smtClean="0"/>
              <a:pPr/>
              <a:t>18</a:t>
            </a:fld>
            <a:endParaRPr lang="en-US"/>
          </a:p>
        </p:txBody>
      </p:sp>
    </p:spTree>
    <p:extLst>
      <p:ext uri="{BB962C8B-B14F-4D97-AF65-F5344CB8AC3E}">
        <p14:creationId xmlns:p14="http://schemas.microsoft.com/office/powerpoint/2010/main" val="16187454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Stakeholders </a:t>
            </a:r>
            <a:endParaRPr lang="en-US" dirty="0"/>
          </a:p>
        </p:txBody>
      </p:sp>
      <p:sp>
        <p:nvSpPr>
          <p:cNvPr id="3" name="Content Placeholder 2"/>
          <p:cNvSpPr>
            <a:spLocks noGrp="1"/>
          </p:cNvSpPr>
          <p:nvPr>
            <p:ph sz="half" idx="2"/>
          </p:nvPr>
        </p:nvSpPr>
        <p:spPr/>
        <p:txBody>
          <a:bodyPr>
            <a:normAutofit/>
          </a:bodyPr>
          <a:lstStyle/>
          <a:p>
            <a:pPr>
              <a:buNone/>
            </a:pPr>
            <a:r>
              <a:rPr lang="en-US" dirty="0" smtClean="0">
                <a:latin typeface="+mn-lt"/>
              </a:rPr>
              <a:t>Agencies important to us</a:t>
            </a:r>
          </a:p>
          <a:p>
            <a:r>
              <a:rPr lang="en-US" dirty="0" smtClean="0">
                <a:latin typeface="+mn-lt"/>
              </a:rPr>
              <a:t>NSF 		– strong ties with CISE</a:t>
            </a:r>
          </a:p>
          <a:p>
            <a:r>
              <a:rPr lang="en-US" dirty="0" smtClean="0">
                <a:latin typeface="+mn-lt"/>
              </a:rPr>
              <a:t>NIH 		– growing ties with folks interested in Health IT</a:t>
            </a:r>
          </a:p>
          <a:p>
            <a:r>
              <a:rPr lang="en-US" dirty="0" smtClean="0">
                <a:latin typeface="+mn-lt"/>
              </a:rPr>
              <a:t>DARPA 	– ties come and go</a:t>
            </a:r>
          </a:p>
          <a:p>
            <a:r>
              <a:rPr lang="en-US" dirty="0" smtClean="0">
                <a:latin typeface="+mn-lt"/>
              </a:rPr>
              <a:t>DoE 		– ties with ASCR; interest in ARPA-E </a:t>
            </a:r>
          </a:p>
          <a:p>
            <a:endParaRPr lang="en-US" dirty="0" smtClean="0">
              <a:latin typeface="+mn-lt"/>
            </a:endParaRPr>
          </a:p>
          <a:p>
            <a:pPr>
              <a:buNone/>
            </a:pPr>
            <a:r>
              <a:rPr lang="en-US" dirty="0" smtClean="0">
                <a:latin typeface="+mn-lt"/>
              </a:rPr>
              <a:t>Others that are relevant</a:t>
            </a:r>
          </a:p>
          <a:p>
            <a:r>
              <a:rPr lang="en-US" dirty="0" smtClean="0">
                <a:latin typeface="+mn-lt"/>
              </a:rPr>
              <a:t>NIST</a:t>
            </a:r>
          </a:p>
          <a:p>
            <a:r>
              <a:rPr lang="en-US" dirty="0" smtClean="0">
                <a:latin typeface="+mn-lt"/>
              </a:rPr>
              <a:t>HHS/ONC</a:t>
            </a:r>
            <a:endParaRPr lang="en-US" dirty="0">
              <a:latin typeface="+mn-lt"/>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19</a:t>
            </a:fld>
            <a:endParaRPr lang="en-US"/>
          </a:p>
        </p:txBody>
      </p:sp>
    </p:spTree>
    <p:extLst>
      <p:ext uri="{BB962C8B-B14F-4D97-AF65-F5344CB8AC3E}">
        <p14:creationId xmlns:p14="http://schemas.microsoft.com/office/powerpoint/2010/main" val="226742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effectLst/>
              </a:rPr>
              <a:t>An Overview of the</a:t>
            </a:r>
            <a:br>
              <a:rPr lang="en-US" dirty="0" smtClean="0">
                <a:effectLst/>
              </a:rPr>
            </a:br>
            <a:r>
              <a:rPr lang="en-US" dirty="0" smtClean="0">
                <a:effectLst/>
              </a:rPr>
              <a:t>Computing Community Consortium</a:t>
            </a:r>
          </a:p>
        </p:txBody>
      </p:sp>
      <p:sp>
        <p:nvSpPr>
          <p:cNvPr id="22537" name="Rectangle 9"/>
          <p:cNvSpPr>
            <a:spLocks noGrp="1"/>
          </p:cNvSpPr>
          <p:nvPr>
            <p:ph sz="half" idx="2"/>
          </p:nvPr>
        </p:nvSpPr>
        <p:spPr>
          <a:xfrm>
            <a:off x="457200" y="1598720"/>
            <a:ext cx="6727371" cy="4968335"/>
          </a:xfrm>
        </p:spPr>
        <p:txBody>
          <a:bodyPr>
            <a:normAutofit fontScale="92500" lnSpcReduction="20000"/>
          </a:bodyPr>
          <a:lstStyle/>
          <a:p>
            <a:pPr marL="284163" indent="-282575" eaLnBrk="1" hangingPunct="1">
              <a:lnSpc>
                <a:spcPct val="150000"/>
              </a:lnSpc>
            </a:pPr>
            <a:r>
              <a:rPr lang="en-US" dirty="0" smtClean="0">
                <a:latin typeface="+mn-lt"/>
              </a:rPr>
              <a:t>Established in 2006 as a standing committee of the Computing Research Association (CRA)</a:t>
            </a:r>
          </a:p>
          <a:p>
            <a:pPr marL="284163" indent="-282575" eaLnBrk="1" hangingPunct="1">
              <a:lnSpc>
                <a:spcPct val="150000"/>
              </a:lnSpc>
            </a:pPr>
            <a:r>
              <a:rPr lang="en-US" dirty="0" smtClean="0">
                <a:latin typeface="+mn-lt"/>
              </a:rPr>
              <a:t>Funded by NSF under a Cooperative Agreement</a:t>
            </a:r>
          </a:p>
          <a:p>
            <a:pPr marL="603251" lvl="1" indent="-282575" eaLnBrk="1" hangingPunct="1">
              <a:lnSpc>
                <a:spcPct val="150000"/>
              </a:lnSpc>
            </a:pPr>
            <a:r>
              <a:rPr lang="en-US" dirty="0" smtClean="0">
                <a:latin typeface="+mn-lt"/>
              </a:rPr>
              <a:t>Third Award begins in 2017, </a:t>
            </a:r>
            <a:br>
              <a:rPr lang="en-US" dirty="0" smtClean="0">
                <a:latin typeface="+mn-lt"/>
              </a:rPr>
            </a:br>
            <a:r>
              <a:rPr lang="en-US" dirty="0" smtClean="0">
                <a:latin typeface="+mn-lt"/>
              </a:rPr>
              <a:t>completed Reverse Site Visit (April 2017)</a:t>
            </a:r>
          </a:p>
          <a:p>
            <a:pPr marL="284163" indent="-282575" eaLnBrk="1" hangingPunct="1">
              <a:lnSpc>
                <a:spcPct val="150000"/>
              </a:lnSpc>
            </a:pPr>
            <a:r>
              <a:rPr lang="en-US" dirty="0" smtClean="0">
                <a:latin typeface="+mn-lt"/>
              </a:rPr>
              <a:t>Facilitates the development of a bold, multi-themed vision for computing research – and communicates this vision to stakeholders</a:t>
            </a:r>
          </a:p>
          <a:p>
            <a:pPr marL="284163" indent="-282575" eaLnBrk="1" hangingPunct="1">
              <a:lnSpc>
                <a:spcPct val="150000"/>
              </a:lnSpc>
            </a:pPr>
            <a:r>
              <a:rPr lang="en-US" dirty="0" smtClean="0">
                <a:latin typeface="+mn-lt"/>
              </a:rPr>
              <a:t>Led by a broad-based Council</a:t>
            </a:r>
          </a:p>
          <a:p>
            <a:pPr marL="284163" indent="-282575" eaLnBrk="1" hangingPunct="1">
              <a:lnSpc>
                <a:spcPct val="150000"/>
              </a:lnSpc>
            </a:pPr>
            <a:r>
              <a:rPr lang="en-US" dirty="0" smtClean="0">
                <a:latin typeface="+mn-lt"/>
              </a:rPr>
              <a:t>Staff based at CRA</a:t>
            </a:r>
          </a:p>
        </p:txBody>
      </p:sp>
      <p:sp>
        <p:nvSpPr>
          <p:cNvPr id="2" name="Slide Number Placeholder 1"/>
          <p:cNvSpPr>
            <a:spLocks noGrp="1"/>
          </p:cNvSpPr>
          <p:nvPr>
            <p:ph type="sldNum" sz="quarter" idx="12"/>
          </p:nvPr>
        </p:nvSpPr>
        <p:spPr/>
        <p:txBody>
          <a:bodyPr/>
          <a:lstStyle/>
          <a:p>
            <a:fld id="{0A1189FA-E85E-2246-973C-FA5BF0DBB426}" type="slidenum">
              <a:rPr lang="en-US" smtClean="0"/>
              <a:t>2</a:t>
            </a:fld>
            <a:endParaRPr lang="en-US"/>
          </a:p>
        </p:txBody>
      </p:sp>
    </p:spTree>
    <p:extLst>
      <p:ext uri="{BB962C8B-B14F-4D97-AF65-F5344CB8AC3E}">
        <p14:creationId xmlns:p14="http://schemas.microsoft.com/office/powerpoint/2010/main" val="364301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Stakeholders </a:t>
            </a:r>
            <a:endParaRPr lang="en-US" dirty="0"/>
          </a:p>
        </p:txBody>
      </p:sp>
      <p:sp>
        <p:nvSpPr>
          <p:cNvPr id="3" name="Content Placeholder 2"/>
          <p:cNvSpPr>
            <a:spLocks noGrp="1"/>
          </p:cNvSpPr>
          <p:nvPr>
            <p:ph sz="half" idx="2"/>
          </p:nvPr>
        </p:nvSpPr>
        <p:spPr/>
        <p:txBody>
          <a:bodyPr>
            <a:normAutofit/>
          </a:bodyPr>
          <a:lstStyle/>
          <a:p>
            <a:pPr>
              <a:buNone/>
            </a:pPr>
            <a:r>
              <a:rPr lang="en-US" sz="2800" dirty="0" smtClean="0">
                <a:latin typeface="+mn-lt"/>
              </a:rPr>
              <a:t>Networking and Information Technology R&amp;D (NITRD)</a:t>
            </a:r>
          </a:p>
          <a:p>
            <a:pPr lvl="1"/>
            <a:r>
              <a:rPr lang="en-US" sz="2400" dirty="0" smtClean="0">
                <a:latin typeface="+mn-lt"/>
              </a:rPr>
              <a:t>Legislatively mandated coordination among Federal R&amp;D agencies</a:t>
            </a:r>
          </a:p>
          <a:p>
            <a:pPr lvl="1"/>
            <a:r>
              <a:rPr lang="en-US" sz="2400" dirty="0" smtClean="0">
                <a:latin typeface="+mn-lt"/>
              </a:rPr>
              <a:t>National Coordinating Office (NCO) facilitates</a:t>
            </a:r>
          </a:p>
          <a:p>
            <a:pPr lvl="2"/>
            <a:r>
              <a:rPr lang="en-US" sz="2000" dirty="0" smtClean="0">
                <a:latin typeface="+mn-lt"/>
              </a:rPr>
              <a:t>Interagency working groups</a:t>
            </a:r>
          </a:p>
          <a:p>
            <a:pPr lvl="2"/>
            <a:r>
              <a:rPr lang="en-US" sz="2000" dirty="0" smtClean="0">
                <a:latin typeface="+mn-lt"/>
              </a:rPr>
              <a:t>Coordinating groups</a:t>
            </a:r>
          </a:p>
          <a:p>
            <a:pPr lvl="2"/>
            <a:r>
              <a:rPr lang="en-US" sz="2000" dirty="0" smtClean="0">
                <a:latin typeface="+mn-lt"/>
              </a:rPr>
              <a:t>Senior steering groups</a:t>
            </a:r>
          </a:p>
          <a:p>
            <a:pPr lvl="2"/>
            <a:r>
              <a:rPr lang="en-US" sz="2000" dirty="0" smtClean="0">
                <a:latin typeface="+mn-lt"/>
              </a:rPr>
              <a:t>Community of practice</a:t>
            </a:r>
          </a:p>
          <a:p>
            <a:pPr lvl="1"/>
            <a:r>
              <a:rPr lang="en-US" sz="2400" dirty="0" smtClean="0">
                <a:latin typeface="+mn-lt"/>
              </a:rPr>
              <a:t>Director is Bryan </a:t>
            </a:r>
            <a:r>
              <a:rPr lang="en-US" sz="2400" dirty="0" err="1" smtClean="0">
                <a:latin typeface="+mn-lt"/>
              </a:rPr>
              <a:t>Biegel</a:t>
            </a:r>
            <a:endParaRPr lang="en-US" sz="2400" dirty="0" smtClean="0">
              <a:latin typeface="+mn-lt"/>
            </a:endParaRPr>
          </a:p>
          <a:p>
            <a:pPr lvl="2"/>
            <a:endParaRPr lang="en-US" sz="2000" dirty="0" smtClean="0">
              <a:latin typeface="+mn-lt"/>
            </a:endParaRPr>
          </a:p>
          <a:p>
            <a:pPr lvl="1"/>
            <a:endParaRPr lang="en-US" sz="2400" dirty="0">
              <a:latin typeface="+mn-lt"/>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20</a:t>
            </a:fld>
            <a:endParaRPr lang="en-US"/>
          </a:p>
        </p:txBody>
      </p:sp>
    </p:spTree>
    <p:extLst>
      <p:ext uri="{BB962C8B-B14F-4D97-AF65-F5344CB8AC3E}">
        <p14:creationId xmlns:p14="http://schemas.microsoft.com/office/powerpoint/2010/main" val="42457480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457200" y="274638"/>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sz="3200" dirty="0" smtClean="0">
                <a:effectLst/>
                <a:ea typeface="ＭＳ Ｐゴシック" pitchFamily="34" charset="-128"/>
              </a:rPr>
              <a:t>PCAST NITRD Report</a:t>
            </a:r>
          </a:p>
        </p:txBody>
      </p:sp>
      <p:sp>
        <p:nvSpPr>
          <p:cNvPr id="5" name="Content Placeholder 4"/>
          <p:cNvSpPr>
            <a:spLocks noGrp="1"/>
          </p:cNvSpPr>
          <p:nvPr>
            <p:ph sz="half" idx="2"/>
          </p:nvPr>
        </p:nvSpPr>
        <p:spPr>
          <a:xfrm>
            <a:off x="457200" y="1330095"/>
            <a:ext cx="4710418" cy="5011982"/>
          </a:xfrm>
        </p:spPr>
        <p:txBody>
          <a:bodyPr>
            <a:normAutofit lnSpcReduction="10000"/>
          </a:bodyPr>
          <a:lstStyle/>
          <a:p>
            <a:pPr marL="0" indent="0">
              <a:buNone/>
            </a:pPr>
            <a:r>
              <a:rPr lang="en-US" sz="1600" b="1" dirty="0" smtClean="0">
                <a:latin typeface="+mn-lt"/>
              </a:rPr>
              <a:t>2010</a:t>
            </a:r>
          </a:p>
          <a:p>
            <a:r>
              <a:rPr lang="en-US" sz="1600" dirty="0" smtClean="0">
                <a:latin typeface="+mn-lt"/>
              </a:rPr>
              <a:t>1/3 of the PCAST NITRD Working Group members were CCC Council Members</a:t>
            </a:r>
          </a:p>
          <a:p>
            <a:r>
              <a:rPr lang="en-US" sz="1600" dirty="0" smtClean="0">
                <a:latin typeface="+mn-lt"/>
              </a:rPr>
              <a:t>The report drew extensively on CCC White Papers</a:t>
            </a:r>
          </a:p>
          <a:p>
            <a:r>
              <a:rPr lang="en-US" sz="1600" dirty="0" smtClean="0">
                <a:latin typeface="+mn-lt"/>
              </a:rPr>
              <a:t>An excellent roadmap for the field</a:t>
            </a:r>
          </a:p>
          <a:p>
            <a:pPr marL="0" indent="0">
              <a:buNone/>
            </a:pPr>
            <a:r>
              <a:rPr lang="en-US" sz="1600" b="1" dirty="0" smtClean="0">
                <a:latin typeface="+mn-lt"/>
              </a:rPr>
              <a:t>2013</a:t>
            </a:r>
          </a:p>
          <a:p>
            <a:r>
              <a:rPr lang="en-US" sz="1600" dirty="0"/>
              <a:t>¼ Contributing Members were CCC Council Members  </a:t>
            </a:r>
          </a:p>
          <a:p>
            <a:r>
              <a:rPr lang="en-US" sz="1600" dirty="0"/>
              <a:t>An excellent review of progress from 2010 report </a:t>
            </a:r>
          </a:p>
          <a:p>
            <a:r>
              <a:rPr lang="en-US" sz="1600" dirty="0"/>
              <a:t>The challenge now:  Continuing to translate it into </a:t>
            </a:r>
            <a:r>
              <a:rPr lang="en-US" sz="1600" dirty="0" smtClean="0"/>
              <a:t>action</a:t>
            </a:r>
          </a:p>
          <a:p>
            <a:pPr marL="0" indent="0">
              <a:buNone/>
            </a:pPr>
            <a:r>
              <a:rPr lang="en-US" sz="1600" b="1" dirty="0" smtClean="0"/>
              <a:t>2015</a:t>
            </a:r>
          </a:p>
          <a:p>
            <a:r>
              <a:rPr lang="en-US" sz="1600" dirty="0"/>
              <a:t>1/3 Contributing Members were CCC Council Members  </a:t>
            </a:r>
          </a:p>
          <a:p>
            <a:r>
              <a:rPr lang="en-US" sz="1600" dirty="0"/>
              <a:t>An update to the 2013 report, including recommendations for Federal Agencies</a:t>
            </a:r>
          </a:p>
          <a:p>
            <a:r>
              <a:rPr lang="en-US" sz="1600" dirty="0"/>
              <a:t>The challenge now:  restructuring NITRD</a:t>
            </a:r>
          </a:p>
          <a:p>
            <a:endParaRPr lang="en-US" sz="1600" dirty="0"/>
          </a:p>
          <a:p>
            <a:endParaRPr lang="en-US" sz="16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243" y="215915"/>
            <a:ext cx="2290398" cy="2843424"/>
          </a:xfrm>
          <a:prstGeom prst="rect">
            <a:avLst/>
          </a:prstGeom>
        </p:spPr>
      </p:pic>
      <p:pic>
        <p:nvPicPr>
          <p:cNvPr id="6" name="Picture 5" descr="Screen Shot 2014-01-28 at 9.23.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916" y="1223098"/>
            <a:ext cx="2472615" cy="2842920"/>
          </a:xfrm>
          <a:prstGeom prst="rect">
            <a:avLst/>
          </a:prstGeom>
        </p:spPr>
      </p:pic>
      <p:pic>
        <p:nvPicPr>
          <p:cNvPr id="8" name="Content Placeholder 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33020" y="3309850"/>
            <a:ext cx="2591846" cy="3384084"/>
          </a:xfrm>
        </p:spPr>
      </p:pic>
      <p:sp>
        <p:nvSpPr>
          <p:cNvPr id="2" name="Slide Number Placeholder 1"/>
          <p:cNvSpPr>
            <a:spLocks noGrp="1"/>
          </p:cNvSpPr>
          <p:nvPr>
            <p:ph type="sldNum" sz="quarter" idx="12"/>
          </p:nvPr>
        </p:nvSpPr>
        <p:spPr/>
        <p:txBody>
          <a:bodyPr/>
          <a:lstStyle/>
          <a:p>
            <a:fld id="{0A1189FA-E85E-2246-973C-FA5BF0DBB426}" type="slidenum">
              <a:rPr lang="en-US" smtClean="0"/>
              <a:pPr/>
              <a:t>21</a:t>
            </a:fld>
            <a:endParaRPr lang="en-US"/>
          </a:p>
        </p:txBody>
      </p:sp>
    </p:spTree>
    <p:extLst>
      <p:ext uri="{BB962C8B-B14F-4D97-AF65-F5344CB8AC3E}">
        <p14:creationId xmlns:p14="http://schemas.microsoft.com/office/powerpoint/2010/main" val="1765368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614833" y="5667798"/>
            <a:ext cx="2990984" cy="134055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p:txBody>
          <a:bodyPr/>
          <a:lstStyle/>
          <a:p>
            <a:r>
              <a:rPr lang="en-US" dirty="0" smtClean="0"/>
              <a:t>CCC goals and activities</a:t>
            </a:r>
            <a:endParaRPr lang="en-US" dirty="0"/>
          </a:p>
        </p:txBody>
      </p:sp>
      <p:sp>
        <p:nvSpPr>
          <p:cNvPr id="5" name="Subtitle 4"/>
          <p:cNvSpPr>
            <a:spLocks noGrp="1"/>
          </p:cNvSpPr>
          <p:nvPr>
            <p:ph type="subTitle" idx="1"/>
          </p:nvPr>
        </p:nvSpPr>
        <p:spPr/>
        <p:txBody>
          <a:bodyPr/>
          <a:lstStyle/>
          <a:p>
            <a:r>
              <a:rPr lang="en-US" sz="2000" dirty="0" smtClean="0">
                <a:solidFill>
                  <a:srgbClr val="404040"/>
                </a:solidFill>
              </a:rPr>
              <a:t>June 20, 2017</a:t>
            </a:r>
          </a:p>
          <a:p>
            <a:endParaRPr lang="en-US" dirty="0"/>
          </a:p>
        </p:txBody>
      </p:sp>
    </p:spTree>
    <p:extLst>
      <p:ext uri="{BB962C8B-B14F-4D97-AF65-F5344CB8AC3E}">
        <p14:creationId xmlns:p14="http://schemas.microsoft.com/office/powerpoint/2010/main" val="6011929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Goals For CCC </a:t>
            </a:r>
            <a:endParaRPr lang="en-US" dirty="0"/>
          </a:p>
        </p:txBody>
      </p:sp>
      <p:sp>
        <p:nvSpPr>
          <p:cNvPr id="3" name="Content Placeholder 2"/>
          <p:cNvSpPr>
            <a:spLocks noGrp="1"/>
          </p:cNvSpPr>
          <p:nvPr>
            <p:ph sz="half" idx="2"/>
          </p:nvPr>
        </p:nvSpPr>
        <p:spPr>
          <a:xfrm>
            <a:off x="457200" y="1417638"/>
            <a:ext cx="8229600" cy="4998023"/>
          </a:xfrm>
        </p:spPr>
        <p:txBody>
          <a:bodyPr>
            <a:normAutofit fontScale="92500" lnSpcReduction="20000"/>
          </a:bodyPr>
          <a:lstStyle/>
          <a:p>
            <a:pPr marL="457200" lvl="0" indent="-457200">
              <a:lnSpc>
                <a:spcPct val="120000"/>
              </a:lnSpc>
              <a:buFont typeface="+mj-lt"/>
              <a:buAutoNum type="arabicPeriod"/>
            </a:pPr>
            <a:r>
              <a:rPr lang="en-US" b="1" dirty="0">
                <a:latin typeface="Palatino" charset="0"/>
                <a:ea typeface="Palatino" charset="0"/>
                <a:cs typeface="Palatino" charset="0"/>
              </a:rPr>
              <a:t>Bring the computing research community together to envision audacious research challenges</a:t>
            </a:r>
            <a:r>
              <a:rPr lang="en-US" dirty="0">
                <a:latin typeface="Palatino" charset="0"/>
                <a:ea typeface="Palatino" charset="0"/>
                <a:cs typeface="Palatino" charset="0"/>
              </a:rPr>
              <a:t>, and to articulate concrete pathways to enable pursuit of these challenges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smtClean="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Communicate</a:t>
            </a:r>
            <a:r>
              <a:rPr lang="en-US" dirty="0" smtClean="0">
                <a:latin typeface="Palatino" charset="0"/>
                <a:ea typeface="Palatino" charset="0"/>
                <a:cs typeface="Palatino" charset="0"/>
              </a:rPr>
              <a:t> these challenges and opportunities to the broader national community.</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Facilitate </a:t>
            </a:r>
            <a:r>
              <a:rPr lang="en-US" b="1" dirty="0">
                <a:latin typeface="Palatino" charset="0"/>
                <a:ea typeface="Palatino" charset="0"/>
                <a:cs typeface="Palatino" charset="0"/>
              </a:rPr>
              <a:t>investment</a:t>
            </a:r>
            <a:r>
              <a:rPr lang="en-US" dirty="0">
                <a:latin typeface="Palatino" charset="0"/>
                <a:ea typeface="Palatino" charset="0"/>
                <a:cs typeface="Palatino" charset="0"/>
              </a:rPr>
              <a:t> in these research challenges </a:t>
            </a:r>
            <a:r>
              <a:rPr lang="en-US" b="1" dirty="0">
                <a:latin typeface="Palatino" charset="0"/>
                <a:ea typeface="Palatino" charset="0"/>
                <a:cs typeface="Palatino" charset="0"/>
              </a:rPr>
              <a:t>by key stakeholders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Inculcate</a:t>
            </a:r>
            <a:r>
              <a:rPr lang="en-US" dirty="0">
                <a:latin typeface="Palatino" charset="0"/>
                <a:ea typeface="Palatino" charset="0"/>
                <a:cs typeface="Palatino" charset="0"/>
              </a:rPr>
              <a:t> values of </a:t>
            </a:r>
            <a:r>
              <a:rPr lang="en-US" b="1" dirty="0">
                <a:latin typeface="Palatino" charset="0"/>
                <a:ea typeface="Palatino" charset="0"/>
                <a:cs typeface="Palatino" charset="0"/>
              </a:rPr>
              <a:t>leadership</a:t>
            </a:r>
            <a:r>
              <a:rPr lang="en-US" dirty="0">
                <a:latin typeface="Palatino" charset="0"/>
                <a:ea typeface="Palatino" charset="0"/>
                <a:cs typeface="Palatino" charset="0"/>
              </a:rPr>
              <a:t> and service by the computing research community</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Inform</a:t>
            </a:r>
            <a:r>
              <a:rPr lang="en-US" dirty="0">
                <a:latin typeface="Palatino" charset="0"/>
                <a:ea typeface="Palatino" charset="0"/>
                <a:cs typeface="Palatino" charset="0"/>
              </a:rPr>
              <a:t> </a:t>
            </a:r>
            <a:r>
              <a:rPr lang="en-US" b="1" dirty="0">
                <a:latin typeface="Palatino" charset="0"/>
                <a:ea typeface="Palatino" charset="0"/>
                <a:cs typeface="Palatino" charset="0"/>
              </a:rPr>
              <a:t>and influence early career researchers </a:t>
            </a:r>
            <a:r>
              <a:rPr lang="en-US" dirty="0">
                <a:latin typeface="Palatino" charset="0"/>
                <a:ea typeface="Palatino" charset="0"/>
                <a:cs typeface="Palatino" charset="0"/>
              </a:rPr>
              <a:t>to </a:t>
            </a:r>
            <a:r>
              <a:rPr lang="en-US" dirty="0" smtClean="0">
                <a:latin typeface="Palatino" charset="0"/>
                <a:ea typeface="Palatino" charset="0"/>
                <a:cs typeface="Palatino" charset="0"/>
              </a:rPr>
              <a:t/>
            </a:r>
            <a:br>
              <a:rPr lang="en-US" dirty="0" smtClean="0">
                <a:latin typeface="Palatino" charset="0"/>
                <a:ea typeface="Palatino" charset="0"/>
                <a:cs typeface="Palatino" charset="0"/>
              </a:rPr>
            </a:br>
            <a:r>
              <a:rPr lang="en-US" dirty="0" smtClean="0">
                <a:latin typeface="Palatino" charset="0"/>
                <a:ea typeface="Palatino" charset="0"/>
                <a:cs typeface="Palatino" charset="0"/>
              </a:rPr>
              <a:t>engage </a:t>
            </a:r>
            <a:r>
              <a:rPr lang="en-US" dirty="0">
                <a:latin typeface="Palatino" charset="0"/>
                <a:ea typeface="Palatino" charset="0"/>
                <a:cs typeface="Palatino" charset="0"/>
              </a:rPr>
              <a:t>in these community-led research challenges</a:t>
            </a:r>
            <a:r>
              <a:rPr lang="en-US" dirty="0" smtClean="0">
                <a:latin typeface="Palatino" charset="0"/>
                <a:ea typeface="Palatino" charset="0"/>
                <a:cs typeface="Palatino" charset="0"/>
              </a:rPr>
              <a:t>.</a:t>
            </a:r>
            <a:endParaRPr lang="en-US"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23</a:t>
            </a:fld>
            <a:endParaRPr lang="en-US"/>
          </a:p>
        </p:txBody>
      </p:sp>
    </p:spTree>
    <p:extLst>
      <p:ext uri="{BB962C8B-B14F-4D97-AF65-F5344CB8AC3E}">
        <p14:creationId xmlns:p14="http://schemas.microsoft.com/office/powerpoint/2010/main" val="167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sz="half" idx="2"/>
          </p:nvPr>
        </p:nvSpPr>
        <p:spPr>
          <a:xfrm>
            <a:off x="457200" y="1232703"/>
            <a:ext cx="8229600" cy="5440362"/>
          </a:xfrm>
        </p:spPr>
        <p:txBody>
          <a:bodyPr>
            <a:normAutofit lnSpcReduction="10000"/>
          </a:bodyPr>
          <a:lstStyle/>
          <a:p>
            <a:pPr marL="457200" lvl="0" indent="-457200">
              <a:buFont typeface="+mj-lt"/>
              <a:buAutoNum type="arabicPeriod"/>
            </a:pPr>
            <a:r>
              <a:rPr lang="en-US" sz="2000" b="1" dirty="0">
                <a:latin typeface="Palatino" charset="0"/>
                <a:ea typeface="Palatino" charset="0"/>
                <a:cs typeface="Palatino" charset="0"/>
              </a:rPr>
              <a:t>Create broad awareness of the role computing research will play in future science and technology advances</a:t>
            </a:r>
            <a:r>
              <a:rPr lang="en-US" sz="2000" dirty="0">
                <a:latin typeface="Palatino" charset="0"/>
                <a:ea typeface="Palatino" charset="0"/>
                <a:cs typeface="Palatino" charset="0"/>
              </a:rPr>
              <a:t> within federal agencies, philanthropic organizations, and industry through concrete examples and products</a:t>
            </a:r>
            <a:r>
              <a:rPr lang="en-US" sz="2000" dirty="0" smtClean="0">
                <a:latin typeface="Palatino" charset="0"/>
                <a:ea typeface="Palatino" charset="0"/>
                <a:cs typeface="Palatino" charset="0"/>
              </a:rPr>
              <a:t>.</a:t>
            </a:r>
            <a:br>
              <a:rPr lang="en-US" sz="2000" dirty="0" smtClean="0">
                <a:latin typeface="Palatino" charset="0"/>
                <a:ea typeface="Palatino" charset="0"/>
                <a:cs typeface="Palatino" charset="0"/>
              </a:rPr>
            </a:br>
            <a:endParaRPr lang="en-US" sz="1200" dirty="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Facilitate broad engagement of the computing research community</a:t>
            </a:r>
            <a:r>
              <a:rPr lang="en-US" sz="2000" dirty="0" smtClean="0">
                <a:latin typeface="Palatino" charset="0"/>
                <a:ea typeface="Palatino" charset="0"/>
                <a:cs typeface="Palatino" charset="0"/>
              </a:rPr>
              <a:t> in identifying and articulating new directions for computing research, in shaping priorities for those new directions, and in responding to existing opportunities in the computing research ecosystem.</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Create high-impact tangible resources</a:t>
            </a:r>
            <a:r>
              <a:rPr lang="en-US" sz="2000" dirty="0" smtClean="0">
                <a:latin typeface="Palatino" charset="0"/>
                <a:ea typeface="Palatino" charset="0"/>
                <a:cs typeface="Palatino" charset="0"/>
              </a:rPr>
              <a:t> that inform stakeholders as to the current and potential impact of computing research.</a:t>
            </a:r>
          </a:p>
          <a:p>
            <a:pPr lvl="0">
              <a:buFont typeface="+mj-lt"/>
              <a:buAutoNum type="arabicPeriod"/>
            </a:pP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Sustain the CCC</a:t>
            </a:r>
            <a:r>
              <a:rPr lang="en-US" sz="2000" dirty="0" smtClean="0">
                <a:latin typeface="Palatino" charset="0"/>
                <a:ea typeface="Palatino" charset="0"/>
                <a:cs typeface="Palatino" charset="0"/>
              </a:rPr>
              <a:t> as a widely accepted catalyst and voice for the computing research community.</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Grow leadership and community capacity</a:t>
            </a:r>
            <a:r>
              <a:rPr lang="en-US" sz="2000" dirty="0" smtClean="0">
                <a:latin typeface="Palatino" charset="0"/>
                <a:ea typeface="Palatino" charset="0"/>
                <a:cs typeface="Palatino" charset="0"/>
              </a:rPr>
              <a:t> to engage in and respond to national science policy needs. </a:t>
            </a:r>
          </a:p>
          <a:p>
            <a:pPr marL="457200" indent="-457200">
              <a:buFont typeface="+mj-lt"/>
              <a:buAutoNum type="arabicPeriod"/>
            </a:pPr>
            <a:endParaRPr lang="en-US" sz="2000"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24</a:t>
            </a:fld>
            <a:endParaRPr lang="en-US"/>
          </a:p>
        </p:txBody>
      </p:sp>
    </p:spTree>
    <p:extLst>
      <p:ext uri="{BB962C8B-B14F-4D97-AF65-F5344CB8AC3E}">
        <p14:creationId xmlns:p14="http://schemas.microsoft.com/office/powerpoint/2010/main" val="14758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163305" y="844178"/>
          <a:ext cx="8851902" cy="5479800"/>
        </p:xfrm>
        <a:graphic>
          <a:graphicData uri="http://schemas.openxmlformats.org/drawingml/2006/table">
            <a:tbl>
              <a:tblPr firstRow="1" bandRow="1">
                <a:tableStyleId>{793D81CF-94F2-401A-BA57-92F5A7B2D0C5}</a:tableStyleId>
              </a:tblPr>
              <a:tblGrid>
                <a:gridCol w="1475317"/>
                <a:gridCol w="1475317"/>
                <a:gridCol w="1475317"/>
                <a:gridCol w="1475317"/>
                <a:gridCol w="1475317"/>
                <a:gridCol w="1475317"/>
              </a:tblGrid>
              <a:tr h="913300">
                <a:tc>
                  <a:txBody>
                    <a:bodyPr/>
                    <a:lstStyle/>
                    <a:p>
                      <a:endParaRPr lang="en-US" sz="1600" dirty="0"/>
                    </a:p>
                  </a:txBody>
                  <a:tcPr marL="90339" marR="90339" marT="45170" marB="45170"/>
                </a:tc>
                <a:tc>
                  <a:txBody>
                    <a:bodyPr/>
                    <a:lstStyle/>
                    <a:p>
                      <a:r>
                        <a:rPr lang="en-US" sz="1600" dirty="0" smtClean="0"/>
                        <a:t>Goal 1: Research Challenges</a:t>
                      </a:r>
                      <a:endParaRPr lang="en-US" sz="1600" dirty="0"/>
                    </a:p>
                  </a:txBody>
                  <a:tcPr marL="90339" marR="90339" marT="45170" marB="45170">
                    <a:lnB w="12700" cap="flat" cmpd="sng" algn="ctr">
                      <a:solidFill>
                        <a:scrgbClr r="0" g="0" b="0"/>
                      </a:solidFill>
                      <a:prstDash val="solid"/>
                      <a:round/>
                      <a:headEnd type="none" w="med" len="med"/>
                      <a:tailEnd type="none" w="med" len="med"/>
                    </a:lnB>
                  </a:tcPr>
                </a:tc>
                <a:tc>
                  <a:txBody>
                    <a:bodyPr/>
                    <a:lstStyle/>
                    <a:p>
                      <a:r>
                        <a:rPr lang="en-US" sz="1600" dirty="0" smtClean="0"/>
                        <a:t>Goal 2:</a:t>
                      </a:r>
                      <a:r>
                        <a:rPr lang="en-US" sz="1600" baseline="0" dirty="0" smtClean="0"/>
                        <a:t> Communicate Broadly</a:t>
                      </a:r>
                      <a:endParaRPr lang="en-US" sz="1600" dirty="0"/>
                    </a:p>
                  </a:txBody>
                  <a:tcPr marL="90339" marR="90339" marT="45170" marB="45170">
                    <a:lnB w="12700" cap="flat" cmpd="sng" algn="ctr">
                      <a:solidFill>
                        <a:scrgbClr r="0" g="0" b="0"/>
                      </a:solidFill>
                      <a:prstDash val="solid"/>
                      <a:round/>
                      <a:headEnd type="none" w="med" len="med"/>
                      <a:tailEnd type="none" w="med" len="med"/>
                    </a:lnB>
                  </a:tcPr>
                </a:tc>
                <a:tc>
                  <a:txBody>
                    <a:bodyPr/>
                    <a:lstStyle/>
                    <a:p>
                      <a:r>
                        <a:rPr lang="en-US" sz="1600" dirty="0" smtClean="0"/>
                        <a:t>Goal 3:</a:t>
                      </a:r>
                      <a:r>
                        <a:rPr lang="en-US" sz="1600" baseline="0" dirty="0" smtClean="0"/>
                        <a:t> Research Investments</a:t>
                      </a:r>
                      <a:endParaRPr lang="en-US" sz="1600" dirty="0"/>
                    </a:p>
                  </a:txBody>
                  <a:tcPr marL="90339" marR="90339" marT="45170" marB="45170">
                    <a:lnB w="12700" cap="flat" cmpd="sng" algn="ctr">
                      <a:solidFill>
                        <a:scrgbClr r="0" g="0" b="0"/>
                      </a:solidFill>
                      <a:prstDash val="solid"/>
                      <a:round/>
                      <a:headEnd type="none" w="med" len="med"/>
                      <a:tailEnd type="none" w="med" len="med"/>
                    </a:lnB>
                  </a:tcPr>
                </a:tc>
                <a:tc>
                  <a:txBody>
                    <a:bodyPr/>
                    <a:lstStyle/>
                    <a:p>
                      <a:r>
                        <a:rPr lang="en-US" sz="1600" dirty="0" smtClean="0"/>
                        <a:t>Goal</a:t>
                      </a:r>
                      <a:r>
                        <a:rPr lang="en-US" sz="1600" baseline="0" dirty="0" smtClean="0"/>
                        <a:t> 4: Leadership</a:t>
                      </a:r>
                      <a:endParaRPr lang="en-US" sz="1600" dirty="0"/>
                    </a:p>
                  </a:txBody>
                  <a:tcPr marL="90339" marR="90339" marT="45170" marB="45170">
                    <a:lnB w="12700" cap="flat" cmpd="sng" algn="ctr">
                      <a:solidFill>
                        <a:scrgbClr r="0" g="0" b="0"/>
                      </a:solidFill>
                      <a:prstDash val="solid"/>
                      <a:round/>
                      <a:headEnd type="none" w="med" len="med"/>
                      <a:tailEnd type="none" w="med" len="med"/>
                    </a:lnB>
                  </a:tcPr>
                </a:tc>
                <a:tc>
                  <a:txBody>
                    <a:bodyPr/>
                    <a:lstStyle/>
                    <a:p>
                      <a:r>
                        <a:rPr lang="en-US" sz="1600" dirty="0" smtClean="0"/>
                        <a:t>Goal 5: Influence Community</a:t>
                      </a:r>
                      <a:endParaRPr lang="en-US" sz="1600" dirty="0"/>
                    </a:p>
                  </a:txBody>
                  <a:tcPr marL="90339" marR="90339" marT="45170" marB="45170">
                    <a:lnB w="12700" cap="flat" cmpd="sng" algn="ctr">
                      <a:solidFill>
                        <a:scrgbClr r="0" g="0" b="0"/>
                      </a:solidFill>
                      <a:prstDash val="solid"/>
                      <a:round/>
                      <a:headEnd type="none" w="med" len="med"/>
                      <a:tailEnd type="none" w="med" len="med"/>
                    </a:lnB>
                  </a:tcPr>
                </a:tc>
              </a:tr>
              <a:tr h="913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Outcome</a:t>
                      </a:r>
                      <a:r>
                        <a:rPr lang="en-US" sz="1600" baseline="0" dirty="0" smtClean="0"/>
                        <a:t> 1: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Awareness</a:t>
                      </a:r>
                      <a:endParaRPr lang="en-US" sz="1600" dirty="0" smtClean="0"/>
                    </a:p>
                  </a:txBody>
                  <a:tcPr marL="90339" marR="90339" marT="45170" marB="45170">
                    <a:lnR w="12700" cap="flat" cmpd="sng" algn="ctr">
                      <a:solidFill>
                        <a:scrgbClr r="0" g="0" b="0"/>
                      </a:solidFill>
                      <a:prstDash val="solid"/>
                      <a:round/>
                      <a:headEnd type="none" w="med" len="med"/>
                      <a:tailEnd type="none" w="med" len="med"/>
                    </a:lnR>
                  </a:tcPr>
                </a:tc>
                <a:tc>
                  <a:txBody>
                    <a:bodyPr/>
                    <a:lstStyle/>
                    <a:p>
                      <a:r>
                        <a:rPr lang="en-US" sz="4000" dirty="0" smtClean="0">
                          <a:solidFill>
                            <a:srgbClr val="FFFFFF"/>
                          </a:solidFill>
                          <a:latin typeface="Zapf Dingbats"/>
                          <a:ea typeface="Zapf Dingbats"/>
                          <a:cs typeface="Zapf Dingbats"/>
                          <a:sym typeface="Zapf Dingbats"/>
                        </a:rPr>
                        <a:t>   ✔</a:t>
                      </a:r>
                      <a:endParaRPr lang="en-US" sz="4000" dirty="0">
                        <a:solidFill>
                          <a:srgbClr val="FFFFFF"/>
                        </a:solidFill>
                      </a:endParaRPr>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endParaRPr lang="en-US" sz="160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60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13300">
                <a:tc>
                  <a:txBody>
                    <a:bodyPr/>
                    <a:lstStyle/>
                    <a:p>
                      <a:r>
                        <a:rPr lang="en-US" sz="1600" dirty="0" smtClean="0"/>
                        <a:t>Outcome 2: </a:t>
                      </a:r>
                    </a:p>
                    <a:p>
                      <a:r>
                        <a:rPr lang="en-US" sz="1600" dirty="0" smtClean="0"/>
                        <a:t>Community Engagement</a:t>
                      </a:r>
                      <a:endParaRPr lang="en-US" sz="1600" dirty="0"/>
                    </a:p>
                  </a:txBody>
                  <a:tcPr marL="90339" marR="90339" marT="45170" marB="45170">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r>
              <a:tr h="913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Outcome 3:</a:t>
                      </a:r>
                      <a:r>
                        <a:rPr lang="en-US" sz="1600" baseline="0" dirty="0" smtClean="0"/>
                        <a:t> Tangible Resources</a:t>
                      </a:r>
                      <a:endParaRPr lang="en-US" sz="1600" dirty="0" smtClean="0"/>
                    </a:p>
                  </a:txBody>
                  <a:tcPr marL="90339" marR="90339" marT="45170" marB="45170">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r>
              <a:tr h="913300">
                <a:tc>
                  <a:txBody>
                    <a:bodyPr/>
                    <a:lstStyle/>
                    <a:p>
                      <a:r>
                        <a:rPr lang="en-US" sz="1600" dirty="0" smtClean="0"/>
                        <a:t>Outcome 4:</a:t>
                      </a:r>
                      <a:r>
                        <a:rPr lang="en-US" sz="1600" baseline="0" dirty="0" smtClean="0"/>
                        <a:t> CCC Role</a:t>
                      </a:r>
                      <a:endParaRPr lang="en-US" sz="1600" dirty="0"/>
                    </a:p>
                  </a:txBody>
                  <a:tcPr marL="90339" marR="90339" marT="45170" marB="45170">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endParaRPr lang="en-US" sz="160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13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Outcome 5: Leadership and Capacity</a:t>
                      </a:r>
                    </a:p>
                  </a:txBody>
                  <a:tcPr marL="90339" marR="90339" marT="45170" marB="45170">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Zapf Dingbats"/>
                          <a:ea typeface="Zapf Dingbats"/>
                          <a:cs typeface="Zapf Dingbats"/>
                          <a:sym typeface="Zapf Dingbats"/>
                        </a:rPr>
                        <a:t>  ✔</a:t>
                      </a:r>
                      <a:endParaRPr lang="en-US" sz="1600" dirty="0"/>
                    </a:p>
                  </a:txBody>
                  <a:tcPr marL="90339" marR="90339" marT="45170" marB="451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r>
            </a:tbl>
          </a:graphicData>
        </a:graphic>
      </p:graphicFrame>
      <p:sp>
        <p:nvSpPr>
          <p:cNvPr id="8" name="TextBox 7"/>
          <p:cNvSpPr txBox="1"/>
          <p:nvPr/>
        </p:nvSpPr>
        <p:spPr>
          <a:xfrm>
            <a:off x="2209416" y="279779"/>
            <a:ext cx="4896442" cy="369332"/>
          </a:xfrm>
          <a:prstGeom prst="rect">
            <a:avLst/>
          </a:prstGeom>
          <a:noFill/>
        </p:spPr>
        <p:txBody>
          <a:bodyPr wrap="none" rtlCol="0">
            <a:spAutoFit/>
          </a:bodyPr>
          <a:lstStyle/>
          <a:p>
            <a:r>
              <a:rPr lang="en-US" dirty="0" smtClean="0"/>
              <a:t>Mapping CCC Strategic Goals to Priority Outcomes</a:t>
            </a:r>
            <a:endParaRPr lang="en-US" dirty="0"/>
          </a:p>
        </p:txBody>
      </p:sp>
      <p:sp>
        <p:nvSpPr>
          <p:cNvPr id="2" name="Slide Number Placeholder 1"/>
          <p:cNvSpPr>
            <a:spLocks noGrp="1"/>
          </p:cNvSpPr>
          <p:nvPr>
            <p:ph type="sldNum" sz="quarter" idx="12"/>
          </p:nvPr>
        </p:nvSpPr>
        <p:spPr/>
        <p:txBody>
          <a:bodyPr/>
          <a:lstStyle/>
          <a:p>
            <a:fld id="{0A1189FA-E85E-2246-973C-FA5BF0DBB426}" type="slidenum">
              <a:rPr lang="en-US" smtClean="0"/>
              <a:pPr/>
              <a:t>25</a:t>
            </a:fld>
            <a:endParaRPr lang="en-US"/>
          </a:p>
        </p:txBody>
      </p:sp>
    </p:spTree>
    <p:extLst>
      <p:ext uri="{BB962C8B-B14F-4D97-AF65-F5344CB8AC3E}">
        <p14:creationId xmlns:p14="http://schemas.microsoft.com/office/powerpoint/2010/main" val="18552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Activities </a:t>
            </a:r>
            <a:endParaRPr lang="en-US" dirty="0"/>
          </a:p>
        </p:txBody>
      </p:sp>
      <p:sp>
        <p:nvSpPr>
          <p:cNvPr id="3" name="Content Placeholder 2"/>
          <p:cNvSpPr>
            <a:spLocks noGrp="1"/>
          </p:cNvSpPr>
          <p:nvPr>
            <p:ph sz="half" idx="2"/>
          </p:nvPr>
        </p:nvSpPr>
        <p:spPr>
          <a:xfrm>
            <a:off x="457200" y="1598720"/>
            <a:ext cx="8229600" cy="4440836"/>
          </a:xfrm>
        </p:spPr>
        <p:txBody>
          <a:bodyPr>
            <a:normAutofit/>
          </a:bodyPr>
          <a:lstStyle/>
          <a:p>
            <a:pPr lvl="0"/>
            <a:r>
              <a:rPr lang="en-US" dirty="0" smtClean="0">
                <a:latin typeface="Palatino" charset="0"/>
                <a:ea typeface="Palatino" charset="0"/>
                <a:cs typeface="Palatino" charset="0"/>
              </a:rPr>
              <a:t>Envisioning </a:t>
            </a:r>
            <a:r>
              <a:rPr lang="en-US" dirty="0">
                <a:latin typeface="Palatino" charset="0"/>
                <a:ea typeface="Palatino" charset="0"/>
                <a:cs typeface="Palatino" charset="0"/>
              </a:rPr>
              <a:t>Future Computing </a:t>
            </a:r>
            <a:r>
              <a:rPr lang="en-US" dirty="0" smtClean="0">
                <a:latin typeface="Palatino" charset="0"/>
                <a:ea typeface="Palatino" charset="0"/>
                <a:cs typeface="Palatino" charset="0"/>
              </a:rPr>
              <a:t>Research</a:t>
            </a:r>
            <a:br>
              <a:rPr lang="en-US" dirty="0" smtClean="0">
                <a:latin typeface="Palatino" charset="0"/>
                <a:ea typeface="Palatino" charset="0"/>
                <a:cs typeface="Palatino" charset="0"/>
              </a:rPr>
            </a:br>
            <a:endParaRPr lang="en-US" dirty="0">
              <a:latin typeface="Palatino" charset="0"/>
              <a:ea typeface="Palatino" charset="0"/>
              <a:cs typeface="Palatino" charset="0"/>
            </a:endParaRPr>
          </a:p>
          <a:p>
            <a:pPr lvl="0"/>
            <a:r>
              <a:rPr lang="en-US" dirty="0">
                <a:latin typeface="Palatino" charset="0"/>
                <a:ea typeface="Palatino" charset="0"/>
                <a:cs typeface="Palatino" charset="0"/>
              </a:rPr>
              <a:t>Engaging and Aligning with National and Computing Research Priorities </a:t>
            </a:r>
            <a:r>
              <a:rPr lang="en-US" dirty="0" smtClean="0">
                <a:latin typeface="Palatino" charset="0"/>
                <a:ea typeface="Palatino" charset="0"/>
                <a:cs typeface="Palatino" charset="0"/>
              </a:rPr>
              <a:t/>
            </a:r>
            <a:br>
              <a:rPr lang="en-US" dirty="0" smtClean="0">
                <a:latin typeface="Palatino" charset="0"/>
                <a:ea typeface="Palatino" charset="0"/>
                <a:cs typeface="Palatino" charset="0"/>
              </a:rPr>
            </a:br>
            <a:endParaRPr lang="en-US" dirty="0">
              <a:latin typeface="Palatino" charset="0"/>
              <a:ea typeface="Palatino" charset="0"/>
              <a:cs typeface="Palatino" charset="0"/>
            </a:endParaRPr>
          </a:p>
          <a:p>
            <a:pPr lvl="0"/>
            <a:r>
              <a:rPr lang="en-US" dirty="0">
                <a:latin typeface="Palatino" charset="0"/>
                <a:ea typeface="Palatino" charset="0"/>
                <a:cs typeface="Palatino" charset="0"/>
              </a:rPr>
              <a:t>Communicating Future Computing </a:t>
            </a:r>
            <a:r>
              <a:rPr lang="en-US" dirty="0" smtClean="0">
                <a:latin typeface="Palatino" charset="0"/>
                <a:ea typeface="Palatino" charset="0"/>
                <a:cs typeface="Palatino" charset="0"/>
              </a:rPr>
              <a:t>Research</a:t>
            </a:r>
            <a:br>
              <a:rPr lang="en-US" dirty="0" smtClean="0">
                <a:latin typeface="Palatino" charset="0"/>
                <a:ea typeface="Palatino" charset="0"/>
                <a:cs typeface="Palatino" charset="0"/>
              </a:rPr>
            </a:br>
            <a:endParaRPr lang="en-US" dirty="0">
              <a:latin typeface="Palatino" charset="0"/>
              <a:ea typeface="Palatino" charset="0"/>
              <a:cs typeface="Palatino" charset="0"/>
            </a:endParaRPr>
          </a:p>
          <a:p>
            <a:pPr lvl="0"/>
            <a:r>
              <a:rPr lang="en-US" dirty="0">
                <a:latin typeface="Palatino" charset="0"/>
                <a:ea typeface="Palatino" charset="0"/>
                <a:cs typeface="Palatino" charset="0"/>
              </a:rPr>
              <a:t>Cultivating Computing Leadership and Community Capacity to Engage and Respond to National Priorities</a:t>
            </a:r>
          </a:p>
          <a:p>
            <a:endParaRPr lang="en-US" dirty="0">
              <a:latin typeface="Palatino" charset="0"/>
              <a:ea typeface="Palatino" charset="0"/>
              <a:cs typeface="Palatino" charset="0"/>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26</a:t>
            </a:fld>
            <a:endParaRPr lang="en-US"/>
          </a:p>
        </p:txBody>
      </p:sp>
    </p:spTree>
    <p:extLst>
      <p:ext uri="{BB962C8B-B14F-4D97-AF65-F5344CB8AC3E}">
        <p14:creationId xmlns:p14="http://schemas.microsoft.com/office/powerpoint/2010/main" val="201529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Envisioning Future Computing Research </a:t>
            </a:r>
          </a:p>
        </p:txBody>
      </p:sp>
      <p:sp>
        <p:nvSpPr>
          <p:cNvPr id="3" name="Content Placeholder 2"/>
          <p:cNvSpPr>
            <a:spLocks noGrp="1"/>
          </p:cNvSpPr>
          <p:nvPr>
            <p:ph sz="half" idx="2"/>
          </p:nvPr>
        </p:nvSpPr>
        <p:spPr>
          <a:xfrm>
            <a:off x="457200" y="1598719"/>
            <a:ext cx="8229600" cy="4869315"/>
          </a:xfrm>
        </p:spPr>
        <p:txBody>
          <a:bodyPr>
            <a:noAutofit/>
          </a:bodyPr>
          <a:lstStyle/>
          <a:p>
            <a:pPr marL="0" indent="0">
              <a:buNone/>
            </a:pPr>
            <a:r>
              <a:rPr lang="en-US" sz="2000" i="1" dirty="0">
                <a:latin typeface="Palatino" charset="0"/>
                <a:ea typeface="Palatino" charset="0"/>
                <a:cs typeface="Palatino" charset="0"/>
              </a:rPr>
              <a:t>“The Computing Community Consortium (CCC) solicits proposals that will galvanize the community to define visions and agendas for exciting frontiers of computing research</a:t>
            </a:r>
            <a:r>
              <a:rPr lang="en-US" sz="2000" i="1" dirty="0" smtClean="0">
                <a:latin typeface="Palatino" charset="0"/>
                <a:ea typeface="Palatino" charset="0"/>
                <a:cs typeface="Palatino" charset="0"/>
              </a:rPr>
              <a:t>.”</a:t>
            </a:r>
            <a:endParaRPr lang="en-US" sz="2000" dirty="0">
              <a:latin typeface="Palatino" charset="0"/>
              <a:ea typeface="Palatino" charset="0"/>
              <a:cs typeface="Palatino" charset="0"/>
            </a:endParaRPr>
          </a:p>
          <a:p>
            <a:r>
              <a:rPr lang="en-US" sz="2000" dirty="0">
                <a:latin typeface="Palatino" charset="0"/>
                <a:ea typeface="Palatino" charset="0"/>
                <a:cs typeface="Palatino" charset="0"/>
              </a:rPr>
              <a:t>Create a new community of researchers.</a:t>
            </a:r>
          </a:p>
          <a:p>
            <a:r>
              <a:rPr lang="en-US" sz="2000" dirty="0" smtClean="0">
                <a:latin typeface="Palatino" charset="0"/>
                <a:ea typeface="Palatino" charset="0"/>
                <a:cs typeface="Palatino" charset="0"/>
              </a:rPr>
              <a:t>Inform a </a:t>
            </a:r>
            <a:r>
              <a:rPr lang="en-US" sz="2000" dirty="0">
                <a:latin typeface="Palatino" charset="0"/>
                <a:ea typeface="Palatino" charset="0"/>
                <a:cs typeface="Palatino" charset="0"/>
              </a:rPr>
              <a:t>new funding initiative.</a:t>
            </a:r>
          </a:p>
          <a:p>
            <a:r>
              <a:rPr lang="en-US" sz="2000" dirty="0">
                <a:latin typeface="Palatino" charset="0"/>
                <a:ea typeface="Palatino" charset="0"/>
                <a:cs typeface="Palatino" charset="0"/>
              </a:rPr>
              <a:t>Help an extant community define a new trajectory</a:t>
            </a:r>
            <a:r>
              <a:rPr lang="en-US" sz="2000" dirty="0" smtClean="0">
                <a:latin typeface="Palatino" charset="0"/>
                <a:ea typeface="Palatino" charset="0"/>
                <a:cs typeface="Palatino" charset="0"/>
              </a:rPr>
              <a:t>.</a:t>
            </a:r>
            <a:br>
              <a:rPr lang="en-US" sz="2000" dirty="0" smtClean="0">
                <a:latin typeface="Palatino" charset="0"/>
                <a:ea typeface="Palatino" charset="0"/>
                <a:cs typeface="Palatino" charset="0"/>
              </a:rPr>
            </a:br>
            <a:endParaRPr lang="en-US" sz="2000" dirty="0" smtClean="0">
              <a:latin typeface="Palatino" charset="0"/>
              <a:ea typeface="Palatino" charset="0"/>
              <a:cs typeface="Palatino" charset="0"/>
            </a:endParaRPr>
          </a:p>
          <a:p>
            <a:pPr marL="0" indent="0">
              <a:buNone/>
            </a:pPr>
            <a:r>
              <a:rPr lang="en-US" sz="2000" dirty="0" smtClean="0">
                <a:latin typeface="Palatino" charset="0"/>
                <a:ea typeface="Palatino" charset="0"/>
                <a:cs typeface="Palatino" charset="0"/>
              </a:rPr>
              <a:t>Goals for next phase</a:t>
            </a:r>
          </a:p>
          <a:p>
            <a:r>
              <a:rPr lang="en-US" sz="1800" dirty="0" smtClean="0">
                <a:latin typeface="Palatino" charset="0"/>
                <a:ea typeface="Palatino" charset="0"/>
                <a:cs typeface="Palatino" charset="0"/>
              </a:rPr>
              <a:t>Increase the participation of industry leadership and early career researchers at Visioning Workshops</a:t>
            </a:r>
          </a:p>
          <a:p>
            <a:r>
              <a:rPr lang="en-US" sz="1800" dirty="0" smtClean="0">
                <a:latin typeface="Palatino" charset="0"/>
                <a:ea typeface="Palatino" charset="0"/>
                <a:cs typeface="Palatino" charset="0"/>
              </a:rPr>
              <a:t>Expand the adoption of Blue Sky tracks at computing conferences</a:t>
            </a:r>
            <a:endParaRPr lang="en-US" sz="2000" dirty="0">
              <a:latin typeface="Palatino" charset="0"/>
              <a:ea typeface="Palatino" charset="0"/>
              <a:cs typeface="Palatino" charset="0"/>
            </a:endParaRPr>
          </a:p>
          <a:p>
            <a:r>
              <a:rPr lang="en-US" sz="1800" dirty="0" smtClean="0">
                <a:latin typeface="Palatino" charset="0"/>
                <a:ea typeface="Palatino" charset="0"/>
                <a:cs typeface="Palatino" charset="0"/>
              </a:rPr>
              <a:t>Establish a biennial symposia series </a:t>
            </a:r>
            <a:r>
              <a:rPr lang="en-US" sz="1800" dirty="0">
                <a:latin typeface="Palatino" charset="0"/>
                <a:ea typeface="Palatino" charset="0"/>
                <a:cs typeface="Palatino" charset="0"/>
              </a:rPr>
              <a:t>Computing Research: Addressing National Priorities and Societal </a:t>
            </a:r>
            <a:r>
              <a:rPr lang="en-US" sz="1800" dirty="0" smtClean="0">
                <a:latin typeface="Palatino" charset="0"/>
                <a:ea typeface="Palatino" charset="0"/>
                <a:cs typeface="Palatino" charset="0"/>
              </a:rPr>
              <a:t>Host on odd </a:t>
            </a:r>
            <a:r>
              <a:rPr lang="en-US" sz="1800" dirty="0">
                <a:latin typeface="Palatino" charset="0"/>
                <a:ea typeface="Palatino" charset="0"/>
                <a:cs typeface="Palatino" charset="0"/>
              </a:rPr>
              <a:t>years and </a:t>
            </a:r>
            <a:r>
              <a:rPr lang="en-US" sz="1800" dirty="0" smtClean="0">
                <a:latin typeface="Palatino" charset="0"/>
                <a:ea typeface="Palatino" charset="0"/>
                <a:cs typeface="Palatino" charset="0"/>
              </a:rPr>
              <a:t>host </a:t>
            </a:r>
            <a:r>
              <a:rPr lang="en-US" sz="1800" dirty="0">
                <a:latin typeface="Palatino" charset="0"/>
                <a:ea typeface="Palatino" charset="0"/>
                <a:cs typeface="Palatino" charset="0"/>
              </a:rPr>
              <a:t>in DC </a:t>
            </a:r>
          </a:p>
        </p:txBody>
      </p:sp>
      <p:sp>
        <p:nvSpPr>
          <p:cNvPr id="4" name="Rectangle 3"/>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pPr/>
              <a:t>27</a:t>
            </a:fld>
            <a:endParaRPr lang="en-US"/>
          </a:p>
        </p:txBody>
      </p:sp>
    </p:spTree>
    <p:extLst>
      <p:ext uri="{BB962C8B-B14F-4D97-AF65-F5344CB8AC3E}">
        <p14:creationId xmlns:p14="http://schemas.microsoft.com/office/powerpoint/2010/main" val="6002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Visioning Processes</a:t>
            </a:r>
            <a:endParaRPr lang="en-US" dirty="0"/>
          </a:p>
        </p:txBody>
      </p:sp>
      <p:sp>
        <p:nvSpPr>
          <p:cNvPr id="6" name="Content Placeholder 5"/>
          <p:cNvSpPr>
            <a:spLocks noGrp="1"/>
          </p:cNvSpPr>
          <p:nvPr>
            <p:ph sz="half" idx="2"/>
          </p:nvPr>
        </p:nvSpPr>
        <p:spPr>
          <a:xfrm>
            <a:off x="457200" y="1544177"/>
            <a:ext cx="8229600" cy="4115789"/>
          </a:xfrm>
          <a:prstGeom prst="rect">
            <a:avLst/>
          </a:prstGeom>
        </p:spPr>
        <p:txBody>
          <a:bodyPr/>
          <a:lstStyle/>
          <a:p>
            <a:r>
              <a:rPr lang="en-US" dirty="0" smtClean="0">
                <a:latin typeface="Palatino" charset="0"/>
                <a:ea typeface="Palatino" charset="0"/>
                <a:cs typeface="Palatino" charset="0"/>
              </a:rPr>
              <a:t>Periodic RFP for Community Initiated Activities</a:t>
            </a:r>
          </a:p>
          <a:p>
            <a:r>
              <a:rPr lang="en-US" dirty="0" smtClean="0">
                <a:latin typeface="Palatino" charset="0"/>
                <a:ea typeface="Palatino" charset="0"/>
                <a:cs typeface="Palatino" charset="0"/>
              </a:rPr>
              <a:t>6 workshops per year in the last 3 years</a:t>
            </a:r>
          </a:p>
          <a:p>
            <a:r>
              <a:rPr lang="en-US" dirty="0" smtClean="0">
                <a:latin typeface="Palatino" charset="0"/>
                <a:ea typeface="Palatino" charset="0"/>
                <a:cs typeface="Palatino" charset="0"/>
              </a:rPr>
              <a:t>Top-down (agency initiated)</a:t>
            </a:r>
          </a:p>
          <a:p>
            <a:r>
              <a:rPr lang="en-US" dirty="0" smtClean="0">
                <a:latin typeface="Palatino" charset="0"/>
                <a:ea typeface="Palatino" charset="0"/>
                <a:cs typeface="Palatino" charset="0"/>
              </a:rPr>
              <a:t>Bottom-up (open call)</a:t>
            </a:r>
          </a:p>
          <a:p>
            <a:r>
              <a:rPr lang="en-US" dirty="0" smtClean="0">
                <a:latin typeface="Palatino" charset="0"/>
                <a:ea typeface="Palatino" charset="0"/>
                <a:cs typeface="Palatino" charset="0"/>
              </a:rPr>
              <a:t>Sideways (council initiated, joint with other agencies,….)</a:t>
            </a:r>
          </a:p>
          <a:p>
            <a:endParaRPr lang="en-US" dirty="0">
              <a:latin typeface="Palatino" charset="0"/>
              <a:ea typeface="Palatino" charset="0"/>
              <a:cs typeface="Palatino" charset="0"/>
            </a:endParaRPr>
          </a:p>
        </p:txBody>
      </p:sp>
      <p:sp>
        <p:nvSpPr>
          <p:cNvPr id="3" name="TextBox 2"/>
          <p:cNvSpPr txBox="1"/>
          <p:nvPr/>
        </p:nvSpPr>
        <p:spPr>
          <a:xfrm>
            <a:off x="7037637" y="5237376"/>
            <a:ext cx="1306820" cy="738664"/>
          </a:xfrm>
          <a:prstGeom prst="rect">
            <a:avLst/>
          </a:prstGeom>
          <a:noFill/>
        </p:spPr>
        <p:txBody>
          <a:bodyPr wrap="square" rtlCol="0">
            <a:spAutoFit/>
          </a:bodyPr>
          <a:lstStyle/>
          <a:p>
            <a:pPr algn="ctr"/>
            <a:r>
              <a:rPr lang="en-US" sz="1400" dirty="0" smtClean="0"/>
              <a:t>Cybersecurity for Manufacturers</a:t>
            </a:r>
            <a:endParaRPr lang="en-US" sz="1400" dirty="0"/>
          </a:p>
        </p:txBody>
      </p:sp>
      <p:sp>
        <p:nvSpPr>
          <p:cNvPr id="7" name="TextBox 6"/>
          <p:cNvSpPr txBox="1"/>
          <p:nvPr/>
        </p:nvSpPr>
        <p:spPr>
          <a:xfrm>
            <a:off x="5136874" y="5294683"/>
            <a:ext cx="1225249" cy="523220"/>
          </a:xfrm>
          <a:prstGeom prst="rect">
            <a:avLst/>
          </a:prstGeom>
          <a:noFill/>
        </p:spPr>
        <p:txBody>
          <a:bodyPr wrap="square" rtlCol="0">
            <a:spAutoFit/>
          </a:bodyPr>
          <a:lstStyle/>
          <a:p>
            <a:r>
              <a:rPr lang="en-US" sz="1400" dirty="0" smtClean="0"/>
              <a:t>Sociotechnical </a:t>
            </a:r>
            <a:r>
              <a:rPr lang="en-US" sz="1400" dirty="0" err="1" smtClean="0"/>
              <a:t>Cybersecurity</a:t>
            </a:r>
            <a:endParaRPr lang="en-US" sz="1400" dirty="0"/>
          </a:p>
        </p:txBody>
      </p:sp>
      <p:sp>
        <p:nvSpPr>
          <p:cNvPr id="9" name="TextBox 8"/>
          <p:cNvSpPr txBox="1"/>
          <p:nvPr/>
        </p:nvSpPr>
        <p:spPr>
          <a:xfrm>
            <a:off x="3617842" y="5294683"/>
            <a:ext cx="1059656" cy="523220"/>
          </a:xfrm>
          <a:prstGeom prst="rect">
            <a:avLst/>
          </a:prstGeom>
          <a:noFill/>
        </p:spPr>
        <p:txBody>
          <a:bodyPr wrap="square" rtlCol="0">
            <a:spAutoFit/>
          </a:bodyPr>
          <a:lstStyle/>
          <a:p>
            <a:pPr algn="ctr"/>
            <a:r>
              <a:rPr lang="en-US" sz="1400" dirty="0" smtClean="0"/>
              <a:t>Smart Health</a:t>
            </a:r>
            <a:endParaRPr lang="en-US" sz="1400" dirty="0"/>
          </a:p>
        </p:txBody>
      </p:sp>
      <p:sp>
        <p:nvSpPr>
          <p:cNvPr id="11" name="TextBox 10"/>
          <p:cNvSpPr txBox="1"/>
          <p:nvPr/>
        </p:nvSpPr>
        <p:spPr>
          <a:xfrm>
            <a:off x="1628261" y="5252838"/>
            <a:ext cx="1659359" cy="954107"/>
          </a:xfrm>
          <a:prstGeom prst="rect">
            <a:avLst/>
          </a:prstGeom>
          <a:noFill/>
        </p:spPr>
        <p:txBody>
          <a:bodyPr wrap="square" rtlCol="0">
            <a:spAutoFit/>
          </a:bodyPr>
          <a:lstStyle/>
          <a:p>
            <a:pPr algn="ctr"/>
            <a:r>
              <a:rPr lang="en-US" sz="1400" dirty="0" smtClean="0"/>
              <a:t>Nanotechnology-inspired Information Processing Systems</a:t>
            </a:r>
            <a:endParaRPr lang="en-US" sz="1400" dirty="0"/>
          </a:p>
        </p:txBody>
      </p:sp>
      <p:sp>
        <p:nvSpPr>
          <p:cNvPr id="14" name="TextBox 13"/>
          <p:cNvSpPr txBox="1"/>
          <p:nvPr/>
        </p:nvSpPr>
        <p:spPr>
          <a:xfrm>
            <a:off x="385940" y="5237376"/>
            <a:ext cx="1082748" cy="738664"/>
          </a:xfrm>
          <a:prstGeom prst="rect">
            <a:avLst/>
          </a:prstGeom>
          <a:noFill/>
        </p:spPr>
        <p:txBody>
          <a:bodyPr wrap="square" rtlCol="0">
            <a:spAutoFit/>
          </a:bodyPr>
          <a:lstStyle/>
          <a:p>
            <a:pPr algn="ctr"/>
            <a:r>
              <a:rPr lang="en-US" sz="1400" dirty="0" smtClean="0"/>
              <a:t>Cyber Social Learning Systems</a:t>
            </a:r>
            <a:endParaRPr lang="en-US" sz="1400" dirty="0"/>
          </a:p>
        </p:txBody>
      </p:sp>
      <p:pic>
        <p:nvPicPr>
          <p:cNvPr id="12" name="Picture 11" descr="doctors-on-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4012599"/>
            <a:ext cx="1059655" cy="1052637"/>
          </a:xfrm>
          <a:prstGeom prst="rect">
            <a:avLst/>
          </a:prstGeom>
        </p:spPr>
      </p:pic>
      <p:pic>
        <p:nvPicPr>
          <p:cNvPr id="15" name="Picture 14" descr="machine-learning-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9" y="4005157"/>
            <a:ext cx="1060079" cy="1060079"/>
          </a:xfrm>
          <a:prstGeom prst="rect">
            <a:avLst/>
          </a:prstGeom>
        </p:spPr>
      </p:pic>
      <p:pic>
        <p:nvPicPr>
          <p:cNvPr id="16" name="Picture 15" descr="Manufacturing_equipment_0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31" y="4012599"/>
            <a:ext cx="1102011" cy="1102011"/>
          </a:xfrm>
          <a:prstGeom prst="rect">
            <a:avLst/>
          </a:prstGeom>
        </p:spPr>
      </p:pic>
      <p:pic>
        <p:nvPicPr>
          <p:cNvPr id="17" name="Picture 16" descr="US-Map-Detail-180x1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834" y="4005157"/>
            <a:ext cx="1052637" cy="1052637"/>
          </a:xfrm>
          <a:prstGeom prst="rect">
            <a:avLst/>
          </a:prstGeom>
        </p:spPr>
      </p:pic>
      <p:pic>
        <p:nvPicPr>
          <p:cNvPr id="18" name="Picture 17" descr="Nanotech-inspired-180x1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485" y="4012599"/>
            <a:ext cx="1052637" cy="1052637"/>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28</a:t>
            </a:fld>
            <a:endParaRPr lang="en-US"/>
          </a:p>
        </p:txBody>
      </p:sp>
    </p:spTree>
    <p:extLst>
      <p:ext uri="{BB962C8B-B14F-4D97-AF65-F5344CB8AC3E}">
        <p14:creationId xmlns:p14="http://schemas.microsoft.com/office/powerpoint/2010/main" val="810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VISIONING Activities</a:t>
            </a:r>
            <a:endParaRPr lang="en-US" dirty="0"/>
          </a:p>
        </p:txBody>
      </p:sp>
      <p:sp>
        <p:nvSpPr>
          <p:cNvPr id="3" name="Content Placeholder 2"/>
          <p:cNvSpPr>
            <a:spLocks noGrp="1"/>
          </p:cNvSpPr>
          <p:nvPr>
            <p:ph sz="half" idx="2"/>
          </p:nvPr>
        </p:nvSpPr>
        <p:spPr>
          <a:xfrm>
            <a:off x="457200" y="1159333"/>
            <a:ext cx="4612341" cy="5833138"/>
          </a:xfrm>
        </p:spPr>
        <p:txBody>
          <a:bodyPr>
            <a:normAutofit/>
          </a:bodyPr>
          <a:lstStyle/>
          <a:p>
            <a:r>
              <a:rPr lang="en-US" dirty="0" smtClean="0">
                <a:latin typeface="Palatino" charset="0"/>
                <a:ea typeface="Palatino" charset="0"/>
                <a:cs typeface="Palatino" charset="0"/>
              </a:rPr>
              <a:t>Over 40 visioning activities in 10-year history </a:t>
            </a:r>
          </a:p>
          <a:p>
            <a:r>
              <a:rPr lang="en-US" dirty="0" smtClean="0">
                <a:latin typeface="Palatino" charset="0"/>
                <a:ea typeface="Palatino" charset="0"/>
                <a:cs typeface="Palatino" charset="0"/>
              </a:rPr>
              <a:t>Average of 6 activities per year in the last 4 years</a:t>
            </a:r>
          </a:p>
          <a:p>
            <a:r>
              <a:rPr lang="en-US" dirty="0" smtClean="0">
                <a:latin typeface="Palatino" charset="0"/>
                <a:ea typeface="Palatino" charset="0"/>
                <a:cs typeface="Palatino" charset="0"/>
              </a:rPr>
              <a:t>Research areas include:</a:t>
            </a:r>
          </a:p>
          <a:p>
            <a:pPr lvl="1"/>
            <a:r>
              <a:rPr lang="en-US" dirty="0" smtClean="0">
                <a:latin typeface="Palatino" charset="0"/>
                <a:ea typeface="Palatino" charset="0"/>
                <a:cs typeface="Palatino" charset="0"/>
              </a:rPr>
              <a:t>Smart and Pervasive Health</a:t>
            </a:r>
          </a:p>
          <a:p>
            <a:pPr lvl="1"/>
            <a:r>
              <a:rPr lang="en-US" dirty="0" smtClean="0">
                <a:latin typeface="Palatino" charset="0"/>
                <a:ea typeface="Palatino" charset="0"/>
                <a:cs typeface="Palatino" charset="0"/>
              </a:rPr>
              <a:t>Nanotechnology-inspired Information Processing Systems</a:t>
            </a:r>
          </a:p>
          <a:p>
            <a:pPr lvl="1"/>
            <a:r>
              <a:rPr lang="en-US" dirty="0" smtClean="0">
                <a:latin typeface="Palatino" charset="0"/>
                <a:ea typeface="Palatino" charset="0"/>
                <a:cs typeface="Palatino" charset="0"/>
              </a:rPr>
              <a:t>Cyber Social Learning Systems </a:t>
            </a:r>
          </a:p>
          <a:p>
            <a:pPr lvl="1"/>
            <a:r>
              <a:rPr lang="en-US" dirty="0" smtClean="0">
                <a:latin typeface="Palatino" charset="0"/>
                <a:ea typeface="Palatino" charset="0"/>
                <a:cs typeface="Palatino" charset="0"/>
              </a:rPr>
              <a:t>Privacy by Design </a:t>
            </a:r>
          </a:p>
          <a:p>
            <a:pPr lvl="1"/>
            <a:r>
              <a:rPr lang="en-US" dirty="0" smtClean="0">
                <a:latin typeface="Palatino" charset="0"/>
                <a:ea typeface="Palatino" charset="0"/>
                <a:cs typeface="Palatino" charset="0"/>
              </a:rPr>
              <a:t>BRAIN Initiative</a:t>
            </a:r>
          </a:p>
          <a:p>
            <a:pPr lvl="1"/>
            <a:r>
              <a:rPr lang="en-US" dirty="0" smtClean="0">
                <a:latin typeface="Palatino" charset="0"/>
                <a:ea typeface="Palatino" charset="0"/>
                <a:cs typeface="Palatino" charset="0"/>
              </a:rPr>
              <a:t>Inclusive Access</a:t>
            </a:r>
          </a:p>
          <a:p>
            <a:pPr lvl="1"/>
            <a:r>
              <a:rPr lang="en-US" dirty="0" smtClean="0">
                <a:latin typeface="Palatino" charset="0"/>
                <a:ea typeface="Palatino" charset="0"/>
                <a:cs typeface="Palatino" charset="0"/>
              </a:rPr>
              <a:t>Personalized Education</a:t>
            </a:r>
          </a:p>
          <a:p>
            <a:r>
              <a:rPr lang="en-US" dirty="0" smtClean="0">
                <a:latin typeface="Palatino" charset="0"/>
                <a:ea typeface="Palatino" charset="0"/>
                <a:cs typeface="Palatino" charset="0"/>
              </a:rPr>
              <a:t>13 workshop reports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a:t>
            </a:r>
          </a:p>
          <a:p>
            <a:r>
              <a:rPr lang="en-US" dirty="0" smtClean="0">
                <a:latin typeface="Palatino" charset="0"/>
                <a:ea typeface="Palatino" charset="0"/>
                <a:cs typeface="Palatino" charset="0"/>
              </a:rPr>
              <a:t>20 white papers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 </a:t>
            </a:r>
          </a:p>
        </p:txBody>
      </p:sp>
      <p:graphicFrame>
        <p:nvGraphicFramePr>
          <p:cNvPr id="4" name="Content Placeholder 4"/>
          <p:cNvGraphicFramePr>
            <a:graphicFrameLocks/>
          </p:cNvGraphicFramePr>
          <p:nvPr>
            <p:extLst/>
          </p:nvPr>
        </p:nvGraphicFramePr>
        <p:xfrm>
          <a:off x="5069541" y="739191"/>
          <a:ext cx="3942225" cy="5797460"/>
        </p:xfrm>
        <a:graphic>
          <a:graphicData uri="http://schemas.openxmlformats.org/drawingml/2006/table">
            <a:tbl>
              <a:tblPr firstRow="1" firstCol="1" bandRow="1">
                <a:tableStyleId>{85BE263C-DBD7-4A20-BB59-AAB30ACAA65A}</a:tableStyleId>
              </a:tblPr>
              <a:tblGrid>
                <a:gridCol w="2175942"/>
                <a:gridCol w="1766283"/>
              </a:tblGrid>
              <a:tr h="234962">
                <a:tc>
                  <a:txBody>
                    <a:bodyPr/>
                    <a:lstStyle/>
                    <a:p>
                      <a:pPr marL="0" marR="0">
                        <a:spcBef>
                          <a:spcPts val="0"/>
                        </a:spcBef>
                        <a:spcAft>
                          <a:spcPts val="0"/>
                        </a:spcAft>
                      </a:pPr>
                      <a:r>
                        <a:rPr lang="en-US" sz="1600" dirty="0" smtClean="0">
                          <a:effectLst/>
                        </a:rPr>
                        <a:t>Workshop</a:t>
                      </a:r>
                      <a:endParaRPr lang="en-US" sz="1600" dirty="0">
                        <a:solidFill>
                          <a:schemeClr val="bg1"/>
                        </a:solidFill>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600" dirty="0" smtClean="0">
                          <a:effectLst/>
                        </a:rPr>
                        <a:t>Date</a:t>
                      </a:r>
                      <a:endParaRPr lang="en-US" sz="1600" dirty="0">
                        <a:solidFill>
                          <a:schemeClr val="bg1"/>
                        </a:solidFill>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822365">
                <a:tc>
                  <a:txBody>
                    <a:bodyPr/>
                    <a:lstStyle/>
                    <a:p>
                      <a:r>
                        <a:rPr lang="en-US" sz="1400" dirty="0" smtClean="0"/>
                        <a:t>Privacy by Design – Catalyzing Privacy by Design</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 6-7,</a:t>
                      </a:r>
                      <a:r>
                        <a:rPr lang="en-US" sz="1400" baseline="0" dirty="0" smtClean="0">
                          <a:effectLst/>
                        </a:rPr>
                        <a:t>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1183">
                <a:tc>
                  <a:txBody>
                    <a:bodyPr/>
                    <a:lstStyle/>
                    <a:p>
                      <a:r>
                        <a:rPr lang="en-US" sz="1400" dirty="0" smtClean="0"/>
                        <a:t>Robotics</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5</a:t>
                      </a:r>
                      <a:r>
                        <a:rPr lang="en-US" sz="1400" baseline="0" dirty="0" smtClean="0">
                          <a:effectLst/>
                        </a:rPr>
                        <a:t> and 11,</a:t>
                      </a:r>
                      <a:r>
                        <a:rPr lang="en-US" sz="1400" dirty="0" smtClean="0">
                          <a:effectLst/>
                        </a:rPr>
                        <a:t>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1</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a:t>
                      </a:r>
                      <a:r>
                        <a:rPr lang="en-US" sz="1400" baseline="0" dirty="0" smtClean="0">
                          <a:effectLst/>
                        </a:rPr>
                        <a:t> 29-30,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22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Nanotechnology-Inspired Information Processing Systems of the Future</a:t>
                      </a:r>
                    </a:p>
                    <a:p>
                      <a:pPr marL="0" marR="0">
                        <a:spcBef>
                          <a:spcPts val="0"/>
                        </a:spcBef>
                        <a:spcAft>
                          <a:spcPts val="0"/>
                        </a:spcAft>
                      </a:pPr>
                      <a:endParaRPr lang="en-US" sz="1400" b="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 31-September 1,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2</a:t>
                      </a:r>
                    </a:p>
                    <a:p>
                      <a:endParaRPr lang="en-US" sz="1400" dirty="0">
                        <a:latin typeface="+mn-lt"/>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November</a:t>
                      </a:r>
                      <a:r>
                        <a:rPr lang="en-US" sz="1400" baseline="0" dirty="0" smtClean="0">
                          <a:effectLst/>
                        </a:rPr>
                        <a:t> 2-3,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5108">
                <a:tc>
                  <a:txBody>
                    <a:bodyPr/>
                    <a:lstStyle/>
                    <a:p>
                      <a:r>
                        <a:rPr lang="en-US" sz="1400" dirty="0" smtClean="0"/>
                        <a:t>Discovery and Innovation in Smart and Pervasive Health</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5-6,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08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Sociotechnical </a:t>
                      </a:r>
                      <a:r>
                        <a:rPr lang="en-US" sz="1400" dirty="0" err="1" smtClean="0"/>
                        <a:t>Cybersecurity</a:t>
                      </a:r>
                      <a:r>
                        <a:rPr lang="en-US" sz="1400" dirty="0" smtClean="0"/>
                        <a:t> Workshop 1</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12-13,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7976">
                <a:tc>
                  <a:txBody>
                    <a:bodyPr/>
                    <a:lstStyle/>
                    <a:p>
                      <a:r>
                        <a:rPr lang="en-US" sz="1400" dirty="0" smtClean="0"/>
                        <a:t>Cyber-Social Learning Systems Workshop 3</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a:t>
                      </a:r>
                      <a:r>
                        <a:rPr lang="en-US" sz="1400" baseline="0" dirty="0" smtClean="0">
                          <a:effectLst/>
                        </a:rPr>
                        <a:t> 24-25, 2017</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5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 Security for Manufacturers </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14-15, 2017</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4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try to cover</a:t>
            </a:r>
            <a:endParaRPr lang="en-US" dirty="0"/>
          </a:p>
        </p:txBody>
      </p:sp>
      <p:sp>
        <p:nvSpPr>
          <p:cNvPr id="3" name="Content Placeholder 2"/>
          <p:cNvSpPr>
            <a:spLocks noGrp="1"/>
          </p:cNvSpPr>
          <p:nvPr>
            <p:ph sz="half" idx="2"/>
          </p:nvPr>
        </p:nvSpPr>
        <p:spPr/>
        <p:txBody>
          <a:bodyPr>
            <a:normAutofit fontScale="92500" lnSpcReduction="10000"/>
          </a:bodyPr>
          <a:lstStyle/>
          <a:p>
            <a:r>
              <a:rPr lang="en-US" dirty="0" smtClean="0">
                <a:latin typeface="+mn-lt"/>
              </a:rPr>
              <a:t>Brief history</a:t>
            </a:r>
          </a:p>
          <a:p>
            <a:endParaRPr lang="en-US" dirty="0">
              <a:latin typeface="+mn-lt"/>
            </a:endParaRPr>
          </a:p>
          <a:p>
            <a:r>
              <a:rPr lang="en-US" dirty="0" smtClean="0">
                <a:latin typeface="+mn-lt"/>
              </a:rPr>
              <a:t>Role and mission of CCC</a:t>
            </a:r>
          </a:p>
          <a:p>
            <a:endParaRPr lang="en-US" dirty="0">
              <a:latin typeface="+mn-lt"/>
            </a:endParaRPr>
          </a:p>
          <a:p>
            <a:r>
              <a:rPr lang="en-US" dirty="0" smtClean="0">
                <a:latin typeface="+mn-lt"/>
              </a:rPr>
              <a:t>Organizational details</a:t>
            </a:r>
          </a:p>
          <a:p>
            <a:endParaRPr lang="en-US" dirty="0">
              <a:latin typeface="+mn-lt"/>
            </a:endParaRPr>
          </a:p>
          <a:p>
            <a:r>
              <a:rPr lang="en-US" dirty="0" smtClean="0">
                <a:latin typeface="+mn-lt"/>
              </a:rPr>
              <a:t>CCC Stakeholders</a:t>
            </a:r>
          </a:p>
          <a:p>
            <a:endParaRPr lang="en-US" dirty="0">
              <a:latin typeface="+mn-lt"/>
            </a:endParaRPr>
          </a:p>
          <a:p>
            <a:r>
              <a:rPr lang="en-US" dirty="0" smtClean="0">
                <a:latin typeface="+mn-lt"/>
              </a:rPr>
              <a:t>CCC Goals, Activities and Desired Outcomes</a:t>
            </a:r>
          </a:p>
          <a:p>
            <a:endParaRPr lang="en-US" dirty="0">
              <a:latin typeface="+mn-lt"/>
            </a:endParaRPr>
          </a:p>
          <a:p>
            <a:r>
              <a:rPr lang="en-US" dirty="0" smtClean="0">
                <a:latin typeface="+mn-lt"/>
              </a:rPr>
              <a:t>CCC Impact</a:t>
            </a:r>
            <a:endParaRPr lang="en-US" dirty="0">
              <a:latin typeface="+mn-lt"/>
            </a:endParaRPr>
          </a:p>
        </p:txBody>
      </p:sp>
      <p:sp>
        <p:nvSpPr>
          <p:cNvPr id="4" name="Slide Number Placeholder 3"/>
          <p:cNvSpPr>
            <a:spLocks noGrp="1"/>
          </p:cNvSpPr>
          <p:nvPr>
            <p:ph type="sldNum" sz="quarter" idx="12"/>
          </p:nvPr>
        </p:nvSpPr>
        <p:spPr/>
        <p:txBody>
          <a:bodyPr/>
          <a:lstStyle/>
          <a:p>
            <a:fld id="{0A1189FA-E85E-2246-973C-FA5BF0DBB426}" type="slidenum">
              <a:rPr lang="en-US" smtClean="0"/>
              <a:pPr/>
              <a:t>3</a:t>
            </a:fld>
            <a:endParaRPr lang="en-US"/>
          </a:p>
        </p:txBody>
      </p:sp>
    </p:spTree>
    <p:extLst>
      <p:ext uri="{BB962C8B-B14F-4D97-AF65-F5344CB8AC3E}">
        <p14:creationId xmlns:p14="http://schemas.microsoft.com/office/powerpoint/2010/main" val="10020489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Successful Visioning Activities</a:t>
            </a:r>
            <a:endParaRPr lang="en-US" dirty="0"/>
          </a:p>
        </p:txBody>
      </p:sp>
      <p:sp>
        <p:nvSpPr>
          <p:cNvPr id="3" name="Content Placeholder 2"/>
          <p:cNvSpPr>
            <a:spLocks noGrp="1"/>
          </p:cNvSpPr>
          <p:nvPr>
            <p:ph sz="half" idx="2"/>
          </p:nvPr>
        </p:nvSpPr>
        <p:spPr/>
        <p:txBody>
          <a:bodyPr>
            <a:noAutofit/>
          </a:bodyPr>
          <a:lstStyle/>
          <a:p>
            <a:r>
              <a:rPr lang="en-US" dirty="0" smtClean="0">
                <a:latin typeface="Palatino" charset="0"/>
                <a:ea typeface="Palatino" charset="0"/>
                <a:cs typeface="Palatino" charset="0"/>
              </a:rPr>
              <a:t>Engage the community and relevant stakeholders</a:t>
            </a:r>
          </a:p>
          <a:p>
            <a:endParaRPr lang="en-US" sz="1400" dirty="0" smtClean="0">
              <a:latin typeface="Palatino" charset="0"/>
              <a:ea typeface="Palatino" charset="0"/>
              <a:cs typeface="Palatino" charset="0"/>
            </a:endParaRPr>
          </a:p>
          <a:p>
            <a:r>
              <a:rPr lang="en-US" dirty="0" smtClean="0">
                <a:latin typeface="Palatino" charset="0"/>
                <a:ea typeface="Palatino" charset="0"/>
                <a:cs typeface="Palatino" charset="0"/>
              </a:rPr>
              <a:t>Facilitate broad thinking with compelling examples</a:t>
            </a:r>
          </a:p>
          <a:p>
            <a:r>
              <a:rPr lang="en-US" dirty="0" smtClean="0">
                <a:latin typeface="Palatino" charset="0"/>
                <a:ea typeface="Palatino" charset="0"/>
                <a:cs typeface="Palatino" charset="0"/>
              </a:rPr>
              <a:t>Create new avenues for (interdisciplinary) collaboration</a:t>
            </a:r>
          </a:p>
          <a:p>
            <a:r>
              <a:rPr lang="en-US" dirty="0" smtClean="0">
                <a:latin typeface="Palatino" charset="0"/>
                <a:ea typeface="Palatino" charset="0"/>
                <a:cs typeface="Palatino" charset="0"/>
              </a:rPr>
              <a:t>Prepare and energize the community for future opportunities</a:t>
            </a:r>
          </a:p>
          <a:p>
            <a:endParaRPr lang="en-US" sz="1400" dirty="0" smtClean="0">
              <a:latin typeface="Palatino" charset="0"/>
              <a:ea typeface="Palatino" charset="0"/>
              <a:cs typeface="Palatino" charset="0"/>
            </a:endParaRPr>
          </a:p>
          <a:p>
            <a:r>
              <a:rPr lang="en-US" dirty="0" smtClean="0">
                <a:latin typeface="Palatino" charset="0"/>
                <a:ea typeface="Palatino" charset="0"/>
                <a:cs typeface="Palatino" charset="0"/>
              </a:rPr>
              <a:t>Rapidly capture and synthesize ideas from the community.</a:t>
            </a:r>
          </a:p>
          <a:p>
            <a:r>
              <a:rPr lang="en-US" dirty="0" smtClean="0">
                <a:latin typeface="Palatino" charset="0"/>
                <a:ea typeface="Palatino" charset="0"/>
                <a:cs typeface="Palatino" charset="0"/>
              </a:rPr>
              <a:t>Present ideas and engage possible funders and stakeholders</a:t>
            </a:r>
          </a:p>
          <a:p>
            <a:r>
              <a:rPr lang="en-US" dirty="0" smtClean="0">
                <a:latin typeface="Palatino" charset="0"/>
                <a:ea typeface="Palatino" charset="0"/>
                <a:cs typeface="Palatino" charset="0"/>
              </a:rPr>
              <a:t>Articulate needs and barriers to research impact</a:t>
            </a:r>
          </a:p>
          <a:p>
            <a:endParaRPr lang="en-US"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30</a:t>
            </a:fld>
            <a:endParaRPr lang="en-US"/>
          </a:p>
        </p:txBody>
      </p:sp>
    </p:spTree>
    <p:extLst>
      <p:ext uri="{BB962C8B-B14F-4D97-AF65-F5344CB8AC3E}">
        <p14:creationId xmlns:p14="http://schemas.microsoft.com/office/powerpoint/2010/main" val="24035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189FA-E85E-2246-973C-FA5BF0DBB426}" type="slidenum">
              <a:rPr lang="en-US" smtClean="0"/>
              <a:pPr/>
              <a:t>31</a:t>
            </a:fld>
            <a:endParaRPr lang="en-US"/>
          </a:p>
        </p:txBody>
      </p:sp>
      <p:sp>
        <p:nvSpPr>
          <p:cNvPr id="7" name="Title 1"/>
          <p:cNvSpPr>
            <a:spLocks noGrp="1"/>
          </p:cNvSpPr>
          <p:nvPr>
            <p:ph type="title"/>
          </p:nvPr>
        </p:nvSpPr>
        <p:spPr>
          <a:xfrm>
            <a:off x="457200" y="274638"/>
            <a:ext cx="8229600" cy="1143000"/>
          </a:xfrm>
        </p:spPr>
        <p:txBody>
          <a:bodyPr/>
          <a:lstStyle/>
          <a:p>
            <a:r>
              <a:rPr lang="en-US" dirty="0" smtClean="0"/>
              <a:t>Blue Sky</a:t>
            </a:r>
            <a:endParaRPr lang="en-US" dirty="0"/>
          </a:p>
        </p:txBody>
      </p:sp>
      <p:sp>
        <p:nvSpPr>
          <p:cNvPr id="8" name="Rectangle 7"/>
          <p:cNvSpPr/>
          <p:nvPr/>
        </p:nvSpPr>
        <p:spPr>
          <a:xfrm>
            <a:off x="546161" y="1253713"/>
            <a:ext cx="4780261" cy="5355312"/>
          </a:xfrm>
          <a:prstGeom prst="rect">
            <a:avLst/>
          </a:prstGeom>
        </p:spPr>
        <p:txBody>
          <a:bodyPr wrap="square">
            <a:spAutoFit/>
          </a:bodyPr>
          <a:lstStyle/>
          <a:p>
            <a:r>
              <a:rPr lang="en-US" sz="2400" b="1" dirty="0" smtClean="0">
                <a:latin typeface="Palatino" charset="0"/>
                <a:ea typeface="Palatino" charset="0"/>
                <a:cs typeface="Palatino" charset="0"/>
              </a:rPr>
              <a:t>Goal </a:t>
            </a:r>
            <a:r>
              <a:rPr lang="en-US" sz="2400" dirty="0" smtClean="0">
                <a:latin typeface="Palatino" charset="0"/>
                <a:ea typeface="Palatino" charset="0"/>
                <a:cs typeface="Palatino" charset="0"/>
              </a:rPr>
              <a:t>- Help conferences reach out beyond the usual research papers. Papers are opened ended and possibly “outrageous” or “wacky.”</a:t>
            </a:r>
          </a:p>
          <a:p>
            <a:endParaRPr lang="en-US" sz="1000" dirty="0" smtClean="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8 </a:t>
            </a:r>
            <a:r>
              <a:rPr lang="en-US" sz="2400" dirty="0">
                <a:latin typeface="Palatino" charset="0"/>
                <a:ea typeface="Palatino" charset="0"/>
                <a:cs typeface="Palatino" charset="0"/>
              </a:rPr>
              <a:t>different tracks at 6 different conferences in last 4 years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On average, 13 </a:t>
            </a:r>
            <a:r>
              <a:rPr lang="en-US" sz="2400" dirty="0">
                <a:latin typeface="Palatino" charset="0"/>
                <a:ea typeface="Palatino" charset="0"/>
                <a:cs typeface="Palatino" charset="0"/>
              </a:rPr>
              <a:t>papers submitted per track at a conference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Winners are asked to submit Great </a:t>
            </a:r>
            <a:r>
              <a:rPr lang="en-US" sz="2400" dirty="0">
                <a:latin typeface="Palatino" charset="0"/>
                <a:ea typeface="Palatino" charset="0"/>
                <a:cs typeface="Palatino" charset="0"/>
              </a:rPr>
              <a:t>I</a:t>
            </a:r>
            <a:r>
              <a:rPr lang="en-US" sz="2400" dirty="0" smtClean="0">
                <a:latin typeface="Palatino" charset="0"/>
                <a:ea typeface="Palatino" charset="0"/>
                <a:cs typeface="Palatino" charset="0"/>
              </a:rPr>
              <a:t>nnovative Ideas</a:t>
            </a:r>
            <a:endParaRPr lang="en-US" sz="2400" dirty="0">
              <a:latin typeface="Palatino" charset="0"/>
              <a:ea typeface="Palatino" charset="0"/>
              <a:cs typeface="Palatino" charset="0"/>
            </a:endParaRPr>
          </a:p>
        </p:txBody>
      </p:sp>
      <p:pic>
        <p:nvPicPr>
          <p:cNvPr id="9" name="Picture 8" descr="AAAI-3-768x511.jpg"/>
          <p:cNvPicPr>
            <a:picLocks noChangeAspect="1"/>
          </p:cNvPicPr>
          <p:nvPr/>
        </p:nvPicPr>
        <p:blipFill rotWithShape="1">
          <a:blip r:embed="rId2">
            <a:extLst>
              <a:ext uri="{28A0092B-C50C-407E-A947-70E740481C1C}">
                <a14:useLocalDpi xmlns:a14="http://schemas.microsoft.com/office/drawing/2010/main" val="0"/>
              </a:ext>
            </a:extLst>
          </a:blip>
          <a:srcRect l="10966" r="6045"/>
          <a:stretch/>
        </p:blipFill>
        <p:spPr>
          <a:xfrm>
            <a:off x="5573482" y="1562523"/>
            <a:ext cx="3113317" cy="2496060"/>
          </a:xfrm>
          <a:prstGeom prst="rect">
            <a:avLst/>
          </a:prstGeom>
        </p:spPr>
      </p:pic>
      <p:sp>
        <p:nvSpPr>
          <p:cNvPr id="10" name="TextBox 9"/>
          <p:cNvSpPr txBox="1"/>
          <p:nvPr/>
        </p:nvSpPr>
        <p:spPr>
          <a:xfrm>
            <a:off x="5326420" y="4058583"/>
            <a:ext cx="3576523" cy="523220"/>
          </a:xfrm>
          <a:prstGeom prst="rect">
            <a:avLst/>
          </a:prstGeom>
          <a:noFill/>
        </p:spPr>
        <p:txBody>
          <a:bodyPr wrap="square" rtlCol="0">
            <a:spAutoFit/>
          </a:bodyPr>
          <a:lstStyle/>
          <a:p>
            <a:pPr algn="ctr"/>
            <a:r>
              <a:rPr lang="en-US" sz="1400" dirty="0" smtClean="0"/>
              <a:t>Past CCC Chair Gregory Hager with AAAI-16 Blue Sky award winner Francesca Rossi </a:t>
            </a:r>
            <a:endParaRPr lang="en-US" sz="1400" dirty="0"/>
          </a:p>
        </p:txBody>
      </p:sp>
    </p:spTree>
    <p:extLst>
      <p:ext uri="{BB962C8B-B14F-4D97-AF65-F5344CB8AC3E}">
        <p14:creationId xmlns:p14="http://schemas.microsoft.com/office/powerpoint/2010/main" val="20072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Blue Sky Ideas </a:t>
            </a:r>
            <a:br>
              <a:rPr lang="en-US" dirty="0" smtClean="0"/>
            </a:br>
            <a:r>
              <a:rPr lang="en-US" dirty="0" smtClean="0"/>
              <a:t>Conference Tracks</a:t>
            </a:r>
            <a:endParaRPr lang="en-US" dirty="0"/>
          </a:p>
        </p:txBody>
      </p:sp>
      <p:sp>
        <p:nvSpPr>
          <p:cNvPr id="2" name="Content Placeholder 1"/>
          <p:cNvSpPr>
            <a:spLocks noGrp="1"/>
          </p:cNvSpPr>
          <p:nvPr>
            <p:ph sz="half" idx="2"/>
          </p:nvPr>
        </p:nvSpPr>
        <p:spPr>
          <a:xfrm>
            <a:off x="457200" y="1598720"/>
            <a:ext cx="8229600" cy="5015836"/>
          </a:xfrm>
          <a:prstGeom prst="rect">
            <a:avLst/>
          </a:prstGeom>
        </p:spPr>
        <p:txBody>
          <a:bodyPr>
            <a:noAutofit/>
          </a:bodyPr>
          <a:lstStyle/>
          <a:p>
            <a:r>
              <a:rPr lang="en-US" sz="2200" baseline="30000" dirty="0" err="1" smtClean="0">
                <a:latin typeface="+mn-lt"/>
              </a:rPr>
              <a:t>BuildSys</a:t>
            </a:r>
            <a:r>
              <a:rPr lang="en-US" sz="2200" baseline="30000" dirty="0" smtClean="0">
                <a:latin typeface="+mn-lt"/>
              </a:rPr>
              <a:t> 2012</a:t>
            </a:r>
            <a:br>
              <a:rPr lang="en-US" sz="2200" baseline="30000" dirty="0" smtClean="0">
                <a:latin typeface="+mn-lt"/>
              </a:rPr>
            </a:br>
            <a:endParaRPr lang="en-US" sz="2200" baseline="30000" dirty="0" smtClean="0">
              <a:latin typeface="+mn-lt"/>
            </a:endParaRPr>
          </a:p>
          <a:p>
            <a:r>
              <a:rPr lang="en-US" sz="2200" baseline="30000" dirty="0" smtClean="0">
                <a:latin typeface="+mn-lt"/>
              </a:rPr>
              <a:t>Computational Sustainability Track @ AAAI 2013</a:t>
            </a:r>
          </a:p>
          <a:p>
            <a:r>
              <a:rPr lang="en-US" sz="2200" baseline="30000" dirty="0" smtClean="0">
                <a:latin typeface="+mn-lt"/>
              </a:rPr>
              <a:t>Computational Sustainability Award @ CHI 2013</a:t>
            </a:r>
          </a:p>
          <a:p>
            <a:r>
              <a:rPr lang="en-US" sz="2200" baseline="30000" dirty="0" smtClean="0">
                <a:latin typeface="+mn-lt"/>
              </a:rPr>
              <a:t>Robotics: Science and Systems 2013</a:t>
            </a:r>
          </a:p>
          <a:p>
            <a:r>
              <a:rPr lang="en-US" sz="2200" baseline="30000" dirty="0" smtClean="0">
                <a:latin typeface="+mn-lt"/>
              </a:rPr>
              <a:t>Conference on Innovation Data Systems Research (CIDR-2013)</a:t>
            </a:r>
            <a:br>
              <a:rPr lang="en-US" sz="2200" baseline="30000" dirty="0" smtClean="0">
                <a:latin typeface="+mn-lt"/>
              </a:rPr>
            </a:br>
            <a:endParaRPr lang="en-US" sz="2200" baseline="30000" dirty="0" smtClean="0">
              <a:latin typeface="+mn-lt"/>
            </a:endParaRPr>
          </a:p>
          <a:p>
            <a:r>
              <a:rPr lang="en-US" sz="2200" baseline="30000" dirty="0" smtClean="0">
                <a:latin typeface="+mn-lt"/>
              </a:rPr>
              <a:t>Autonomous Agents and </a:t>
            </a:r>
            <a:r>
              <a:rPr lang="en-US" sz="2200" baseline="30000" dirty="0" err="1" smtClean="0">
                <a:latin typeface="+mn-lt"/>
              </a:rPr>
              <a:t>MultiAgent</a:t>
            </a:r>
            <a:r>
              <a:rPr lang="en-US" sz="2200" baseline="30000" dirty="0" smtClean="0">
                <a:latin typeface="+mn-lt"/>
              </a:rPr>
              <a:t> Systems (AAMAS-2014, </a:t>
            </a:r>
            <a:r>
              <a:rPr lang="en-US" sz="2200" baseline="30000" dirty="0">
                <a:latin typeface="+mn-lt"/>
              </a:rPr>
              <a:t>AAMAS-</a:t>
            </a:r>
            <a:r>
              <a:rPr lang="en-US" sz="2200" baseline="30000" dirty="0" smtClean="0">
                <a:latin typeface="+mn-lt"/>
              </a:rPr>
              <a:t>2016, </a:t>
            </a:r>
            <a:r>
              <a:rPr lang="en-US" sz="2200" baseline="30000" dirty="0">
                <a:latin typeface="+mn-lt"/>
              </a:rPr>
              <a:t>AAMAS-</a:t>
            </a:r>
            <a:r>
              <a:rPr lang="en-US" sz="2200" baseline="30000" dirty="0" smtClean="0">
                <a:latin typeface="+mn-lt"/>
              </a:rPr>
              <a:t>2017)</a:t>
            </a:r>
          </a:p>
          <a:p>
            <a:r>
              <a:rPr lang="en-US" sz="2200" baseline="30000" dirty="0" smtClean="0">
                <a:latin typeface="+mn-lt"/>
              </a:rPr>
              <a:t>Foundations of Software Engineering (ACM SIGSOFT 2014)</a:t>
            </a:r>
          </a:p>
          <a:p>
            <a:r>
              <a:rPr lang="en-US" sz="2200" baseline="30000" dirty="0" smtClean="0">
                <a:latin typeface="+mn-lt"/>
              </a:rPr>
              <a:t>Advancement of Artificial Intelligence (AAAI-15,</a:t>
            </a:r>
            <a:r>
              <a:rPr lang="en-US" sz="2200" dirty="0">
                <a:latin typeface="+mn-lt"/>
              </a:rPr>
              <a:t> </a:t>
            </a:r>
            <a:r>
              <a:rPr lang="en-US" sz="2200" baseline="30000" dirty="0" smtClean="0">
                <a:latin typeface="+mn-lt"/>
              </a:rPr>
              <a:t>AAAI-16,</a:t>
            </a:r>
            <a:r>
              <a:rPr lang="en-US" sz="2200" baseline="30000" dirty="0">
                <a:latin typeface="+mn-lt"/>
              </a:rPr>
              <a:t> AAAI-</a:t>
            </a:r>
            <a:r>
              <a:rPr lang="en-US" sz="2200" baseline="30000" dirty="0" smtClean="0">
                <a:latin typeface="+mn-lt"/>
              </a:rPr>
              <a:t>17 )</a:t>
            </a:r>
          </a:p>
          <a:p>
            <a:r>
              <a:rPr lang="en-US" sz="2200" baseline="30000" dirty="0" smtClean="0">
                <a:latin typeface="+mn-lt"/>
              </a:rPr>
              <a:t>Advances </a:t>
            </a:r>
            <a:r>
              <a:rPr lang="en-US" sz="2200" baseline="30000" dirty="0">
                <a:latin typeface="+mn-lt"/>
              </a:rPr>
              <a:t>in GIS (ACM SIGSPATIAL </a:t>
            </a:r>
            <a:r>
              <a:rPr lang="en-US" sz="2200" baseline="30000" dirty="0" smtClean="0">
                <a:latin typeface="+mn-lt"/>
              </a:rPr>
              <a:t>2015, </a:t>
            </a:r>
            <a:r>
              <a:rPr lang="en-US" sz="2200" baseline="30000" dirty="0">
                <a:latin typeface="+mn-lt"/>
              </a:rPr>
              <a:t>ACM SIGSPATIAL 2016</a:t>
            </a:r>
            <a:r>
              <a:rPr lang="en-US" sz="2200" baseline="30000" dirty="0" smtClean="0">
                <a:latin typeface="+mn-lt"/>
              </a:rPr>
              <a:t>)</a:t>
            </a:r>
            <a:endParaRPr lang="en-US" sz="2200" baseline="30000" dirty="0">
              <a:latin typeface="+mn-lt"/>
            </a:endParaRPr>
          </a:p>
          <a:p>
            <a:r>
              <a:rPr lang="en-US" sz="2200" baseline="30000" dirty="0" smtClean="0">
                <a:latin typeface="+mn-lt"/>
              </a:rPr>
              <a:t>Robotics: Science and Systems (RSS) 2015</a:t>
            </a:r>
            <a:br>
              <a:rPr lang="en-US" sz="2200" baseline="30000" dirty="0" smtClean="0">
                <a:latin typeface="+mn-lt"/>
              </a:rPr>
            </a:br>
            <a:endParaRPr lang="en-US" sz="2200" baseline="30000" dirty="0" smtClean="0">
              <a:latin typeface="+mn-lt"/>
            </a:endParaRPr>
          </a:p>
          <a:p>
            <a:r>
              <a:rPr lang="en-US" sz="2200" baseline="30000" dirty="0" smtClean="0">
                <a:latin typeface="+mn-lt"/>
              </a:rPr>
              <a:t>Advancement </a:t>
            </a:r>
            <a:r>
              <a:rPr lang="en-US" sz="2200" baseline="30000" dirty="0">
                <a:latin typeface="+mn-lt"/>
              </a:rPr>
              <a:t>of Artificial Intelligence (AAAI-15 and </a:t>
            </a:r>
            <a:r>
              <a:rPr lang="en-US" sz="2200" baseline="30000" dirty="0" smtClean="0">
                <a:latin typeface="+mn-lt"/>
              </a:rPr>
              <a:t>AAAI-16)</a:t>
            </a:r>
          </a:p>
          <a:p>
            <a:r>
              <a:rPr lang="en-US" sz="2200" baseline="30000" dirty="0" smtClean="0">
                <a:latin typeface="+mn-lt"/>
              </a:rPr>
              <a:t>International Conference on Software Engineering (ICSE 2016)</a:t>
            </a:r>
            <a:br>
              <a:rPr lang="en-US" sz="2200" baseline="30000" dirty="0" smtClean="0">
                <a:latin typeface="+mn-lt"/>
              </a:rPr>
            </a:br>
            <a:r>
              <a:rPr lang="en-US" sz="2200" baseline="30000" dirty="0" smtClean="0">
                <a:latin typeface="+mn-lt"/>
              </a:rPr>
              <a:t/>
            </a:r>
            <a:br>
              <a:rPr lang="en-US" sz="2200" baseline="30000" dirty="0" smtClean="0">
                <a:latin typeface="+mn-lt"/>
              </a:rPr>
            </a:br>
            <a:r>
              <a:rPr lang="en-US" sz="2200" baseline="30000" dirty="0" smtClean="0">
                <a:solidFill>
                  <a:srgbClr val="C00000"/>
                </a:solidFill>
                <a:latin typeface="+mn-lt"/>
              </a:rPr>
              <a:t>Upcoming:</a:t>
            </a:r>
          </a:p>
          <a:p>
            <a:r>
              <a:rPr lang="en-US" sz="2200" baseline="30000" dirty="0">
                <a:latin typeface="+mn-lt"/>
              </a:rPr>
              <a:t>Robotics: Science and Systems (RSS) </a:t>
            </a:r>
            <a:r>
              <a:rPr lang="en-US" sz="2200" baseline="30000" dirty="0" smtClean="0">
                <a:latin typeface="+mn-lt"/>
              </a:rPr>
              <a:t>2017</a:t>
            </a:r>
          </a:p>
          <a:p>
            <a:r>
              <a:rPr lang="en-US" sz="2200" baseline="30000" dirty="0" smtClean="0">
                <a:latin typeface="+mn-lt"/>
              </a:rPr>
              <a:t>AAAI-18</a:t>
            </a:r>
            <a:r>
              <a:rPr lang="en-US" sz="2200" baseline="30000" dirty="0">
                <a:latin typeface="+mn-lt"/>
              </a:rPr>
              <a:t/>
            </a:r>
            <a:br>
              <a:rPr lang="en-US" sz="2200" baseline="30000" dirty="0">
                <a:latin typeface="+mn-lt"/>
              </a:rPr>
            </a:br>
            <a:endParaRPr lang="en-US" sz="2200" baseline="30000" dirty="0">
              <a:latin typeface="+mn-lt"/>
            </a:endParaRPr>
          </a:p>
          <a:p>
            <a:endParaRPr lang="en-US" sz="2200" baseline="30000" dirty="0" smtClean="0"/>
          </a:p>
          <a:p>
            <a:endParaRPr lang="en-US" sz="2200" baseline="30000" dirty="0" smtClean="0"/>
          </a:p>
          <a:p>
            <a:endParaRPr lang="en-US" sz="2200" baseline="30000" dirty="0"/>
          </a:p>
        </p:txBody>
      </p:sp>
      <p:sp>
        <p:nvSpPr>
          <p:cNvPr id="3" name="Slide Number Placeholder 2"/>
          <p:cNvSpPr>
            <a:spLocks noGrp="1"/>
          </p:cNvSpPr>
          <p:nvPr>
            <p:ph type="sldNum" sz="quarter" idx="12"/>
          </p:nvPr>
        </p:nvSpPr>
        <p:spPr/>
        <p:txBody>
          <a:bodyPr/>
          <a:lstStyle/>
          <a:p>
            <a:fld id="{0A1189FA-E85E-2246-973C-FA5BF0DBB426}" type="slidenum">
              <a:rPr lang="en-US" smtClean="0"/>
              <a:pPr/>
              <a:t>32</a:t>
            </a:fld>
            <a:endParaRPr lang="en-US"/>
          </a:p>
        </p:txBody>
      </p:sp>
    </p:spTree>
    <p:extLst>
      <p:ext uri="{BB962C8B-B14F-4D97-AF65-F5344CB8AC3E}">
        <p14:creationId xmlns:p14="http://schemas.microsoft.com/office/powerpoint/2010/main" val="3756259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63473"/>
          </a:xfrm>
        </p:spPr>
        <p:txBody>
          <a:bodyPr>
            <a:normAutofit fontScale="90000"/>
          </a:bodyPr>
          <a:lstStyle/>
          <a:p>
            <a:r>
              <a:rPr lang="en-US" dirty="0"/>
              <a:t>Engaging and Aligning with National and Computing Research </a:t>
            </a:r>
            <a:r>
              <a:rPr lang="en-US" dirty="0" smtClean="0"/>
              <a:t>Priorities</a:t>
            </a:r>
            <a:endParaRPr lang="en-US" dirty="0"/>
          </a:p>
        </p:txBody>
      </p:sp>
      <p:sp>
        <p:nvSpPr>
          <p:cNvPr id="3" name="Content Placeholder 2"/>
          <p:cNvSpPr>
            <a:spLocks noGrp="1"/>
          </p:cNvSpPr>
          <p:nvPr>
            <p:ph sz="half" idx="2"/>
          </p:nvPr>
        </p:nvSpPr>
        <p:spPr>
          <a:xfrm>
            <a:off x="457200" y="1782165"/>
            <a:ext cx="8229600" cy="4440836"/>
          </a:xfrm>
        </p:spPr>
        <p:txBody>
          <a:bodyPr>
            <a:normAutofit/>
          </a:bodyPr>
          <a:lstStyle/>
          <a:p>
            <a:r>
              <a:rPr lang="en-US" dirty="0" smtClean="0">
                <a:latin typeface="Palatino" charset="0"/>
                <a:ea typeface="Palatino" charset="0"/>
                <a:cs typeface="Palatino" charset="0"/>
              </a:rPr>
              <a:t>Agility to respond to requests and ideas. </a:t>
            </a:r>
          </a:p>
          <a:p>
            <a:r>
              <a:rPr lang="en-US" dirty="0" smtClean="0">
                <a:latin typeface="Palatino" charset="0"/>
                <a:ea typeface="Palatino" charset="0"/>
                <a:cs typeface="Palatino" charset="0"/>
              </a:rPr>
              <a:t>Outreach pulls together visioning with stakeholder needs and timely opportunities</a:t>
            </a:r>
          </a:p>
          <a:p>
            <a:endParaRPr lang="en-US" dirty="0">
              <a:latin typeface="Palatino" charset="0"/>
              <a:ea typeface="Palatino" charset="0"/>
              <a:cs typeface="Palatino" charset="0"/>
            </a:endParaRPr>
          </a:p>
          <a:p>
            <a:r>
              <a:rPr lang="en-US" dirty="0" smtClean="0">
                <a:latin typeface="Palatino" charset="0"/>
                <a:ea typeface="Palatino" charset="0"/>
                <a:cs typeface="Palatino" charset="0"/>
              </a:rPr>
              <a:t>Increase scale and capacity through CCC Task Forces</a:t>
            </a:r>
          </a:p>
          <a:p>
            <a:r>
              <a:rPr lang="en-US" dirty="0" smtClean="0">
                <a:latin typeface="Palatino" charset="0"/>
                <a:ea typeface="Palatino" charset="0"/>
                <a:cs typeface="Palatino" charset="0"/>
              </a:rPr>
              <a:t>Increase engagement with industry, sister organizations and other relevant stakeholders (philanthropy)</a:t>
            </a:r>
          </a:p>
        </p:txBody>
      </p:sp>
      <p:sp>
        <p:nvSpPr>
          <p:cNvPr id="4" name="Slide Number Placeholder 3"/>
          <p:cNvSpPr>
            <a:spLocks noGrp="1"/>
          </p:cNvSpPr>
          <p:nvPr>
            <p:ph type="sldNum" sz="quarter" idx="12"/>
          </p:nvPr>
        </p:nvSpPr>
        <p:spPr/>
        <p:txBody>
          <a:bodyPr/>
          <a:lstStyle/>
          <a:p>
            <a:fld id="{0A1189FA-E85E-2246-973C-FA5BF0DBB426}" type="slidenum">
              <a:rPr lang="en-US" smtClean="0"/>
              <a:pPr/>
              <a:t>33</a:t>
            </a:fld>
            <a:endParaRPr lang="en-US"/>
          </a:p>
        </p:txBody>
      </p:sp>
    </p:spTree>
    <p:extLst>
      <p:ext uri="{BB962C8B-B14F-4D97-AF65-F5344CB8AC3E}">
        <p14:creationId xmlns:p14="http://schemas.microsoft.com/office/powerpoint/2010/main" val="17351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34</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480718" y="356944"/>
            <a:ext cx="8229600" cy="783605"/>
          </a:xfrm>
        </p:spPr>
        <p:txBody>
          <a:bodyPr>
            <a:normAutofit/>
          </a:bodyPr>
          <a:lstStyle/>
          <a:p>
            <a:r>
              <a:rPr lang="en-US" sz="3200" dirty="0" smtClean="0"/>
              <a:t>CCC Task Forces</a:t>
            </a:r>
            <a:endParaRPr lang="en-US" sz="3200" dirty="0"/>
          </a:p>
        </p:txBody>
      </p:sp>
      <p:sp>
        <p:nvSpPr>
          <p:cNvPr id="9" name="Content Placeholder 1"/>
          <p:cNvSpPr>
            <a:spLocks noGrp="1"/>
          </p:cNvSpPr>
          <p:nvPr>
            <p:ph sz="half" idx="2"/>
          </p:nvPr>
        </p:nvSpPr>
        <p:spPr>
          <a:xfrm>
            <a:off x="480718" y="1171080"/>
            <a:ext cx="8663282" cy="6528131"/>
          </a:xfrm>
        </p:spPr>
        <p:txBody>
          <a:bodyPr>
            <a:normAutofit/>
          </a:bodyPr>
          <a:lstStyle/>
          <a:p>
            <a:pPr marL="0" indent="0">
              <a:buNone/>
            </a:pPr>
            <a:r>
              <a:rPr lang="en-US" sz="2000" dirty="0" smtClean="0">
                <a:latin typeface="Palatino" charset="0"/>
                <a:ea typeface="Palatino" charset="0"/>
                <a:cs typeface="Palatino" charset="0"/>
              </a:rPr>
              <a:t>CCC</a:t>
            </a:r>
            <a:r>
              <a:rPr lang="en-US" sz="2000" dirty="0">
                <a:latin typeface="Palatino" charset="0"/>
                <a:ea typeface="Palatino" charset="0"/>
                <a:cs typeface="Palatino" charset="0"/>
              </a:rPr>
              <a:t> </a:t>
            </a:r>
            <a:r>
              <a:rPr lang="en-US" sz="2000" dirty="0" smtClean="0">
                <a:latin typeface="Palatino" charset="0"/>
                <a:ea typeface="Palatino" charset="0"/>
                <a:cs typeface="Palatino" charset="0"/>
              </a:rPr>
              <a:t>task </a:t>
            </a:r>
            <a:r>
              <a:rPr lang="en-US" sz="2000" dirty="0">
                <a:latin typeface="Palatino" charset="0"/>
                <a:ea typeface="Palatino" charset="0"/>
                <a:cs typeface="Palatino" charset="0"/>
              </a:rPr>
              <a:t>forces are organized around national priorities, community needs, and council member </a:t>
            </a:r>
            <a:r>
              <a:rPr lang="en-US" sz="2000" dirty="0" smtClean="0">
                <a:latin typeface="Palatino" charset="0"/>
                <a:ea typeface="Palatino" charset="0"/>
                <a:cs typeface="Palatino" charset="0"/>
              </a:rPr>
              <a:t>interests. </a:t>
            </a:r>
            <a:r>
              <a:rPr lang="en-US" sz="2000" dirty="0">
                <a:latin typeface="Palatino" charset="0"/>
                <a:ea typeface="Palatino" charset="0"/>
                <a:cs typeface="Palatino" charset="0"/>
              </a:rPr>
              <a:t>Our current set of topics </a:t>
            </a:r>
            <a:r>
              <a:rPr lang="en-US" sz="2000" dirty="0" smtClean="0">
                <a:latin typeface="Palatino" charset="0"/>
                <a:ea typeface="Palatino" charset="0"/>
                <a:cs typeface="Palatino" charset="0"/>
              </a:rPr>
              <a:t>are: </a:t>
            </a:r>
          </a:p>
          <a:p>
            <a:pPr marL="0" indent="0">
              <a:buNone/>
            </a:pPr>
            <a:endParaRPr lang="en-US" sz="1200" dirty="0" smtClean="0">
              <a:latin typeface="Palatino" charset="0"/>
              <a:ea typeface="Palatino" charset="0"/>
              <a:cs typeface="Palatino" charset="0"/>
            </a:endParaRPr>
          </a:p>
          <a:p>
            <a:r>
              <a:rPr lang="en-US" sz="2000" dirty="0" smtClean="0">
                <a:latin typeface="Palatino" charset="0"/>
                <a:ea typeface="Palatino" charset="0"/>
                <a:cs typeface="Palatino" charset="0"/>
              </a:rPr>
              <a:t>Computing </a:t>
            </a:r>
            <a:r>
              <a:rPr lang="en-US" sz="2000" dirty="0">
                <a:latin typeface="Palatino" charset="0"/>
                <a:ea typeface="Palatino" charset="0"/>
                <a:cs typeface="Palatino" charset="0"/>
              </a:rPr>
              <a:t>in the Physical </a:t>
            </a:r>
            <a:r>
              <a:rPr lang="en-US" sz="2000" dirty="0" smtClean="0">
                <a:latin typeface="Palatino" charset="0"/>
                <a:ea typeface="Palatino" charset="0"/>
                <a:cs typeface="Palatino" charset="0"/>
              </a:rPr>
              <a:t>World</a:t>
            </a:r>
            <a:endParaRPr lang="en-US" sz="2000" dirty="0">
              <a:latin typeface="Palatino" charset="0"/>
              <a:ea typeface="Palatino" charset="0"/>
              <a:cs typeface="Palatino" charset="0"/>
            </a:endParaRPr>
          </a:p>
          <a:p>
            <a:r>
              <a:rPr lang="en-US" sz="2000" dirty="0">
                <a:latin typeface="Palatino" charset="0"/>
                <a:ea typeface="Palatino" charset="0"/>
                <a:cs typeface="Palatino" charset="0"/>
              </a:rPr>
              <a:t>Convergence of Data and Computing</a:t>
            </a:r>
            <a:endParaRPr lang="en-US" sz="900" dirty="0">
              <a:latin typeface="Palatino" charset="0"/>
              <a:ea typeface="Palatino" charset="0"/>
              <a:cs typeface="Palatino" charset="0"/>
            </a:endParaRPr>
          </a:p>
          <a:p>
            <a:r>
              <a:rPr lang="en-US" sz="2000" dirty="0" smtClean="0">
                <a:latin typeface="Palatino" charset="0"/>
                <a:ea typeface="Palatino" charset="0"/>
                <a:cs typeface="Palatino" charset="0"/>
              </a:rPr>
              <a:t>Artificial Intelligence and Robotics</a:t>
            </a:r>
            <a:endParaRPr lang="en-US" sz="900" dirty="0">
              <a:latin typeface="Palatino" charset="0"/>
              <a:ea typeface="Palatino" charset="0"/>
              <a:cs typeface="Palatino" charset="0"/>
            </a:endParaRPr>
          </a:p>
          <a:p>
            <a:r>
              <a:rPr lang="en-US" sz="2000" dirty="0">
                <a:latin typeface="Palatino" charset="0"/>
                <a:ea typeface="Palatino" charset="0"/>
                <a:cs typeface="Palatino" charset="0"/>
              </a:rPr>
              <a:t>Healthcare</a:t>
            </a:r>
          </a:p>
          <a:p>
            <a:r>
              <a:rPr lang="en-US" sz="2000" dirty="0" smtClean="0">
                <a:latin typeface="Palatino" charset="0"/>
                <a:ea typeface="Palatino" charset="0"/>
                <a:cs typeface="Palatino" charset="0"/>
              </a:rPr>
              <a:t>Privacy </a:t>
            </a:r>
            <a:r>
              <a:rPr lang="en-US" sz="2000" dirty="0">
                <a:latin typeface="Palatino" charset="0"/>
                <a:ea typeface="Palatino" charset="0"/>
                <a:cs typeface="Palatino" charset="0"/>
              </a:rPr>
              <a:t>and </a:t>
            </a:r>
            <a:r>
              <a:rPr lang="en-US" sz="2000" dirty="0" smtClean="0">
                <a:latin typeface="Palatino" charset="0"/>
                <a:ea typeface="Palatino" charset="0"/>
                <a:cs typeface="Palatino" charset="0"/>
              </a:rPr>
              <a:t>Fairness</a:t>
            </a:r>
          </a:p>
          <a:p>
            <a:pPr marL="0" indent="0">
              <a:buNone/>
            </a:pPr>
            <a:r>
              <a:rPr lang="en-US" sz="1200" dirty="0" smtClean="0">
                <a:latin typeface="Palatino" charset="0"/>
                <a:ea typeface="Palatino" charset="0"/>
                <a:cs typeface="Palatino" charset="0"/>
              </a:rPr>
              <a:t/>
            </a:r>
            <a:br>
              <a:rPr lang="en-US" sz="1200" dirty="0" smtClean="0">
                <a:latin typeface="Palatino" charset="0"/>
                <a:ea typeface="Palatino" charset="0"/>
                <a:cs typeface="Palatino" charset="0"/>
              </a:rPr>
            </a:br>
            <a:r>
              <a:rPr lang="en-US" sz="2000" dirty="0" smtClean="0">
                <a:latin typeface="Palatino" charset="0"/>
                <a:ea typeface="Palatino" charset="0"/>
                <a:cs typeface="Palatino" charset="0"/>
              </a:rPr>
              <a:t>Goal is for CCC to be </a:t>
            </a:r>
            <a:r>
              <a:rPr lang="en-US" sz="2000" b="1" dirty="0" smtClean="0">
                <a:latin typeface="Palatino" charset="0"/>
                <a:ea typeface="Palatino" charset="0"/>
                <a:cs typeface="Palatino" charset="0"/>
              </a:rPr>
              <a:t>engaged </a:t>
            </a:r>
            <a:r>
              <a:rPr lang="en-US" sz="2000" b="1" dirty="0">
                <a:latin typeface="Palatino" charset="0"/>
                <a:ea typeface="Palatino" charset="0"/>
                <a:cs typeface="Palatino" charset="0"/>
              </a:rPr>
              <a:t>in ongoing activities</a:t>
            </a:r>
            <a:r>
              <a:rPr lang="en-US" sz="2000" dirty="0">
                <a:latin typeface="Palatino" charset="0"/>
                <a:ea typeface="Palatino" charset="0"/>
                <a:cs typeface="Palatino" charset="0"/>
              </a:rPr>
              <a:t> around these topics, to </a:t>
            </a:r>
            <a:r>
              <a:rPr lang="en-US" sz="2000" b="1" dirty="0">
                <a:latin typeface="Palatino" charset="0"/>
                <a:ea typeface="Palatino" charset="0"/>
                <a:cs typeface="Palatino" charset="0"/>
              </a:rPr>
              <a:t>identify needs and opportunities</a:t>
            </a:r>
            <a:r>
              <a:rPr lang="en-US" sz="2000" dirty="0">
                <a:latin typeface="Palatino" charset="0"/>
                <a:ea typeface="Palatino" charset="0"/>
                <a:cs typeface="Palatino" charset="0"/>
              </a:rPr>
              <a:t> in the topic area, and to </a:t>
            </a:r>
            <a:r>
              <a:rPr lang="en-US" sz="2000" b="1" dirty="0">
                <a:latin typeface="Palatino" charset="0"/>
                <a:ea typeface="Palatino" charset="0"/>
                <a:cs typeface="Palatino" charset="0"/>
              </a:rPr>
              <a:t>identify actions</a:t>
            </a:r>
            <a:r>
              <a:rPr lang="en-US" sz="2000" dirty="0">
                <a:latin typeface="Palatino" charset="0"/>
                <a:ea typeface="Palatino" charset="0"/>
                <a:cs typeface="Palatino" charset="0"/>
              </a:rPr>
              <a:t> (generating white papers, convening a workshop, publicizing information, etc.) that have the possibility of “moving the needle” </a:t>
            </a:r>
            <a:r>
              <a:rPr lang="en-US" sz="2000" dirty="0" smtClean="0">
                <a:latin typeface="Palatino" charset="0"/>
                <a:ea typeface="Palatino" charset="0"/>
                <a:cs typeface="Palatino" charset="0"/>
              </a:rPr>
              <a:t>for these topics.  </a:t>
            </a:r>
          </a:p>
          <a:p>
            <a:pPr marL="0" indent="0">
              <a:buNone/>
            </a:pPr>
            <a:endParaRPr lang="en-US" sz="1100" dirty="0">
              <a:latin typeface="Palatino" charset="0"/>
              <a:ea typeface="Palatino" charset="0"/>
              <a:cs typeface="Palatino" charset="0"/>
            </a:endParaRPr>
          </a:p>
          <a:p>
            <a:pPr marL="0" indent="0">
              <a:buNone/>
            </a:pPr>
            <a:r>
              <a:rPr lang="en-US" sz="2000" dirty="0" smtClean="0">
                <a:latin typeface="Palatino" charset="0"/>
                <a:ea typeface="Palatino" charset="0"/>
                <a:cs typeface="Palatino" charset="0"/>
              </a:rPr>
              <a:t>Annual process to determine topics, membership and priorities. Informed by major stakeholders (NSF, OSTP, PCAST, NITRD, workshops and council members)</a:t>
            </a:r>
            <a:endParaRPr lang="en-US" sz="2000" dirty="0">
              <a:latin typeface="Palatino" charset="0"/>
              <a:ea typeface="Palatino" charset="0"/>
              <a:cs typeface="Palatino" charset="0"/>
            </a:endParaRPr>
          </a:p>
          <a:p>
            <a:pPr marL="0" indent="0">
              <a:buNone/>
            </a:pPr>
            <a:endParaRPr lang="en-US" sz="2000" dirty="0" smtClean="0">
              <a:latin typeface="Palatino" charset="0"/>
              <a:ea typeface="Palatino" charset="0"/>
              <a:cs typeface="Palatino" charset="0"/>
            </a:endParaRPr>
          </a:p>
          <a:p>
            <a:pPr>
              <a:lnSpc>
                <a:spcPct val="150000"/>
              </a:lnSpc>
            </a:pPr>
            <a:endParaRPr lang="en-US" sz="2000" dirty="0" smtClean="0">
              <a:latin typeface="Palatino" charset="0"/>
              <a:ea typeface="Palatino" charset="0"/>
              <a:cs typeface="Palatino" charset="0"/>
            </a:endParaRPr>
          </a:p>
          <a:p>
            <a:pPr>
              <a:lnSpc>
                <a:spcPct val="150000"/>
              </a:lnSpc>
            </a:pPr>
            <a:endParaRPr lang="en-US" sz="900" dirty="0">
              <a:latin typeface="Palatino" charset="0"/>
              <a:ea typeface="Palatino" charset="0"/>
              <a:cs typeface="Palatino" charset="0"/>
            </a:endParaRPr>
          </a:p>
        </p:txBody>
      </p:sp>
    </p:spTree>
    <p:extLst>
      <p:ext uri="{BB962C8B-B14F-4D97-AF65-F5344CB8AC3E}">
        <p14:creationId xmlns:p14="http://schemas.microsoft.com/office/powerpoint/2010/main" val="12208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7919" y="1734339"/>
            <a:ext cx="4572000" cy="4964312"/>
          </a:xfrm>
          <a:prstGeom prst="rect">
            <a:avLst/>
          </a:prstGeom>
        </p:spPr>
        <p:txBody>
          <a:bodyPr>
            <a:normAutofit fontScale="92500"/>
          </a:bodyPr>
          <a:lstStyle/>
          <a:p>
            <a:pPr marL="331787" indent="-285750"/>
            <a:r>
              <a:rPr lang="en-US" dirty="0" smtClean="0">
                <a:latin typeface="Palatino" charset="0"/>
                <a:ea typeface="Palatino" charset="0"/>
                <a:cs typeface="Palatino" charset="0"/>
              </a:rPr>
              <a:t>Held first National Symposium to Highlight the Impact of Computing Research in 2016</a:t>
            </a:r>
            <a:r>
              <a:rPr lang="en-US" dirty="0">
                <a:latin typeface="Palatino" charset="0"/>
                <a:ea typeface="Palatino" charset="0"/>
                <a:cs typeface="Palatino" charset="0"/>
              </a:rPr>
              <a:t> </a:t>
            </a:r>
            <a:endParaRPr lang="en-US" dirty="0" smtClean="0">
              <a:latin typeface="Palatino" charset="0"/>
              <a:ea typeface="Palatino" charset="0"/>
              <a:cs typeface="Palatino" charset="0"/>
            </a:endParaRPr>
          </a:p>
          <a:p>
            <a:pPr marL="331787" indent="-285750"/>
            <a:endParaRPr lang="en-US" dirty="0" smtClean="0">
              <a:latin typeface="Palatino" charset="0"/>
              <a:ea typeface="Palatino" charset="0"/>
              <a:cs typeface="Palatino" charset="0"/>
            </a:endParaRPr>
          </a:p>
          <a:p>
            <a:pPr marL="331787" indent="-285750"/>
            <a:r>
              <a:rPr lang="en-US" dirty="0" smtClean="0">
                <a:latin typeface="Palatino" charset="0"/>
                <a:ea typeface="Palatino" charset="0"/>
                <a:cs typeface="Palatino" charset="0"/>
              </a:rPr>
              <a:t>Establish a biennial Symposium to communicate the role of computing research to address national and societal priorities </a:t>
            </a:r>
          </a:p>
          <a:p>
            <a:pPr marL="331787" indent="-285750"/>
            <a:endParaRPr lang="en-US" dirty="0">
              <a:latin typeface="Palatino" charset="0"/>
              <a:ea typeface="Palatino" charset="0"/>
              <a:cs typeface="Palatino" charset="0"/>
            </a:endParaRPr>
          </a:p>
          <a:p>
            <a:pPr marL="331787" indent="-285750"/>
            <a:r>
              <a:rPr lang="en-US" dirty="0" smtClean="0">
                <a:latin typeface="Palatino" charset="0"/>
                <a:ea typeface="Palatino" charset="0"/>
                <a:cs typeface="Palatino" charset="0"/>
              </a:rPr>
              <a:t>Bring in early career researchers to connect them with and invigorate the community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8918"/>
            <a:ext cx="9128761" cy="1143000"/>
          </a:xfrm>
          <a:prstGeom prst="rect">
            <a:avLst/>
          </a:prstGeom>
        </p:spPr>
      </p:pic>
      <p:pic>
        <p:nvPicPr>
          <p:cNvPr id="4" name="Picture 3" descr="beth symposium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734339"/>
            <a:ext cx="4017977" cy="2668188"/>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35</a:t>
            </a:fld>
            <a:endParaRPr lang="en-US"/>
          </a:p>
        </p:txBody>
      </p:sp>
    </p:spTree>
    <p:extLst>
      <p:ext uri="{BB962C8B-B14F-4D97-AF65-F5344CB8AC3E}">
        <p14:creationId xmlns:p14="http://schemas.microsoft.com/office/powerpoint/2010/main" val="17690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36</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3200" dirty="0" smtClean="0"/>
              <a:t>COMMUNICATING</a:t>
            </a:r>
            <a:endParaRPr lang="en-US" sz="3200" dirty="0"/>
          </a:p>
        </p:txBody>
      </p:sp>
      <p:sp>
        <p:nvSpPr>
          <p:cNvPr id="11" name="Content Placeholder 2"/>
          <p:cNvSpPr>
            <a:spLocks noGrp="1"/>
          </p:cNvSpPr>
          <p:nvPr>
            <p:ph sz="half" idx="2"/>
          </p:nvPr>
        </p:nvSpPr>
        <p:spPr>
          <a:xfrm>
            <a:off x="457200" y="1159333"/>
            <a:ext cx="5690382" cy="5502724"/>
          </a:xfrm>
        </p:spPr>
        <p:txBody>
          <a:bodyPr>
            <a:normAutofit fontScale="92500" lnSpcReduction="20000"/>
          </a:bodyPr>
          <a:lstStyle/>
          <a:p>
            <a:r>
              <a:rPr lang="en-US" dirty="0" smtClean="0">
                <a:latin typeface="+mn-lt"/>
                <a:ea typeface="Palatino" charset="0"/>
                <a:cs typeface="Palatino" charset="0"/>
              </a:rPr>
              <a:t>Workshop Reports</a:t>
            </a:r>
          </a:p>
          <a:p>
            <a:r>
              <a:rPr lang="en-US" dirty="0" smtClean="0">
                <a:latin typeface="+mn-lt"/>
                <a:ea typeface="Palatino" charset="0"/>
                <a:cs typeface="Palatino" charset="0"/>
              </a:rPr>
              <a:t>White Papers</a:t>
            </a:r>
          </a:p>
          <a:p>
            <a:pPr lvl="1"/>
            <a:r>
              <a:rPr lang="en-US" dirty="0" smtClean="0">
                <a:latin typeface="+mn-lt"/>
                <a:ea typeface="Palatino" charset="0"/>
                <a:cs typeface="Palatino" charset="0"/>
              </a:rPr>
              <a:t>CCC works with community to produce timely white papers that inform policymakers and the broader community on national priorities </a:t>
            </a:r>
          </a:p>
          <a:p>
            <a:r>
              <a:rPr lang="en-US" dirty="0" smtClean="0">
                <a:latin typeface="+mn-lt"/>
                <a:ea typeface="Palatino" charset="0"/>
                <a:cs typeface="Palatino" charset="0"/>
              </a:rPr>
              <a:t>CCC Blog</a:t>
            </a:r>
          </a:p>
          <a:p>
            <a:pPr lvl="1"/>
            <a:r>
              <a:rPr lang="en-US" dirty="0" smtClean="0">
                <a:latin typeface="+mn-lt"/>
                <a:ea typeface="Palatino" charset="0"/>
                <a:cs typeface="Palatino" charset="0"/>
              </a:rPr>
              <a:t>Provides a continuous stream of information on advances in computing research</a:t>
            </a:r>
          </a:p>
          <a:p>
            <a:pPr lvl="1"/>
            <a:r>
              <a:rPr lang="en-US" dirty="0" smtClean="0">
                <a:latin typeface="+mn-lt"/>
                <a:ea typeface="Palatino" charset="0"/>
                <a:cs typeface="Palatino" charset="0"/>
              </a:rPr>
              <a:t>Opportunities for community to get involved</a:t>
            </a:r>
          </a:p>
          <a:p>
            <a:pPr lvl="1"/>
            <a:r>
              <a:rPr lang="en-US" dirty="0" smtClean="0">
                <a:latin typeface="+mn-lt"/>
                <a:ea typeface="Palatino" charset="0"/>
                <a:cs typeface="Palatino" charset="0"/>
              </a:rPr>
              <a:t>Forum for community discussion</a:t>
            </a:r>
          </a:p>
          <a:p>
            <a:r>
              <a:rPr lang="en-US" dirty="0" smtClean="0">
                <a:latin typeface="+mn-lt"/>
                <a:ea typeface="Palatino" charset="0"/>
                <a:cs typeface="Palatino" charset="0"/>
              </a:rPr>
              <a:t>Great Innovative Ideas</a:t>
            </a:r>
          </a:p>
          <a:p>
            <a:pPr lvl="1"/>
            <a:r>
              <a:rPr lang="en-US" dirty="0" smtClean="0">
                <a:latin typeface="+mn-lt"/>
                <a:ea typeface="Palatino" charset="0"/>
                <a:cs typeface="Palatino" charset="0"/>
              </a:rPr>
              <a:t>A way to showcase the exciting new research and ideas generated by the computing community</a:t>
            </a:r>
          </a:p>
          <a:p>
            <a:r>
              <a:rPr lang="en-US" dirty="0" smtClean="0">
                <a:latin typeface="+mn-lt"/>
                <a:ea typeface="Palatino" charset="0"/>
                <a:cs typeface="Palatino" charset="0"/>
              </a:rPr>
              <a:t>Annual events</a:t>
            </a:r>
          </a:p>
          <a:p>
            <a:pPr lvl="1"/>
            <a:r>
              <a:rPr lang="en-US" dirty="0" smtClean="0">
                <a:latin typeface="+mn-lt"/>
                <a:ea typeface="Palatino" charset="0"/>
                <a:cs typeface="Palatino" charset="0"/>
              </a:rPr>
              <a:t>CCC Symposium</a:t>
            </a:r>
          </a:p>
          <a:p>
            <a:pPr lvl="1"/>
            <a:r>
              <a:rPr lang="en-US" dirty="0" smtClean="0">
                <a:latin typeface="+mn-lt"/>
                <a:ea typeface="Palatino" charset="0"/>
                <a:cs typeface="Palatino" charset="0"/>
              </a:rPr>
              <a:t>CRA Snowbird</a:t>
            </a:r>
          </a:p>
          <a:p>
            <a:r>
              <a:rPr lang="en-US" dirty="0" smtClean="0">
                <a:latin typeface="+mn-lt"/>
                <a:ea typeface="Palatino" charset="0"/>
                <a:cs typeface="Palatino" charset="0"/>
              </a:rPr>
              <a:t>Special Events</a:t>
            </a:r>
          </a:p>
        </p:txBody>
      </p:sp>
      <p:pic>
        <p:nvPicPr>
          <p:cNvPr id="12" name="Picture 11" descr="ComputingInnovation-Banners-1-180x1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707" y="1417638"/>
            <a:ext cx="1594556" cy="1594556"/>
          </a:xfrm>
          <a:prstGeom prst="rect">
            <a:avLst/>
          </a:prstGeom>
        </p:spPr>
      </p:pic>
      <p:sp>
        <p:nvSpPr>
          <p:cNvPr id="13" name="TextBox 12"/>
          <p:cNvSpPr txBox="1"/>
          <p:nvPr/>
        </p:nvSpPr>
        <p:spPr>
          <a:xfrm>
            <a:off x="6374205" y="3022880"/>
            <a:ext cx="1730226" cy="923330"/>
          </a:xfrm>
          <a:prstGeom prst="rect">
            <a:avLst/>
          </a:prstGeom>
          <a:noFill/>
        </p:spPr>
        <p:txBody>
          <a:bodyPr wrap="square" rtlCol="0">
            <a:spAutoFit/>
          </a:bodyPr>
          <a:lstStyle/>
          <a:p>
            <a:pPr algn="ctr"/>
            <a:r>
              <a:rPr lang="en-US" dirty="0" smtClean="0"/>
              <a:t>Computing Research</a:t>
            </a:r>
            <a:endParaRPr lang="en-US" dirty="0"/>
          </a:p>
          <a:p>
            <a:r>
              <a:rPr lang="en-US" dirty="0" smtClean="0"/>
              <a:t>           2016</a:t>
            </a:r>
            <a:endParaRPr lang="en-US" dirty="0"/>
          </a:p>
        </p:txBody>
      </p:sp>
      <p:pic>
        <p:nvPicPr>
          <p:cNvPr id="14" name="Picture 13" descr="15063-CCC-AI-web-banner_final-1-180x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17" y="4236642"/>
            <a:ext cx="1552222" cy="1552222"/>
          </a:xfrm>
          <a:prstGeom prst="rect">
            <a:avLst/>
          </a:prstGeom>
        </p:spPr>
      </p:pic>
      <p:sp>
        <p:nvSpPr>
          <p:cNvPr id="15" name="TextBox 14"/>
          <p:cNvSpPr txBox="1"/>
          <p:nvPr/>
        </p:nvSpPr>
        <p:spPr>
          <a:xfrm>
            <a:off x="6374205" y="5842004"/>
            <a:ext cx="1855188" cy="646331"/>
          </a:xfrm>
          <a:prstGeom prst="rect">
            <a:avLst/>
          </a:prstGeom>
          <a:noFill/>
        </p:spPr>
        <p:txBody>
          <a:bodyPr wrap="none" rtlCol="0">
            <a:spAutoFit/>
          </a:bodyPr>
          <a:lstStyle/>
          <a:p>
            <a:r>
              <a:rPr lang="en-US" dirty="0" smtClean="0"/>
              <a:t>AI for Social Good</a:t>
            </a:r>
            <a:endParaRPr lang="en-US" dirty="0"/>
          </a:p>
          <a:p>
            <a:r>
              <a:rPr lang="en-US" dirty="0" smtClean="0"/>
              <a:t>           2016</a:t>
            </a:r>
            <a:endParaRPr lang="en-US" dirty="0"/>
          </a:p>
        </p:txBody>
      </p:sp>
      <p:sp>
        <p:nvSpPr>
          <p:cNvPr id="16" name="Rectangle 15"/>
          <p:cNvSpPr/>
          <p:nvPr/>
        </p:nvSpPr>
        <p:spPr>
          <a:xfrm>
            <a:off x="6531041" y="1417638"/>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31041" y="4221200"/>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8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37</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2800" dirty="0"/>
              <a:t>Nurturing next generation of leaders</a:t>
            </a:r>
          </a:p>
        </p:txBody>
      </p:sp>
      <p:sp>
        <p:nvSpPr>
          <p:cNvPr id="11" name="Content Placeholder 2"/>
          <p:cNvSpPr>
            <a:spLocks noGrp="1"/>
          </p:cNvSpPr>
          <p:nvPr>
            <p:ph sz="half" idx="2"/>
          </p:nvPr>
        </p:nvSpPr>
        <p:spPr>
          <a:xfrm>
            <a:off x="457200" y="1147723"/>
            <a:ext cx="8229600" cy="5502724"/>
          </a:xfrm>
        </p:spPr>
        <p:txBody>
          <a:bodyPr>
            <a:normAutofit fontScale="85000" lnSpcReduction="20000"/>
          </a:bodyPr>
          <a:lstStyle/>
          <a:p>
            <a:pPr marL="0" lvl="0" indent="0">
              <a:buNone/>
            </a:pPr>
            <a:r>
              <a:rPr lang="en-US" b="1" dirty="0">
                <a:latin typeface="+mn-lt"/>
                <a:ea typeface="Palatino" charset="0"/>
                <a:cs typeface="Palatino" charset="0"/>
              </a:rPr>
              <a:t>Grow leadership and community capacity</a:t>
            </a:r>
            <a:r>
              <a:rPr lang="en-US" dirty="0">
                <a:latin typeface="+mn-lt"/>
                <a:ea typeface="Palatino" charset="0"/>
                <a:cs typeface="Palatino" charset="0"/>
              </a:rPr>
              <a:t> to engage in and respond to national science policy </a:t>
            </a:r>
            <a:r>
              <a:rPr lang="en-US" dirty="0" smtClean="0">
                <a:latin typeface="+mn-lt"/>
                <a:ea typeface="Palatino" charset="0"/>
                <a:cs typeface="Palatino" charset="0"/>
              </a:rPr>
              <a:t>needs and identify new directions for computing research. </a:t>
            </a:r>
          </a:p>
          <a:p>
            <a:pPr lvl="0"/>
            <a:endParaRPr lang="en-US" dirty="0" smtClean="0">
              <a:latin typeface="+mn-lt"/>
              <a:ea typeface="Palatino" charset="0"/>
              <a:cs typeface="Palatino" charset="0"/>
            </a:endParaRPr>
          </a:p>
          <a:p>
            <a:pPr marL="0" indent="0">
              <a:buNone/>
            </a:pPr>
            <a:r>
              <a:rPr lang="en-US" dirty="0">
                <a:latin typeface="+mn-lt"/>
                <a:ea typeface="Palatino" charset="0"/>
                <a:cs typeface="Palatino" charset="0"/>
              </a:rPr>
              <a:t>Leadership in Science Policy Institute</a:t>
            </a:r>
          </a:p>
          <a:p>
            <a:pPr lvl="1"/>
            <a:r>
              <a:rPr lang="en-US" dirty="0">
                <a:latin typeface="+mn-lt"/>
                <a:ea typeface="Palatino" charset="0"/>
                <a:cs typeface="Palatino" charset="0"/>
              </a:rPr>
              <a:t>Educates </a:t>
            </a:r>
            <a:r>
              <a:rPr lang="en-US" dirty="0" smtClean="0">
                <a:latin typeface="+mn-lt"/>
                <a:ea typeface="Palatino" charset="0"/>
                <a:cs typeface="Palatino" charset="0"/>
              </a:rPr>
              <a:t>and trains computing </a:t>
            </a:r>
            <a:r>
              <a:rPr lang="en-US" dirty="0">
                <a:latin typeface="+mn-lt"/>
                <a:ea typeface="Palatino" charset="0"/>
                <a:cs typeface="Palatino" charset="0"/>
              </a:rPr>
              <a:t>researchers on how science policy in the U.S. is </a:t>
            </a:r>
            <a:r>
              <a:rPr lang="en-US" dirty="0" smtClean="0">
                <a:latin typeface="+mn-lt"/>
                <a:ea typeface="Palatino" charset="0"/>
                <a:cs typeface="Palatino" charset="0"/>
              </a:rPr>
              <a:t>formulated and how to </a:t>
            </a:r>
            <a:r>
              <a:rPr lang="en-US" dirty="0">
                <a:latin typeface="+mn-lt"/>
                <a:ea typeface="Palatino" charset="0"/>
                <a:cs typeface="Palatino" charset="0"/>
              </a:rPr>
              <a:t>advocate for computing research</a:t>
            </a:r>
          </a:p>
          <a:p>
            <a:pPr lvl="1"/>
            <a:r>
              <a:rPr lang="en-US" dirty="0">
                <a:latin typeface="+mn-lt"/>
                <a:ea typeface="Palatino" charset="0"/>
                <a:cs typeface="Palatino" charset="0"/>
              </a:rPr>
              <a:t>Co-sponsored by CRA’s Government Affairs Committee</a:t>
            </a:r>
          </a:p>
          <a:p>
            <a:pPr marL="0" indent="0">
              <a:buNone/>
            </a:pP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Industry </a:t>
            </a:r>
            <a:r>
              <a:rPr lang="en-US" dirty="0">
                <a:latin typeface="+mn-lt"/>
                <a:ea typeface="Palatino" charset="0"/>
                <a:cs typeface="Palatino" charset="0"/>
              </a:rPr>
              <a:t>– Academic Collaborations</a:t>
            </a:r>
          </a:p>
          <a:p>
            <a:pPr lvl="1"/>
            <a:r>
              <a:rPr lang="en-US" dirty="0">
                <a:latin typeface="+mn-lt"/>
                <a:ea typeface="Palatino" charset="0"/>
                <a:cs typeface="Palatino" charset="0"/>
              </a:rPr>
              <a:t>CCC collaborated with Big Data Regional Hubs </a:t>
            </a:r>
          </a:p>
          <a:p>
            <a:pPr lvl="1"/>
            <a:r>
              <a:rPr lang="en-US" dirty="0">
                <a:latin typeface="+mn-lt"/>
                <a:ea typeface="Palatino" charset="0"/>
                <a:cs typeface="Palatino" charset="0"/>
              </a:rPr>
              <a:t>Activities to enhance the research of early career faculty</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Postdoc </a:t>
            </a:r>
            <a:r>
              <a:rPr lang="en-US" dirty="0">
                <a:latin typeface="+mn-lt"/>
                <a:ea typeface="Palatino" charset="0"/>
                <a:cs typeface="Palatino" charset="0"/>
              </a:rPr>
              <a:t>Best </a:t>
            </a:r>
            <a:r>
              <a:rPr lang="en-US" dirty="0" smtClean="0">
                <a:latin typeface="+mn-lt"/>
                <a:ea typeface="Palatino" charset="0"/>
                <a:cs typeface="Palatino" charset="0"/>
              </a:rPr>
              <a:t>Practices</a:t>
            </a:r>
          </a:p>
          <a:p>
            <a:pPr lvl="1"/>
            <a:r>
              <a:rPr lang="en-US" dirty="0" smtClean="0">
                <a:latin typeface="+mn-lt"/>
                <a:ea typeface="Palatino" charset="0"/>
                <a:cs typeface="Palatino" charset="0"/>
              </a:rPr>
              <a:t>Program to study institutional support structures for postdocs</a:t>
            </a:r>
          </a:p>
          <a:p>
            <a:pPr lvl="1"/>
            <a:r>
              <a:rPr lang="en-US" dirty="0" smtClean="0">
                <a:latin typeface="+mn-lt"/>
                <a:ea typeface="Palatino" charset="0"/>
                <a:cs typeface="Palatino" charset="0"/>
              </a:rPr>
              <a:t>3 programs: University of Washington, NY ASCENT, Arizona</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Computing </a:t>
            </a:r>
            <a:r>
              <a:rPr lang="en-US" dirty="0">
                <a:latin typeface="+mn-lt"/>
                <a:ea typeface="Palatino" charset="0"/>
                <a:cs typeface="Palatino" charset="0"/>
              </a:rPr>
              <a:t>Innovation Fellows (</a:t>
            </a:r>
            <a:r>
              <a:rPr lang="en-US" dirty="0" err="1">
                <a:latin typeface="+mn-lt"/>
                <a:ea typeface="Palatino" charset="0"/>
                <a:cs typeface="Palatino" charset="0"/>
              </a:rPr>
              <a:t>CIFellows</a:t>
            </a:r>
            <a:r>
              <a:rPr lang="en-US" dirty="0">
                <a:latin typeface="+mn-lt"/>
                <a:ea typeface="Palatino" charset="0"/>
                <a:cs typeface="Palatino" charset="0"/>
              </a:rPr>
              <a:t>) </a:t>
            </a:r>
            <a:r>
              <a:rPr lang="en-US" dirty="0" smtClean="0">
                <a:latin typeface="+mn-lt"/>
                <a:ea typeface="Palatino" charset="0"/>
                <a:cs typeface="Palatino" charset="0"/>
              </a:rPr>
              <a:t>Project</a:t>
            </a:r>
          </a:p>
          <a:p>
            <a:pPr lvl="1"/>
            <a:r>
              <a:rPr lang="en-US" dirty="0">
                <a:latin typeface="+mn-lt"/>
                <a:ea typeface="Palatino" charset="0"/>
                <a:cs typeface="Palatino" charset="0"/>
              </a:rPr>
              <a:t>R</a:t>
            </a:r>
            <a:r>
              <a:rPr lang="en-US" dirty="0" smtClean="0">
                <a:latin typeface="+mn-lt"/>
                <a:ea typeface="Palatino" charset="0"/>
                <a:cs typeface="Palatino" charset="0"/>
              </a:rPr>
              <a:t>apidly created </a:t>
            </a:r>
            <a:r>
              <a:rPr lang="en-US" dirty="0">
                <a:latin typeface="+mn-lt"/>
                <a:ea typeface="Palatino" charset="0"/>
                <a:cs typeface="Palatino" charset="0"/>
              </a:rPr>
              <a:t>the CI Fellows program to preserve human capital when faculty positions became scarce with the financial crisis </a:t>
            </a:r>
            <a:endParaRPr lang="en-US" dirty="0" smtClean="0">
              <a:latin typeface="+mn-lt"/>
              <a:ea typeface="Palatino" charset="0"/>
              <a:cs typeface="Palatino" charset="0"/>
            </a:endParaRPr>
          </a:p>
          <a:p>
            <a:pPr lvl="1"/>
            <a:endParaRPr lang="en-US" dirty="0">
              <a:latin typeface="Palatino" charset="0"/>
              <a:ea typeface="Palatino" charset="0"/>
              <a:cs typeface="Palatino" charset="0"/>
            </a:endParaRPr>
          </a:p>
        </p:txBody>
      </p:sp>
    </p:spTree>
    <p:extLst>
      <p:ext uri="{BB962C8B-B14F-4D97-AF65-F5344CB8AC3E}">
        <p14:creationId xmlns:p14="http://schemas.microsoft.com/office/powerpoint/2010/main" val="15959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a:t>
            </a:r>
            <a:endParaRPr lang="en-US" dirty="0"/>
          </a:p>
        </p:txBody>
      </p:sp>
    </p:spTree>
    <p:extLst>
      <p:ext uri="{BB962C8B-B14F-4D97-AF65-F5344CB8AC3E}">
        <p14:creationId xmlns:p14="http://schemas.microsoft.com/office/powerpoint/2010/main" val="717956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39</a:t>
            </a:fld>
            <a:endParaRPr lang="en-US"/>
          </a:p>
        </p:txBody>
      </p:sp>
      <p:sp>
        <p:nvSpPr>
          <p:cNvPr id="2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cap="all" baseline="0">
                <a:solidFill>
                  <a:srgbClr val="A6093D"/>
                </a:solidFill>
                <a:latin typeface="Arial"/>
                <a:ea typeface="+mj-ea"/>
                <a:cs typeface="+mj-cs"/>
              </a:defRPr>
            </a:lvl1pPr>
          </a:lstStyle>
          <a:p>
            <a:r>
              <a:rPr lang="en-US" smtClean="0"/>
              <a:t>Amplification</a:t>
            </a:r>
            <a:endParaRPr lang="en-US" dirty="0"/>
          </a:p>
        </p:txBody>
      </p:sp>
      <p:sp>
        <p:nvSpPr>
          <p:cNvPr id="21" name="Rectangle 2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brai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6" y="1521379"/>
            <a:ext cx="1797635" cy="1797635"/>
          </a:xfrm>
          <a:prstGeom prst="rect">
            <a:avLst/>
          </a:prstGeom>
        </p:spPr>
      </p:pic>
      <p:pic>
        <p:nvPicPr>
          <p:cNvPr id="23" name="Picture 22" descr="sats-e1435774402718-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80" y="1542654"/>
            <a:ext cx="1794161" cy="1794161"/>
          </a:xfrm>
          <a:prstGeom prst="rect">
            <a:avLst/>
          </a:prstGeom>
        </p:spPr>
      </p:pic>
      <p:pic>
        <p:nvPicPr>
          <p:cNvPr id="24" name="Picture 23" descr="nsc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518" y="1524853"/>
            <a:ext cx="2327143" cy="1811962"/>
          </a:xfrm>
          <a:prstGeom prst="rect">
            <a:avLst/>
          </a:prstGeom>
        </p:spPr>
      </p:pic>
      <p:pic>
        <p:nvPicPr>
          <p:cNvPr id="25" name="Picture 24" descr="doctors-on-ipad (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678" y="1524853"/>
            <a:ext cx="1806122" cy="1794161"/>
          </a:xfrm>
          <a:prstGeom prst="rect">
            <a:avLst/>
          </a:prstGeom>
        </p:spPr>
      </p:pic>
      <p:sp>
        <p:nvSpPr>
          <p:cNvPr id="26" name="TextBox 25"/>
          <p:cNvSpPr txBox="1"/>
          <p:nvPr/>
        </p:nvSpPr>
        <p:spPr>
          <a:xfrm>
            <a:off x="96851" y="3373704"/>
            <a:ext cx="1797635" cy="1569660"/>
          </a:xfrm>
          <a:prstGeom prst="rect">
            <a:avLst/>
          </a:prstGeom>
          <a:noFill/>
        </p:spPr>
        <p:txBody>
          <a:bodyPr wrap="square" rtlCol="0">
            <a:spAutoFit/>
          </a:bodyPr>
          <a:lstStyle/>
          <a:p>
            <a:r>
              <a:rPr lang="en-US" sz="1600" dirty="0" smtClean="0"/>
              <a:t>BRAIN Initiative launched in 2013. </a:t>
            </a:r>
          </a:p>
          <a:p>
            <a:endParaRPr lang="en-US" sz="1600" dirty="0"/>
          </a:p>
          <a:p>
            <a:r>
              <a:rPr lang="en-US" sz="1600" dirty="0" smtClean="0"/>
              <a:t>CCC co-hosted the Brain Workshop with NSF in 2014.</a:t>
            </a:r>
            <a:endParaRPr lang="en-US" sz="1600" dirty="0"/>
          </a:p>
        </p:txBody>
      </p:sp>
      <p:sp>
        <p:nvSpPr>
          <p:cNvPr id="27" name="TextBox 26"/>
          <p:cNvSpPr txBox="1"/>
          <p:nvPr/>
        </p:nvSpPr>
        <p:spPr>
          <a:xfrm>
            <a:off x="2014801" y="3373704"/>
            <a:ext cx="2315529" cy="2585323"/>
          </a:xfrm>
          <a:prstGeom prst="rect">
            <a:avLst/>
          </a:prstGeom>
          <a:noFill/>
        </p:spPr>
        <p:txBody>
          <a:bodyPr wrap="square" rtlCol="0">
            <a:spAutoFit/>
          </a:bodyPr>
          <a:lstStyle/>
          <a:p>
            <a:r>
              <a:rPr lang="en-US" sz="1600" dirty="0" smtClean="0"/>
              <a:t>CCC co-hosted the SA</a:t>
            </a:r>
            <a:r>
              <a:rPr lang="en-US" sz="1600" dirty="0"/>
              <a:t>+</a:t>
            </a:r>
            <a:r>
              <a:rPr lang="en-US" sz="1600" dirty="0" smtClean="0"/>
              <a:t>TS workshop with SRC and NSF in 2013.</a:t>
            </a:r>
          </a:p>
          <a:p>
            <a:endParaRPr lang="en-US" sz="1600" dirty="0"/>
          </a:p>
          <a:p>
            <a:r>
              <a:rPr lang="en-US" sz="1600" dirty="0" smtClean="0"/>
              <a:t>Produced </a:t>
            </a:r>
            <a:r>
              <a:rPr lang="en-US" sz="1600" dirty="0"/>
              <a:t>Research Needs for Trustworthy, and Reliable Semiconductors</a:t>
            </a:r>
          </a:p>
          <a:p>
            <a:r>
              <a:rPr lang="en-US" sz="1600" dirty="0" smtClean="0"/>
              <a:t>Report in 2015.</a:t>
            </a:r>
            <a:endParaRPr lang="en-US" sz="1600" dirty="0"/>
          </a:p>
          <a:p>
            <a:endParaRPr lang="en-US" dirty="0"/>
          </a:p>
        </p:txBody>
      </p:sp>
      <p:sp>
        <p:nvSpPr>
          <p:cNvPr id="31" name="TextBox 30"/>
          <p:cNvSpPr txBox="1"/>
          <p:nvPr/>
        </p:nvSpPr>
        <p:spPr>
          <a:xfrm>
            <a:off x="4330331" y="3373704"/>
            <a:ext cx="2483404" cy="2800766"/>
          </a:xfrm>
          <a:prstGeom prst="rect">
            <a:avLst/>
          </a:prstGeom>
          <a:noFill/>
        </p:spPr>
        <p:txBody>
          <a:bodyPr wrap="square" rtlCol="0">
            <a:spAutoFit/>
          </a:bodyPr>
          <a:lstStyle/>
          <a:p>
            <a:r>
              <a:rPr lang="en-US" sz="1600" dirty="0" smtClean="0"/>
              <a:t>NSCI announced in July 2015. </a:t>
            </a:r>
          </a:p>
          <a:p>
            <a:endParaRPr lang="en-US" sz="1600" dirty="0"/>
          </a:p>
          <a:p>
            <a:r>
              <a:rPr lang="en-US" sz="1600" dirty="0" smtClean="0"/>
              <a:t>CCC produced a series of blog posts on the topic, featuring one from Doug Burger, and the Convergence of Data and Computing task force frequently overlaps with this topic.</a:t>
            </a:r>
            <a:endParaRPr lang="en-US" sz="1600" dirty="0"/>
          </a:p>
        </p:txBody>
      </p:sp>
      <p:sp>
        <p:nvSpPr>
          <p:cNvPr id="32" name="TextBox 31"/>
          <p:cNvSpPr txBox="1"/>
          <p:nvPr/>
        </p:nvSpPr>
        <p:spPr>
          <a:xfrm>
            <a:off x="6685661" y="3336815"/>
            <a:ext cx="2483404" cy="3539430"/>
          </a:xfrm>
          <a:prstGeom prst="rect">
            <a:avLst/>
          </a:prstGeom>
          <a:noFill/>
        </p:spPr>
        <p:txBody>
          <a:bodyPr wrap="square" rtlCol="0">
            <a:spAutoFit/>
          </a:bodyPr>
          <a:lstStyle/>
          <a:p>
            <a:r>
              <a:rPr lang="en-US" sz="1600" dirty="0" smtClean="0"/>
              <a:t>Smart and Connected Health Program in NSF and NIH.</a:t>
            </a:r>
          </a:p>
          <a:p>
            <a:endParaRPr lang="en-US" sz="1600" dirty="0" smtClean="0"/>
          </a:p>
          <a:p>
            <a:r>
              <a:rPr lang="en-US" sz="1600" dirty="0" smtClean="0"/>
              <a:t>CCC has hosted several workshops on related topics, including: Aging in Place (2014), Inclusive Access (2015), and Smart and Pervasive Health (2016) and produced related reports and white papers.</a:t>
            </a:r>
            <a:endParaRPr lang="en-US" sz="1600" dirty="0"/>
          </a:p>
          <a:p>
            <a:endParaRPr lang="en-US" sz="1600" dirty="0"/>
          </a:p>
        </p:txBody>
      </p:sp>
    </p:spTree>
    <p:extLst>
      <p:ext uri="{BB962C8B-B14F-4D97-AF65-F5344CB8AC3E}">
        <p14:creationId xmlns:p14="http://schemas.microsoft.com/office/powerpoint/2010/main" val="4227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9922" name="Rectangle 2"/>
          <p:cNvSpPr>
            <a:spLocks noGrp="1" noChangeArrowheads="1"/>
          </p:cNvSpPr>
          <p:nvPr>
            <p:ph type="title"/>
          </p:nvPr>
        </p:nvSpPr>
        <p:spPr/>
        <p:txBody>
          <a:bodyPr/>
          <a:lstStyle/>
          <a:p>
            <a:r>
              <a:rPr lang="en-US" dirty="0"/>
              <a:t>Pre-history</a:t>
            </a:r>
          </a:p>
        </p:txBody>
      </p:sp>
      <p:sp>
        <p:nvSpPr>
          <p:cNvPr id="2769923" name="Rectangle 3"/>
          <p:cNvSpPr>
            <a:spLocks noGrp="1" noChangeArrowheads="1"/>
          </p:cNvSpPr>
          <p:nvPr>
            <p:ph sz="half" idx="2"/>
          </p:nvPr>
        </p:nvSpPr>
        <p:spPr>
          <a:xfrm>
            <a:off x="457200" y="1139800"/>
            <a:ext cx="4542639" cy="5586913"/>
          </a:xfrm>
        </p:spPr>
        <p:txBody>
          <a:bodyPr>
            <a:normAutofit/>
          </a:bodyPr>
          <a:lstStyle/>
          <a:p>
            <a:pPr marL="0" indent="0">
              <a:buNone/>
            </a:pPr>
            <a:r>
              <a:rPr lang="en-US" sz="2000" dirty="0">
                <a:latin typeface="+mn-lt"/>
              </a:rPr>
              <a:t>In the </a:t>
            </a:r>
            <a:r>
              <a:rPr lang="en-US" sz="2000" dirty="0" smtClean="0">
                <a:latin typeface="+mn-lt"/>
              </a:rPr>
              <a:t>mid-2000’s</a:t>
            </a:r>
            <a:r>
              <a:rPr lang="en-US" sz="2000" dirty="0">
                <a:latin typeface="+mn-lt"/>
              </a:rPr>
              <a:t>, NSF CISE leaders and computing research community leaders had similar </a:t>
            </a:r>
            <a:r>
              <a:rPr lang="en-US" sz="2000" dirty="0" smtClean="0">
                <a:latin typeface="+mn-lt"/>
              </a:rPr>
              <a:t>concerns</a:t>
            </a:r>
            <a:r>
              <a:rPr lang="en-US" sz="2000" dirty="0">
                <a:latin typeface="+mn-lt"/>
              </a:rPr>
              <a:t> </a:t>
            </a:r>
            <a:r>
              <a:rPr lang="en-US" sz="2000" dirty="0" smtClean="0">
                <a:latin typeface="+mn-lt"/>
              </a:rPr>
              <a:t>regarding:</a:t>
            </a:r>
            <a:endParaRPr lang="en-US" sz="2000" dirty="0">
              <a:latin typeface="+mn-lt"/>
            </a:endParaRPr>
          </a:p>
          <a:p>
            <a:pPr lvl="1"/>
            <a:r>
              <a:rPr lang="en-US" sz="1800" dirty="0">
                <a:latin typeface="+mn-lt"/>
              </a:rPr>
              <a:t>The </a:t>
            </a:r>
            <a:r>
              <a:rPr lang="en-US" sz="1800" dirty="0" smtClean="0">
                <a:latin typeface="+mn-lt"/>
              </a:rPr>
              <a:t>Federal </a:t>
            </a:r>
            <a:r>
              <a:rPr lang="en-US" sz="1800" dirty="0">
                <a:latin typeface="+mn-lt"/>
              </a:rPr>
              <a:t>commitment to </a:t>
            </a:r>
            <a:r>
              <a:rPr lang="en-US" sz="1800" dirty="0" smtClean="0">
                <a:latin typeface="+mn-lt"/>
              </a:rPr>
              <a:t>research </a:t>
            </a:r>
            <a:r>
              <a:rPr lang="en-US" sz="1800" dirty="0">
                <a:latin typeface="+mn-lt"/>
              </a:rPr>
              <a:t>in general, </a:t>
            </a:r>
            <a:r>
              <a:rPr lang="en-US" sz="1800" dirty="0" smtClean="0">
                <a:latin typeface="+mn-lt"/>
              </a:rPr>
              <a:t>and </a:t>
            </a:r>
            <a:r>
              <a:rPr lang="en-US" sz="1800" dirty="0">
                <a:latin typeface="+mn-lt"/>
              </a:rPr>
              <a:t>to computing research in particular</a:t>
            </a:r>
          </a:p>
          <a:p>
            <a:pPr lvl="1"/>
            <a:r>
              <a:rPr lang="en-US" sz="1800" dirty="0">
                <a:latin typeface="+mn-lt"/>
              </a:rPr>
              <a:t>Public and policymaker perception that computer science is </a:t>
            </a:r>
            <a:r>
              <a:rPr lang="ja-JP" altLang="en-US" sz="1800" dirty="0">
                <a:latin typeface="+mn-lt"/>
              </a:rPr>
              <a:t>“</a:t>
            </a:r>
            <a:r>
              <a:rPr lang="en-US" sz="1800" dirty="0">
                <a:latin typeface="+mn-lt"/>
              </a:rPr>
              <a:t>yesterday</a:t>
            </a:r>
            <a:r>
              <a:rPr lang="ja-JP" altLang="en-US" sz="1800" dirty="0">
                <a:latin typeface="+mn-lt"/>
              </a:rPr>
              <a:t>’</a:t>
            </a:r>
            <a:r>
              <a:rPr lang="en-US" sz="1800" dirty="0">
                <a:latin typeface="+mn-lt"/>
              </a:rPr>
              <a:t>s news</a:t>
            </a:r>
            <a:r>
              <a:rPr lang="ja-JP" altLang="en-US" sz="1800" dirty="0">
                <a:latin typeface="+mn-lt"/>
              </a:rPr>
              <a:t>”</a:t>
            </a:r>
            <a:endParaRPr lang="en-US" sz="1800" dirty="0">
              <a:latin typeface="+mn-lt"/>
            </a:endParaRPr>
          </a:p>
          <a:p>
            <a:pPr lvl="1"/>
            <a:r>
              <a:rPr lang="en-US" sz="1800" dirty="0">
                <a:latin typeface="+mn-lt"/>
              </a:rPr>
              <a:t>Failure to articulate and coalesce around exciting research visions in computer science – research visions that would galvanize the public, policymakers, researchers, and students</a:t>
            </a:r>
          </a:p>
          <a:p>
            <a:pPr lvl="1"/>
            <a:r>
              <a:rPr lang="en-US" sz="1800" dirty="0">
                <a:latin typeface="+mn-lt"/>
              </a:rPr>
              <a:t>Need to groom leadership for the field</a:t>
            </a:r>
          </a:p>
          <a:p>
            <a:pPr lvl="1"/>
            <a:r>
              <a:rPr lang="en-US" sz="1800" dirty="0">
                <a:latin typeface="+mn-lt"/>
              </a:rPr>
              <a:t>Decrease in student interest</a:t>
            </a:r>
          </a:p>
          <a:p>
            <a:pPr lvl="1"/>
            <a:r>
              <a:rPr lang="en-US" sz="1800" dirty="0">
                <a:latin typeface="+mn-lt"/>
              </a:rPr>
              <a:t>GENI Project direction</a:t>
            </a:r>
          </a:p>
        </p:txBody>
      </p:sp>
      <p:sp>
        <p:nvSpPr>
          <p:cNvPr id="4" name="Rectangle 3"/>
          <p:cNvSpPr txBox="1">
            <a:spLocks noChangeArrowheads="1"/>
          </p:cNvSpPr>
          <p:nvPr/>
        </p:nvSpPr>
        <p:spPr>
          <a:xfrm>
            <a:off x="4999838" y="1139800"/>
            <a:ext cx="4043494" cy="50158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A6093D"/>
              </a:buClr>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Clr>
                <a:srgbClr val="A6093D"/>
              </a:buClr>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Clr>
                <a:srgbClr val="A6093D"/>
              </a:buClr>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Clr>
                <a:srgbClr val="A6093D"/>
              </a:buClr>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Clr>
                <a:srgbClr val="A6093D"/>
              </a:buClr>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US" sz="2000" dirty="0" smtClean="0">
                <a:latin typeface="+mn-lt"/>
              </a:rPr>
              <a:t>	This led to:</a:t>
            </a:r>
          </a:p>
          <a:p>
            <a:pPr lvl="1"/>
            <a:r>
              <a:rPr lang="en-US" sz="1800" dirty="0" smtClean="0">
                <a:latin typeface="+mn-lt"/>
              </a:rPr>
              <a:t>Increased focus on these issues by NSF CISE and the computing research community</a:t>
            </a:r>
          </a:p>
          <a:p>
            <a:pPr lvl="1"/>
            <a:r>
              <a:rPr lang="en-US" sz="1800" dirty="0" smtClean="0">
                <a:latin typeface="+mn-lt"/>
              </a:rPr>
              <a:t>Computing Community Consortium solicitation by NSF</a:t>
            </a:r>
          </a:p>
          <a:p>
            <a:pPr lvl="1"/>
            <a:r>
              <a:rPr lang="en-US" sz="1800" dirty="0" smtClean="0">
                <a:latin typeface="+mn-lt"/>
              </a:rPr>
              <a:t>Eager response by a group of computing research community leaders under the auspices of the Computing Research Association</a:t>
            </a:r>
          </a:p>
          <a:p>
            <a:pPr lvl="2">
              <a:spcBef>
                <a:spcPct val="50000"/>
              </a:spcBef>
            </a:pPr>
            <a:r>
              <a:rPr lang="en-US" sz="1600" dirty="0" smtClean="0">
                <a:latin typeface="+mn-lt"/>
              </a:rPr>
              <a:t>Randy Bryant</a:t>
            </a:r>
          </a:p>
          <a:p>
            <a:pPr lvl="2"/>
            <a:r>
              <a:rPr lang="en-US" sz="1600" dirty="0" smtClean="0">
                <a:latin typeface="+mn-lt"/>
              </a:rPr>
              <a:t>Susan Graham</a:t>
            </a:r>
          </a:p>
          <a:p>
            <a:pPr lvl="2"/>
            <a:r>
              <a:rPr lang="en-US" sz="1600" dirty="0" smtClean="0">
                <a:latin typeface="+mn-lt"/>
              </a:rPr>
              <a:t>Anita Jones</a:t>
            </a:r>
          </a:p>
          <a:p>
            <a:pPr lvl="2"/>
            <a:r>
              <a:rPr lang="en-US" sz="1600" dirty="0" smtClean="0">
                <a:latin typeface="+mn-lt"/>
              </a:rPr>
              <a:t>Dick Karp</a:t>
            </a:r>
          </a:p>
          <a:p>
            <a:pPr lvl="2"/>
            <a:r>
              <a:rPr lang="en-US" sz="1600" dirty="0" smtClean="0">
                <a:latin typeface="+mn-lt"/>
              </a:rPr>
              <a:t>Ken Kennedy</a:t>
            </a:r>
          </a:p>
          <a:p>
            <a:pPr lvl="2"/>
            <a:r>
              <a:rPr lang="en-US" sz="1600" dirty="0" smtClean="0">
                <a:latin typeface="+mn-lt"/>
              </a:rPr>
              <a:t>Ed </a:t>
            </a:r>
            <a:r>
              <a:rPr lang="en-US" sz="1600" dirty="0" err="1" smtClean="0">
                <a:latin typeface="+mn-lt"/>
              </a:rPr>
              <a:t>Lazowska</a:t>
            </a:r>
            <a:endParaRPr lang="en-US" sz="1600" dirty="0" smtClean="0">
              <a:latin typeface="+mn-lt"/>
            </a:endParaRPr>
          </a:p>
          <a:p>
            <a:pPr lvl="2"/>
            <a:r>
              <a:rPr lang="en-US" sz="1600" dirty="0" smtClean="0">
                <a:latin typeface="+mn-lt"/>
              </a:rPr>
              <a:t>Peter Lee</a:t>
            </a:r>
          </a:p>
          <a:p>
            <a:pPr lvl="2"/>
            <a:r>
              <a:rPr lang="en-US" sz="1600" dirty="0" smtClean="0">
                <a:latin typeface="+mn-lt"/>
              </a:rPr>
              <a:t>Jeff Vitter</a:t>
            </a:r>
            <a:endParaRPr lang="en-US" sz="1600" dirty="0">
              <a:latin typeface="+mn-lt"/>
            </a:endParaRPr>
          </a:p>
        </p:txBody>
      </p:sp>
      <p:sp>
        <p:nvSpPr>
          <p:cNvPr id="2" name="Slide Number Placeholder 1"/>
          <p:cNvSpPr>
            <a:spLocks noGrp="1"/>
          </p:cNvSpPr>
          <p:nvPr>
            <p:ph type="sldNum" sz="quarter" idx="12"/>
          </p:nvPr>
        </p:nvSpPr>
        <p:spPr/>
        <p:txBody>
          <a:bodyPr/>
          <a:lstStyle/>
          <a:p>
            <a:fld id="{0A1189FA-E85E-2246-973C-FA5BF0DBB426}" type="slidenum">
              <a:rPr lang="en-US" smtClean="0"/>
              <a:pPr/>
              <a:t>4</a:t>
            </a:fld>
            <a:endParaRPr lang="en-US"/>
          </a:p>
        </p:txBody>
      </p:sp>
    </p:spTree>
    <p:extLst>
      <p:ext uri="{BB962C8B-B14F-4D97-AF65-F5344CB8AC3E}">
        <p14:creationId xmlns:p14="http://schemas.microsoft.com/office/powerpoint/2010/main" val="2946149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3" name="Rectangle 2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rPr>
              <a:t>Impact: Big Data</a:t>
            </a:r>
          </a:p>
        </p:txBody>
      </p:sp>
      <p:grpSp>
        <p:nvGrpSpPr>
          <p:cNvPr id="5" name="Group 4"/>
          <p:cNvGrpSpPr/>
          <p:nvPr/>
        </p:nvGrpSpPr>
        <p:grpSpPr>
          <a:xfrm>
            <a:off x="402305" y="1244957"/>
            <a:ext cx="2329020" cy="3852854"/>
            <a:chOff x="390761" y="1143000"/>
            <a:chExt cx="2892767" cy="4142085"/>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143000"/>
              <a:ext cx="2826328" cy="3657600"/>
            </a:xfrm>
            <a:prstGeom prst="rect">
              <a:avLst/>
            </a:prstGeom>
            <a:ln>
              <a:solidFill>
                <a:schemeClr val="tx1"/>
              </a:solidFill>
            </a:ln>
          </p:spPr>
        </p:pic>
        <p:sp>
          <p:nvSpPr>
            <p:cNvPr id="34" name="TextBox 21"/>
            <p:cNvSpPr txBox="1">
              <a:spLocks noChangeArrowheads="1"/>
            </p:cNvSpPr>
            <p:nvPr/>
          </p:nvSpPr>
          <p:spPr bwMode="auto">
            <a:xfrm>
              <a:off x="390761" y="4954203"/>
              <a:ext cx="681450" cy="33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2008</a:t>
              </a:r>
            </a:p>
          </p:txBody>
        </p:sp>
      </p:grpSp>
      <p:grpSp>
        <p:nvGrpSpPr>
          <p:cNvPr id="6" name="Group 5"/>
          <p:cNvGrpSpPr/>
          <p:nvPr/>
        </p:nvGrpSpPr>
        <p:grpSpPr>
          <a:xfrm>
            <a:off x="1775483" y="1244957"/>
            <a:ext cx="2848796" cy="3860000"/>
            <a:chOff x="2020087" y="1149090"/>
            <a:chExt cx="3273057" cy="4156708"/>
          </a:xfrm>
        </p:grpSpPr>
        <p:sp>
          <p:nvSpPr>
            <p:cNvPr id="30" name="TextBox 21"/>
            <p:cNvSpPr txBox="1">
              <a:spLocks noChangeArrowheads="1"/>
            </p:cNvSpPr>
            <p:nvPr/>
          </p:nvSpPr>
          <p:spPr bwMode="auto">
            <a:xfrm>
              <a:off x="2025369" y="4974363"/>
              <a:ext cx="630356" cy="3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2008</a:t>
              </a:r>
            </a:p>
          </p:txBody>
        </p:sp>
        <p:pic>
          <p:nvPicPr>
            <p:cNvPr id="3" name="Picture 2" descr="Screen Shot 2014-04-25 at 12.21.2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0087" y="1149090"/>
              <a:ext cx="3273057" cy="3648864"/>
            </a:xfrm>
            <a:prstGeom prst="rect">
              <a:avLst/>
            </a:prstGeom>
            <a:ln>
              <a:solidFill>
                <a:schemeClr val="tx1"/>
              </a:solidFill>
            </a:ln>
          </p:spPr>
        </p:pic>
      </p:grpSp>
      <p:grpSp>
        <p:nvGrpSpPr>
          <p:cNvPr id="7" name="Group 6"/>
          <p:cNvGrpSpPr/>
          <p:nvPr/>
        </p:nvGrpSpPr>
        <p:grpSpPr>
          <a:xfrm>
            <a:off x="3291071" y="1244957"/>
            <a:ext cx="2386290" cy="3837474"/>
            <a:chOff x="4079402" y="1149088"/>
            <a:chExt cx="2844740" cy="4136909"/>
          </a:xfrm>
        </p:grpSpPr>
        <p:sp>
          <p:nvSpPr>
            <p:cNvPr id="33" name="TextBox 21"/>
            <p:cNvSpPr txBox="1">
              <a:spLocks noChangeArrowheads="1"/>
            </p:cNvSpPr>
            <p:nvPr/>
          </p:nvSpPr>
          <p:spPr bwMode="auto">
            <a:xfrm>
              <a:off x="4104810" y="4954204"/>
              <a:ext cx="654053" cy="33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pic>
          <p:nvPicPr>
            <p:cNvPr id="4" name="Picture 3" descr="Screen Shot 2014-04-25 at 12.22.3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9402" y="1149088"/>
              <a:ext cx="2844740" cy="3656951"/>
            </a:xfrm>
            <a:prstGeom prst="rect">
              <a:avLst/>
            </a:prstGeom>
            <a:ln>
              <a:solidFill>
                <a:schemeClr val="tx1"/>
              </a:solidFill>
            </a:ln>
          </p:spPr>
        </p:pic>
      </p:grpSp>
      <p:grpSp>
        <p:nvGrpSpPr>
          <p:cNvPr id="8" name="Group 7"/>
          <p:cNvGrpSpPr/>
          <p:nvPr/>
        </p:nvGrpSpPr>
        <p:grpSpPr>
          <a:xfrm>
            <a:off x="5017065" y="1244957"/>
            <a:ext cx="2459416" cy="3865361"/>
            <a:chOff x="5921552" y="1143000"/>
            <a:chExt cx="2848376" cy="4151875"/>
          </a:xfrm>
        </p:grpSpPr>
        <p:sp>
          <p:nvSpPr>
            <p:cNvPr id="29" name="TextBox 21"/>
            <p:cNvSpPr txBox="1">
              <a:spLocks noChangeArrowheads="1"/>
            </p:cNvSpPr>
            <p:nvPr/>
          </p:nvSpPr>
          <p:spPr bwMode="auto">
            <a:xfrm>
              <a:off x="5921552" y="4964284"/>
              <a:ext cx="635417" cy="33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3600" y="1143000"/>
              <a:ext cx="2826328" cy="3657600"/>
            </a:xfrm>
            <a:prstGeom prst="rect">
              <a:avLst/>
            </a:prstGeom>
            <a:ln>
              <a:solidFill>
                <a:schemeClr val="tx1"/>
              </a:solidFill>
            </a:ln>
          </p:spPr>
        </p:pic>
      </p:grpSp>
      <p:pic>
        <p:nvPicPr>
          <p:cNvPr id="12" name="Content Placeholder 11"/>
          <p:cNvPicPr>
            <a:picLocks noGrp="1" noChangeAspect="1"/>
          </p:cNvPicPr>
          <p:nvPr>
            <p:ph sz="half" idx="2"/>
          </p:nvPr>
        </p:nvPicPr>
        <p:blipFill>
          <a:blip r:embed="rId7" cstate="screen">
            <a:extLst>
              <a:ext uri="{28A0092B-C50C-407E-A947-70E740481C1C}">
                <a14:useLocalDpi xmlns:a14="http://schemas.microsoft.com/office/drawing/2010/main"/>
              </a:ext>
            </a:extLst>
          </a:blip>
          <a:stretch>
            <a:fillRect/>
          </a:stretch>
        </p:blipFill>
        <p:spPr>
          <a:xfrm>
            <a:off x="6471927" y="1244957"/>
            <a:ext cx="2588765" cy="3420622"/>
          </a:xfrm>
        </p:spPr>
      </p:pic>
      <p:sp>
        <p:nvSpPr>
          <p:cNvPr id="14" name="TextBox 13"/>
          <p:cNvSpPr txBox="1"/>
          <p:nvPr/>
        </p:nvSpPr>
        <p:spPr>
          <a:xfrm>
            <a:off x="6526106" y="4793656"/>
            <a:ext cx="812845" cy="307777"/>
          </a:xfrm>
          <a:prstGeom prst="rect">
            <a:avLst/>
          </a:prstGeom>
          <a:noFill/>
        </p:spPr>
        <p:txBody>
          <a:bodyPr wrap="square" rtlCol="0">
            <a:spAutoFit/>
          </a:bodyPr>
          <a:lstStyle/>
          <a:p>
            <a:r>
              <a:rPr lang="en-US" sz="1400" dirty="0" smtClean="0">
                <a:ea typeface="Trebuchet MS" charset="0"/>
                <a:cs typeface="Trebuchet MS" charset="0"/>
              </a:rPr>
              <a:t>2016</a:t>
            </a:r>
            <a:endParaRPr lang="en-US" sz="1400" dirty="0">
              <a:ea typeface="Trebuchet MS" charset="0"/>
              <a:cs typeface="Trebuchet MS" charset="0"/>
            </a:endParaRPr>
          </a:p>
        </p:txBody>
      </p:sp>
      <p:sp>
        <p:nvSpPr>
          <p:cNvPr id="9" name="Slide Number Placeholder 8"/>
          <p:cNvSpPr>
            <a:spLocks noGrp="1"/>
          </p:cNvSpPr>
          <p:nvPr>
            <p:ph type="sldNum" sz="quarter" idx="12"/>
          </p:nvPr>
        </p:nvSpPr>
        <p:spPr/>
        <p:txBody>
          <a:bodyPr/>
          <a:lstStyle/>
          <a:p>
            <a:fld id="{0A1189FA-E85E-2246-973C-FA5BF0DBB426}" type="slidenum">
              <a:rPr lang="en-US" smtClean="0"/>
              <a:pPr/>
              <a:t>40</a:t>
            </a:fld>
            <a:endParaRPr lang="en-US"/>
          </a:p>
        </p:txBody>
      </p:sp>
    </p:spTree>
    <p:extLst>
      <p:ext uri="{BB962C8B-B14F-4D97-AF65-F5344CB8AC3E}">
        <p14:creationId xmlns:p14="http://schemas.microsoft.com/office/powerpoint/2010/main" val="415844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4445" y="1111250"/>
            <a:ext cx="1795221" cy="4246022"/>
            <a:chOff x="256565" y="1111250"/>
            <a:chExt cx="2852374" cy="5451015"/>
          </a:xfrm>
        </p:grpSpPr>
        <p:sp>
          <p:nvSpPr>
            <p:cNvPr id="40967" name="TextBox 9"/>
            <p:cNvSpPr txBox="1">
              <a:spLocks noChangeArrowheads="1"/>
            </p:cNvSpPr>
            <p:nvPr/>
          </p:nvSpPr>
          <p:spPr bwMode="auto">
            <a:xfrm>
              <a:off x="256565" y="3954463"/>
              <a:ext cx="2852374" cy="260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4</a:t>
              </a:r>
              <a:r>
                <a:rPr lang="en-US" sz="1400" dirty="0" smtClean="0">
                  <a:solidFill>
                    <a:prstClr val="black"/>
                  </a:solidFill>
                  <a:latin typeface="Trebuchet MS" pitchFamily="34" charset="0"/>
                  <a:cs typeface="+mn-cs"/>
                </a:rPr>
                <a:t> </a:t>
              </a:r>
              <a:r>
                <a:rPr lang="en-US" sz="1400" dirty="0" smtClean="0">
                  <a:solidFill>
                    <a:prstClr val="black"/>
                  </a:solidFill>
                  <a:latin typeface="+mn-lt"/>
                  <a:cs typeface="+mn-cs"/>
                </a:rPr>
                <a:t>meetings during</a:t>
              </a:r>
              <a:br>
                <a:rPr lang="en-US" sz="1400" dirty="0" smtClean="0">
                  <a:solidFill>
                    <a:prstClr val="black"/>
                  </a:solidFill>
                  <a:latin typeface="+mn-lt"/>
                  <a:cs typeface="+mn-cs"/>
                </a:rPr>
              </a:br>
              <a:r>
                <a:rPr lang="en-US" sz="1400" dirty="0" smtClean="0">
                  <a:solidFill>
                    <a:prstClr val="black"/>
                  </a:solidFill>
                  <a:latin typeface="+mn-lt"/>
                  <a:cs typeface="+mn-cs"/>
                </a:rPr>
                <a:t>summer 2008</a:t>
              </a:r>
            </a:p>
            <a:p>
              <a:pPr algn="ctr" defTabSz="457200" eaLnBrk="1" hangingPunct="1"/>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Roadmap published</a:t>
              </a:r>
              <a:br>
                <a:rPr lang="en-US" sz="1400" dirty="0" smtClean="0">
                  <a:solidFill>
                    <a:prstClr val="black"/>
                  </a:solidFill>
                  <a:latin typeface="+mn-lt"/>
                  <a:cs typeface="+mn-cs"/>
                </a:rPr>
              </a:br>
              <a:r>
                <a:rPr lang="en-US" sz="1400" dirty="0" smtClean="0">
                  <a:solidFill>
                    <a:prstClr val="black"/>
                  </a:solidFill>
                  <a:latin typeface="+mn-lt"/>
                  <a:cs typeface="+mn-cs"/>
                </a:rPr>
                <a:t>May 2009</a:t>
              </a:r>
            </a:p>
            <a:p>
              <a:pPr algn="ctr" defTabSz="457200" eaLnBrk="1" hangingPunct="1"/>
              <a:endParaRPr lang="en-US" sz="1400" dirty="0" smtClean="0">
                <a:solidFill>
                  <a:prstClr val="black"/>
                </a:solidFill>
                <a:latin typeface="+mn-lt"/>
                <a:cs typeface="+mn-cs"/>
              </a:endParaRPr>
            </a:p>
            <a:p>
              <a:pPr algn="ctr" defTabSz="457200" eaLnBrk="1" hangingPunct="1"/>
              <a:r>
                <a:rPr lang="en-US" sz="1400" b="1" i="1" dirty="0" smtClean="0">
                  <a:solidFill>
                    <a:prstClr val="black"/>
                  </a:solidFill>
                  <a:latin typeface="+mn-lt"/>
                  <a:cs typeface="+mn-cs"/>
                </a:rPr>
                <a:t>Extensive discussions</a:t>
              </a:r>
              <a:br>
                <a:rPr lang="en-US" sz="1400" b="1" i="1" dirty="0" smtClean="0">
                  <a:solidFill>
                    <a:prstClr val="black"/>
                  </a:solidFill>
                  <a:latin typeface="+mn-lt"/>
                  <a:cs typeface="+mn-cs"/>
                </a:rPr>
              </a:br>
              <a:r>
                <a:rPr lang="en-US" sz="1400" b="1" i="1" dirty="0" smtClean="0">
                  <a:solidFill>
                    <a:prstClr val="black"/>
                  </a:solidFill>
                  <a:latin typeface="+mn-lt"/>
                  <a:cs typeface="+mn-cs"/>
                </a:rPr>
                <a:t>between visioning </a:t>
              </a:r>
              <a:br>
                <a:rPr lang="en-US" sz="1400" b="1" i="1" dirty="0" smtClean="0">
                  <a:solidFill>
                    <a:prstClr val="black"/>
                  </a:solidFill>
                  <a:latin typeface="+mn-lt"/>
                  <a:cs typeface="+mn-cs"/>
                </a:rPr>
              </a:br>
              <a:r>
                <a:rPr lang="en-US" sz="1400" b="1" i="1" dirty="0" smtClean="0">
                  <a:solidFill>
                    <a:prstClr val="black"/>
                  </a:solidFill>
                  <a:latin typeface="+mn-lt"/>
                  <a:cs typeface="+mn-cs"/>
                </a:rPr>
                <a:t>leaders &amp; agencies</a:t>
              </a:r>
            </a:p>
          </p:txBody>
        </p:sp>
        <p:pic>
          <p:nvPicPr>
            <p:cNvPr id="40968" name="Picture 2"/>
            <p:cNvPicPr>
              <a:picLocks noChangeAspect="1"/>
            </p:cNvPicPr>
            <p:nvPr/>
          </p:nvPicPr>
          <p:blipFill>
            <a:blip r:embed="rId3" cstate="screen">
              <a:extLst>
                <a:ext uri="{28A0092B-C50C-407E-A947-70E740481C1C}">
                  <a14:useLocalDpi xmlns:a14="http://schemas.microsoft.com/office/drawing/2010/main"/>
                </a:ext>
              </a:extLst>
            </a:blip>
            <a:srcRect l="282"/>
            <a:stretch>
              <a:fillRect/>
            </a:stretch>
          </p:blipFill>
          <p:spPr bwMode="auto">
            <a:xfrm>
              <a:off x="331788" y="1111250"/>
              <a:ext cx="2701925" cy="2843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40969" name="Picture 17"/>
          <p:cNvPicPr>
            <a:picLocks noChangeAspect="1"/>
          </p:cNvPicPr>
          <p:nvPr/>
        </p:nvPicPr>
        <p:blipFill>
          <a:blip r:embed="rId4" cstate="screen">
            <a:extLst>
              <a:ext uri="{28A0092B-C50C-407E-A947-70E740481C1C}">
                <a14:useLocalDpi xmlns:a14="http://schemas.microsoft.com/office/drawing/2010/main"/>
              </a:ext>
            </a:extLst>
          </a:blip>
          <a:srcRect l="-2083" t="31741" r="-2"/>
          <a:stretch>
            <a:fillRect/>
          </a:stretch>
        </p:blipFill>
        <p:spPr bwMode="auto">
          <a:xfrm>
            <a:off x="3505339" y="5205172"/>
            <a:ext cx="29987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21"/>
          <p:cNvSpPr txBox="1">
            <a:spLocks noChangeArrowheads="1"/>
          </p:cNvSpPr>
          <p:nvPr/>
        </p:nvSpPr>
        <p:spPr bwMode="auto">
          <a:xfrm>
            <a:off x="6632338" y="5223073"/>
            <a:ext cx="1505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r" defTabSz="457200" eaLnBrk="1" hangingPunct="1"/>
            <a:r>
              <a:rPr lang="en-US" sz="1400" dirty="0" err="1" smtClean="0">
                <a:solidFill>
                  <a:prstClr val="black"/>
                </a:solidFill>
                <a:latin typeface="+mn-lt"/>
                <a:cs typeface="+mn-cs"/>
              </a:rPr>
              <a:t>Henrik</a:t>
            </a:r>
            <a:r>
              <a:rPr lang="en-US" sz="1400" dirty="0" smtClean="0">
                <a:solidFill>
                  <a:prstClr val="black"/>
                </a:solidFill>
                <a:latin typeface="+mn-lt"/>
                <a:cs typeface="+mn-cs"/>
              </a:rPr>
              <a:t> </a:t>
            </a:r>
            <a:r>
              <a:rPr lang="en-US" sz="1400" dirty="0" err="1" smtClean="0">
                <a:solidFill>
                  <a:prstClr val="black"/>
                </a:solidFill>
                <a:latin typeface="+mn-lt"/>
                <a:cs typeface="+mn-cs"/>
              </a:rPr>
              <a:t>Chistensen</a:t>
            </a:r>
            <a:endParaRPr lang="en-US" sz="1400" dirty="0" smtClean="0">
              <a:solidFill>
                <a:prstClr val="black"/>
              </a:solidFill>
              <a:latin typeface="+mn-lt"/>
              <a:cs typeface="+mn-cs"/>
            </a:endParaRPr>
          </a:p>
          <a:p>
            <a:pPr algn="r" defTabSz="457200" eaLnBrk="1" hangingPunct="1"/>
            <a:endParaRPr lang="en-US" sz="1400" dirty="0" smtClean="0">
              <a:solidFill>
                <a:prstClr val="black"/>
              </a:solidFill>
              <a:latin typeface="+mn-lt"/>
              <a:cs typeface="+mn-cs"/>
            </a:endParaRPr>
          </a:p>
        </p:txBody>
      </p:sp>
      <p:grpSp>
        <p:nvGrpSpPr>
          <p:cNvPr id="20" name="Group 19"/>
          <p:cNvGrpSpPr>
            <a:grpSpLocks/>
          </p:cNvGrpSpPr>
          <p:nvPr/>
        </p:nvGrpSpPr>
        <p:grpSpPr bwMode="auto">
          <a:xfrm>
            <a:off x="1939640" y="1111250"/>
            <a:ext cx="2350226" cy="3252844"/>
            <a:chOff x="2675966" y="1111250"/>
            <a:chExt cx="3433268" cy="4022287"/>
          </a:xfrm>
        </p:grpSpPr>
        <p:sp>
          <p:nvSpPr>
            <p:cNvPr id="40972" name="TextBox 13"/>
            <p:cNvSpPr txBox="1">
              <a:spLocks noChangeArrowheads="1"/>
            </p:cNvSpPr>
            <p:nvPr/>
          </p:nvSpPr>
          <p:spPr bwMode="auto">
            <a:xfrm>
              <a:off x="3010578" y="3953741"/>
              <a:ext cx="3098656" cy="117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OSTP issues directive to all</a:t>
              </a:r>
            </a:p>
            <a:p>
              <a:pPr algn="ctr" defTabSz="457200" eaLnBrk="1" hangingPunct="1"/>
              <a:r>
                <a:rPr lang="en-US" sz="1400" dirty="0" smtClean="0">
                  <a:solidFill>
                    <a:prstClr val="black"/>
                  </a:solidFill>
                  <a:latin typeface="+mn-lt"/>
                  <a:cs typeface="+mn-cs"/>
                </a:rPr>
                <a:t>agencies in summer 2010</a:t>
              </a:r>
              <a:br>
                <a:rPr lang="en-US" sz="1400" dirty="0" smtClean="0">
                  <a:solidFill>
                    <a:prstClr val="black"/>
                  </a:solidFill>
                  <a:latin typeface="+mn-lt"/>
                  <a:cs typeface="+mn-cs"/>
                </a:rPr>
              </a:br>
              <a:r>
                <a:rPr lang="en-US" sz="1400" dirty="0" smtClean="0">
                  <a:solidFill>
                    <a:prstClr val="black"/>
                  </a:solidFill>
                  <a:latin typeface="+mn-lt"/>
                  <a:cs typeface="+mn-cs"/>
                </a:rPr>
                <a:t>to include robotics in</a:t>
              </a:r>
              <a:br>
                <a:rPr lang="en-US" sz="1400" dirty="0" smtClean="0">
                  <a:solidFill>
                    <a:prstClr val="black"/>
                  </a:solidFill>
                  <a:latin typeface="+mn-lt"/>
                  <a:cs typeface="+mn-cs"/>
                </a:rPr>
              </a:br>
              <a:r>
                <a:rPr lang="en-US" sz="1400" dirty="0" smtClean="0">
                  <a:solidFill>
                    <a:prstClr val="black"/>
                  </a:solidFill>
                  <a:latin typeface="+mn-lt"/>
                  <a:cs typeface="+mn-cs"/>
                </a:rPr>
                <a:t>FY 12 budgets</a:t>
              </a:r>
            </a:p>
          </p:txBody>
        </p:sp>
        <p:pic>
          <p:nvPicPr>
            <p:cNvPr id="40973" name="Picture 3"/>
            <p:cNvPicPr>
              <a:picLocks noChangeAspect="1"/>
            </p:cNvPicPr>
            <p:nvPr/>
          </p:nvPicPr>
          <p:blipFill>
            <a:blip r:embed="rId5" cstate="screen">
              <a:extLst>
                <a:ext uri="{28A0092B-C50C-407E-A947-70E740481C1C}">
                  <a14:useLocalDpi xmlns:a14="http://schemas.microsoft.com/office/drawing/2010/main"/>
                </a:ext>
              </a:extLst>
            </a:blip>
            <a:srcRect r="6160"/>
            <a:stretch>
              <a:fillRect/>
            </a:stretch>
          </p:blipFill>
          <p:spPr bwMode="auto">
            <a:xfrm>
              <a:off x="3215716" y="1111250"/>
              <a:ext cx="2688380" cy="28437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2675966" y="2273300"/>
              <a:ext cx="1079500" cy="59690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grpSp>
        <p:nvGrpSpPr>
          <p:cNvPr id="6" name="Group 5"/>
          <p:cNvGrpSpPr/>
          <p:nvPr/>
        </p:nvGrpSpPr>
        <p:grpSpPr>
          <a:xfrm>
            <a:off x="4043918" y="1055759"/>
            <a:ext cx="2217741" cy="3084853"/>
            <a:chOff x="4043918" y="1055759"/>
            <a:chExt cx="2217741" cy="3084853"/>
          </a:xfrm>
        </p:grpSpPr>
        <p:sp>
          <p:nvSpPr>
            <p:cNvPr id="40978" name="TextBox 14"/>
            <p:cNvSpPr txBox="1">
              <a:spLocks noChangeArrowheads="1"/>
            </p:cNvSpPr>
            <p:nvPr/>
          </p:nvSpPr>
          <p:spPr bwMode="auto">
            <a:xfrm>
              <a:off x="4497551" y="3401948"/>
              <a:ext cx="16800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National Robotics </a:t>
              </a:r>
              <a:br>
                <a:rPr lang="en-US" sz="1400" dirty="0" smtClean="0">
                  <a:solidFill>
                    <a:prstClr val="black"/>
                  </a:solidFill>
                  <a:latin typeface="+mn-lt"/>
                  <a:cs typeface="+mn-cs"/>
                </a:rPr>
              </a:br>
              <a:r>
                <a:rPr lang="en-US" sz="1400" dirty="0" smtClean="0">
                  <a:solidFill>
                    <a:prstClr val="black"/>
                  </a:solidFill>
                  <a:latin typeface="+mn-lt"/>
                  <a:cs typeface="+mn-cs"/>
                </a:rPr>
                <a:t>Initiative announced</a:t>
              </a:r>
            </a:p>
            <a:p>
              <a:pPr algn="ctr" defTabSz="457200" eaLnBrk="1" hangingPunct="1"/>
              <a:r>
                <a:rPr lang="en-US" sz="1400" dirty="0" smtClean="0">
                  <a:solidFill>
                    <a:prstClr val="black"/>
                  </a:solidFill>
                  <a:latin typeface="+mn-lt"/>
                  <a:cs typeface="+mn-cs"/>
                </a:rPr>
                <a:t>in summer 2011</a:t>
              </a:r>
            </a:p>
          </p:txBody>
        </p:sp>
        <p:pic>
          <p:nvPicPr>
            <p:cNvPr id="40979"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3482" y="1055759"/>
              <a:ext cx="1848177" cy="2347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Right Arrow 23"/>
            <p:cNvSpPr/>
            <p:nvPr/>
          </p:nvSpPr>
          <p:spPr bwMode="auto">
            <a:xfrm>
              <a:off x="4043918" y="2014914"/>
              <a:ext cx="739128" cy="492681"/>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40983" name="Rectangle 23"/>
          <p:cNvSpPr>
            <a:spLocks noGrp="1"/>
          </p:cNvSpPr>
          <p:nvPr>
            <p:ph type="title"/>
          </p:nvPr>
        </p:nvSpPr>
        <p:spPr bwMode="auto">
          <a:xfrm>
            <a:off x="457200" y="274638"/>
            <a:ext cx="791668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rPr>
              <a:t>Impact: Robotics</a:t>
            </a:r>
          </a:p>
        </p:txBody>
      </p:sp>
      <p:grpSp>
        <p:nvGrpSpPr>
          <p:cNvPr id="8" name="Group 7"/>
          <p:cNvGrpSpPr/>
          <p:nvPr/>
        </p:nvGrpSpPr>
        <p:grpSpPr>
          <a:xfrm>
            <a:off x="6156137" y="1055759"/>
            <a:ext cx="2900399" cy="2585953"/>
            <a:chOff x="6156137" y="1055759"/>
            <a:chExt cx="2900399" cy="2585953"/>
          </a:xfrm>
        </p:grpSpPr>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9828" y="1055759"/>
              <a:ext cx="2526708" cy="1073150"/>
            </a:xfrm>
            <a:prstGeom prst="rect">
              <a:avLst/>
            </a:prstGeom>
          </p:spPr>
        </p:pic>
        <p:sp>
          <p:nvSpPr>
            <p:cNvPr id="22" name="Right Arrow 21"/>
            <p:cNvSpPr/>
            <p:nvPr/>
          </p:nvSpPr>
          <p:spPr bwMode="auto">
            <a:xfrm>
              <a:off x="6156137" y="2072376"/>
              <a:ext cx="739128" cy="492681"/>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3" name="TextBox 14"/>
            <p:cNvSpPr txBox="1">
              <a:spLocks noChangeArrowheads="1"/>
            </p:cNvSpPr>
            <p:nvPr/>
          </p:nvSpPr>
          <p:spPr bwMode="auto">
            <a:xfrm>
              <a:off x="6733561" y="2472161"/>
              <a:ext cx="21192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rPr>
                <a:t>2 meetings in Spring, 2016</a:t>
              </a:r>
            </a:p>
            <a:p>
              <a:pPr algn="ctr" defTabSz="457200" eaLnBrk="1" hangingPunct="1"/>
              <a:endParaRPr lang="en-US" sz="1400" dirty="0">
                <a:solidFill>
                  <a:prstClr val="black"/>
                </a:solidFill>
                <a:latin typeface="+mn-lt"/>
              </a:endParaRPr>
            </a:p>
            <a:p>
              <a:pPr algn="ctr" defTabSz="457200" eaLnBrk="1" hangingPunct="1"/>
              <a:r>
                <a:rPr lang="en-US" sz="1400" dirty="0" smtClean="0">
                  <a:solidFill>
                    <a:prstClr val="black"/>
                  </a:solidFill>
                  <a:latin typeface="+mn-lt"/>
                </a:rPr>
                <a:t>Report and </a:t>
              </a:r>
              <a:endParaRPr lang="en-US" sz="1400" dirty="0">
                <a:solidFill>
                  <a:prstClr val="black"/>
                </a:solidFill>
                <a:latin typeface="+mn-lt"/>
              </a:endParaRPr>
            </a:p>
            <a:p>
              <a:pPr algn="ctr" defTabSz="457200" eaLnBrk="1" hangingPunct="1"/>
              <a:r>
                <a:rPr lang="en-US" sz="1400" dirty="0" smtClean="0">
                  <a:solidFill>
                    <a:prstClr val="black"/>
                  </a:solidFill>
                  <a:latin typeface="+mn-lt"/>
                </a:rPr>
                <a:t>Congressional Briefing in June, 2016 </a:t>
              </a:r>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41</a:t>
            </a:fld>
            <a:endParaRPr lang="en-US"/>
          </a:p>
        </p:txBody>
      </p:sp>
    </p:spTree>
    <p:extLst>
      <p:ext uri="{BB962C8B-B14F-4D97-AF65-F5344CB8AC3E}">
        <p14:creationId xmlns:p14="http://schemas.microsoft.com/office/powerpoint/2010/main" val="78044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9" name="Picture 17"/>
          <p:cNvPicPr>
            <a:picLocks noChangeAspect="1"/>
          </p:cNvPicPr>
          <p:nvPr/>
        </p:nvPicPr>
        <p:blipFill>
          <a:blip r:embed="rId3" cstate="screen">
            <a:extLst>
              <a:ext uri="{28A0092B-C50C-407E-A947-70E740481C1C}">
                <a14:useLocalDpi xmlns:a14="http://schemas.microsoft.com/office/drawing/2010/main"/>
              </a:ext>
            </a:extLst>
          </a:blip>
          <a:srcRect l="-2083" t="31741" r="-2"/>
          <a:stretch>
            <a:fillRect/>
          </a:stretch>
        </p:blipFill>
        <p:spPr bwMode="auto">
          <a:xfrm>
            <a:off x="3505339" y="5205172"/>
            <a:ext cx="29987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21"/>
          <p:cNvSpPr txBox="1">
            <a:spLocks noChangeArrowheads="1"/>
          </p:cNvSpPr>
          <p:nvPr/>
        </p:nvSpPr>
        <p:spPr bwMode="auto">
          <a:xfrm>
            <a:off x="6632338" y="5223073"/>
            <a:ext cx="1505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r" defTabSz="457200" eaLnBrk="1" hangingPunct="1"/>
            <a:r>
              <a:rPr lang="en-US" sz="1400" dirty="0" err="1" smtClean="0">
                <a:solidFill>
                  <a:prstClr val="black"/>
                </a:solidFill>
                <a:latin typeface="+mn-lt"/>
                <a:cs typeface="+mn-cs"/>
              </a:rPr>
              <a:t>Henrik</a:t>
            </a:r>
            <a:r>
              <a:rPr lang="en-US" sz="1400" dirty="0" smtClean="0">
                <a:solidFill>
                  <a:prstClr val="black"/>
                </a:solidFill>
                <a:latin typeface="+mn-lt"/>
                <a:cs typeface="+mn-cs"/>
              </a:rPr>
              <a:t> </a:t>
            </a:r>
            <a:r>
              <a:rPr lang="en-US" sz="1400" dirty="0" err="1" smtClean="0">
                <a:solidFill>
                  <a:prstClr val="black"/>
                </a:solidFill>
                <a:latin typeface="+mn-lt"/>
                <a:cs typeface="+mn-cs"/>
              </a:rPr>
              <a:t>Chistensen</a:t>
            </a:r>
            <a:endParaRPr lang="en-US" sz="1400" dirty="0" smtClean="0">
              <a:solidFill>
                <a:prstClr val="black"/>
              </a:solidFill>
              <a:latin typeface="+mn-lt"/>
              <a:cs typeface="+mn-cs"/>
            </a:endParaRPr>
          </a:p>
          <a:p>
            <a:pPr algn="r" defTabSz="457200" eaLnBrk="1" hangingPunct="1"/>
            <a:endParaRPr lang="en-US" sz="1400" dirty="0" smtClean="0">
              <a:solidFill>
                <a:prstClr val="black"/>
              </a:solidFill>
              <a:latin typeface="+mn-lt"/>
              <a:cs typeface="+mn-cs"/>
            </a:endParaRPr>
          </a:p>
        </p:txBody>
      </p:sp>
      <p:sp>
        <p:nvSpPr>
          <p:cNvPr id="40983" name="Rectangle 23"/>
          <p:cNvSpPr>
            <a:spLocks noGrp="1"/>
          </p:cNvSpPr>
          <p:nvPr>
            <p:ph type="title"/>
          </p:nvPr>
        </p:nvSpPr>
        <p:spPr bwMode="auto">
          <a:xfrm>
            <a:off x="457200" y="274638"/>
            <a:ext cx="791668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rPr>
              <a:t>Impact: Robotics</a:t>
            </a:r>
          </a:p>
        </p:txBody>
      </p:sp>
      <p:grpSp>
        <p:nvGrpSpPr>
          <p:cNvPr id="8" name="Group 7"/>
          <p:cNvGrpSpPr/>
          <p:nvPr/>
        </p:nvGrpSpPr>
        <p:grpSpPr>
          <a:xfrm>
            <a:off x="163912" y="1252497"/>
            <a:ext cx="2900399" cy="2585953"/>
            <a:chOff x="6156137" y="1055759"/>
            <a:chExt cx="2900399" cy="2585953"/>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9828" y="1055759"/>
              <a:ext cx="2526708" cy="1073150"/>
            </a:xfrm>
            <a:prstGeom prst="rect">
              <a:avLst/>
            </a:prstGeom>
          </p:spPr>
        </p:pic>
        <p:sp>
          <p:nvSpPr>
            <p:cNvPr id="22" name="Right Arrow 21"/>
            <p:cNvSpPr/>
            <p:nvPr/>
          </p:nvSpPr>
          <p:spPr bwMode="auto">
            <a:xfrm>
              <a:off x="6156137" y="2072376"/>
              <a:ext cx="739128" cy="492681"/>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3" name="TextBox 14"/>
            <p:cNvSpPr txBox="1">
              <a:spLocks noChangeArrowheads="1"/>
            </p:cNvSpPr>
            <p:nvPr/>
          </p:nvSpPr>
          <p:spPr bwMode="auto">
            <a:xfrm>
              <a:off x="6733561" y="2472161"/>
              <a:ext cx="21192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rPr>
                <a:t>2 meetings in Spring, 2016</a:t>
              </a:r>
            </a:p>
            <a:p>
              <a:pPr algn="ctr" defTabSz="457200" eaLnBrk="1" hangingPunct="1"/>
              <a:endParaRPr lang="en-US" sz="1400" dirty="0">
                <a:solidFill>
                  <a:prstClr val="black"/>
                </a:solidFill>
                <a:latin typeface="+mn-lt"/>
              </a:endParaRPr>
            </a:p>
            <a:p>
              <a:pPr algn="ctr" defTabSz="457200" eaLnBrk="1" hangingPunct="1"/>
              <a:r>
                <a:rPr lang="en-US" sz="1400" dirty="0" smtClean="0">
                  <a:solidFill>
                    <a:prstClr val="black"/>
                  </a:solidFill>
                  <a:latin typeface="+mn-lt"/>
                </a:rPr>
                <a:t>Report and </a:t>
              </a:r>
              <a:endParaRPr lang="en-US" sz="1400" dirty="0">
                <a:solidFill>
                  <a:prstClr val="black"/>
                </a:solidFill>
                <a:latin typeface="+mn-lt"/>
              </a:endParaRPr>
            </a:p>
            <a:p>
              <a:pPr algn="ctr" defTabSz="457200" eaLnBrk="1" hangingPunct="1"/>
              <a:r>
                <a:rPr lang="en-US" sz="1400" dirty="0" smtClean="0">
                  <a:solidFill>
                    <a:prstClr val="black"/>
                  </a:solidFill>
                  <a:latin typeface="+mn-lt"/>
                </a:rPr>
                <a:t>Congressional Briefing in June, 2016 </a:t>
              </a:r>
            </a:p>
          </p:txBody>
        </p:sp>
      </p:grpSp>
      <p:pic>
        <p:nvPicPr>
          <p:cNvPr id="2" name="Picture 1" descr="Screen Shot 2017-03-23 at 9.48.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897" y="1250081"/>
            <a:ext cx="3934103" cy="1318818"/>
          </a:xfrm>
          <a:prstGeom prst="rect">
            <a:avLst/>
          </a:prstGeom>
        </p:spPr>
      </p:pic>
      <p:pic>
        <p:nvPicPr>
          <p:cNvPr id="4" name="Picture 3" descr="Screen Shot 2017-03-23 at 9.48.5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0343" y="1250081"/>
            <a:ext cx="1777145" cy="2297920"/>
          </a:xfrm>
          <a:prstGeom prst="rect">
            <a:avLst/>
          </a:prstGeom>
        </p:spPr>
      </p:pic>
      <p:sp>
        <p:nvSpPr>
          <p:cNvPr id="24" name="Right Arrow 23"/>
          <p:cNvSpPr/>
          <p:nvPr/>
        </p:nvSpPr>
        <p:spPr bwMode="auto">
          <a:xfrm>
            <a:off x="2827297" y="2269114"/>
            <a:ext cx="739128" cy="492681"/>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5" name="Right Arrow 24"/>
          <p:cNvSpPr/>
          <p:nvPr/>
        </p:nvSpPr>
        <p:spPr bwMode="auto">
          <a:xfrm>
            <a:off x="4840333" y="2246561"/>
            <a:ext cx="739128" cy="492681"/>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TextBox 6"/>
          <p:cNvSpPr txBox="1"/>
          <p:nvPr/>
        </p:nvSpPr>
        <p:spPr>
          <a:xfrm>
            <a:off x="3280342" y="3813791"/>
            <a:ext cx="1777145" cy="738664"/>
          </a:xfrm>
          <a:prstGeom prst="rect">
            <a:avLst/>
          </a:prstGeom>
          <a:noFill/>
        </p:spPr>
        <p:txBody>
          <a:bodyPr wrap="square" rtlCol="0">
            <a:spAutoFit/>
          </a:bodyPr>
          <a:lstStyle/>
          <a:p>
            <a:r>
              <a:rPr lang="en-US" sz="1400" dirty="0" smtClean="0"/>
              <a:t>Next Generation Robotics</a:t>
            </a:r>
          </a:p>
          <a:p>
            <a:r>
              <a:rPr lang="en-US" sz="1400" dirty="0"/>
              <a:t>p</a:t>
            </a:r>
            <a:r>
              <a:rPr lang="en-US" sz="1400" dirty="0" smtClean="0"/>
              <a:t>ublished June, 2016 </a:t>
            </a:r>
            <a:endParaRPr lang="en-US" sz="1400" dirty="0"/>
          </a:p>
        </p:txBody>
      </p:sp>
      <p:sp>
        <p:nvSpPr>
          <p:cNvPr id="9" name="TextBox 8"/>
          <p:cNvSpPr txBox="1"/>
          <p:nvPr/>
        </p:nvSpPr>
        <p:spPr>
          <a:xfrm>
            <a:off x="6251224" y="2739242"/>
            <a:ext cx="1886441" cy="523220"/>
          </a:xfrm>
          <a:prstGeom prst="rect">
            <a:avLst/>
          </a:prstGeom>
          <a:noFill/>
        </p:spPr>
        <p:txBody>
          <a:bodyPr wrap="square" rtlCol="0">
            <a:spAutoFit/>
          </a:bodyPr>
          <a:lstStyle/>
          <a:p>
            <a:r>
              <a:rPr lang="en-US" sz="1400" dirty="0" smtClean="0"/>
              <a:t>NRI 2.0 announced November 2016</a:t>
            </a:r>
            <a:endParaRPr lang="en-US" sz="1400" dirty="0"/>
          </a:p>
        </p:txBody>
      </p:sp>
      <p:sp>
        <p:nvSpPr>
          <p:cNvPr id="3" name="Slide Number Placeholder 2"/>
          <p:cNvSpPr>
            <a:spLocks noGrp="1"/>
          </p:cNvSpPr>
          <p:nvPr>
            <p:ph type="sldNum" sz="quarter" idx="12"/>
          </p:nvPr>
        </p:nvSpPr>
        <p:spPr/>
        <p:txBody>
          <a:bodyPr/>
          <a:lstStyle/>
          <a:p>
            <a:fld id="{0A1189FA-E85E-2246-973C-FA5BF0DBB426}" type="slidenum">
              <a:rPr lang="en-US" smtClean="0"/>
              <a:pPr/>
              <a:t>42</a:t>
            </a:fld>
            <a:endParaRPr lang="en-US"/>
          </a:p>
        </p:txBody>
      </p:sp>
    </p:spTree>
    <p:extLst>
      <p:ext uri="{BB962C8B-B14F-4D97-AF65-F5344CB8AC3E}">
        <p14:creationId xmlns:p14="http://schemas.microsoft.com/office/powerpoint/2010/main" val="320541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Box 21"/>
          <p:cNvSpPr txBox="1">
            <a:spLocks noChangeArrowheads="1"/>
          </p:cNvSpPr>
          <p:nvPr/>
        </p:nvSpPr>
        <p:spPr bwMode="auto">
          <a:xfrm>
            <a:off x="533399" y="6166492"/>
            <a:ext cx="1563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Josep Torrellas</a:t>
            </a:r>
          </a:p>
          <a:p>
            <a:pPr algn="ctr" defTabSz="457200" eaLnBrk="1" hangingPunct="1"/>
            <a:r>
              <a:rPr lang="en-US" sz="1400" dirty="0" smtClean="0">
                <a:solidFill>
                  <a:prstClr val="black"/>
                </a:solidFill>
                <a:latin typeface="+mn-lt"/>
                <a:cs typeface="+mn-cs"/>
              </a:rPr>
              <a:t>UIUC</a:t>
            </a:r>
          </a:p>
        </p:txBody>
      </p:sp>
      <p:sp>
        <p:nvSpPr>
          <p:cNvPr id="6" name="Content Placeholder 5"/>
          <p:cNvSpPr>
            <a:spLocks noGrp="1"/>
          </p:cNvSpPr>
          <p:nvPr>
            <p:ph sz="half" idx="2"/>
          </p:nvPr>
        </p:nvSpPr>
        <p:spPr>
          <a:xfrm>
            <a:off x="457200" y="1623870"/>
            <a:ext cx="8229600" cy="4115789"/>
          </a:xfrm>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2" y="1322454"/>
            <a:ext cx="2473036" cy="3200400"/>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930" y="4909493"/>
            <a:ext cx="1981200" cy="131739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930" y="4919433"/>
            <a:ext cx="1981200" cy="131608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209" y="4909492"/>
            <a:ext cx="1371600" cy="1319964"/>
          </a:xfrm>
          <a:prstGeom prst="rect">
            <a:avLst/>
          </a:prstGeom>
        </p:spPr>
      </p:pic>
      <p:sp>
        <p:nvSpPr>
          <p:cNvPr id="31" name="TextBox 21"/>
          <p:cNvSpPr txBox="1">
            <a:spLocks noChangeArrowheads="1"/>
          </p:cNvSpPr>
          <p:nvPr/>
        </p:nvSpPr>
        <p:spPr bwMode="auto">
          <a:xfrm>
            <a:off x="2555665" y="6156552"/>
            <a:ext cx="1094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Oskin</a:t>
            </a:r>
          </a:p>
          <a:p>
            <a:pPr algn="ctr" defTabSz="457200" eaLnBrk="1" hangingPunct="1"/>
            <a:r>
              <a:rPr lang="en-US" sz="1400" dirty="0" smtClean="0">
                <a:solidFill>
                  <a:prstClr val="black"/>
                </a:solidFill>
                <a:latin typeface="+mn-lt"/>
                <a:cs typeface="+mn-cs"/>
              </a:rPr>
              <a:t>Washington</a:t>
            </a:r>
          </a:p>
        </p:txBody>
      </p:sp>
      <p:sp>
        <p:nvSpPr>
          <p:cNvPr id="32" name="TextBox 21"/>
          <p:cNvSpPr txBox="1">
            <a:spLocks noChangeArrowheads="1"/>
          </p:cNvSpPr>
          <p:nvPr/>
        </p:nvSpPr>
        <p:spPr bwMode="auto">
          <a:xfrm>
            <a:off x="4792457" y="6186370"/>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28" name="TextBox 21"/>
          <p:cNvSpPr txBox="1">
            <a:spLocks noChangeArrowheads="1"/>
          </p:cNvSpPr>
          <p:nvPr/>
        </p:nvSpPr>
        <p:spPr bwMode="auto">
          <a:xfrm>
            <a:off x="1244602" y="453721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nvGrpSpPr>
          <p:cNvPr id="15" name="Group 14"/>
          <p:cNvGrpSpPr/>
          <p:nvPr/>
        </p:nvGrpSpPr>
        <p:grpSpPr>
          <a:xfrm>
            <a:off x="1401416" y="1322030"/>
            <a:ext cx="3370872" cy="3511767"/>
            <a:chOff x="1401416" y="904460"/>
            <a:chExt cx="3370872" cy="3511767"/>
          </a:xfrm>
        </p:grpSpPr>
        <p:grpSp>
          <p:nvGrpSpPr>
            <p:cNvPr id="5" name="Group 4"/>
            <p:cNvGrpSpPr/>
            <p:nvPr/>
          </p:nvGrpSpPr>
          <p:grpSpPr>
            <a:xfrm>
              <a:off x="1401416" y="904460"/>
              <a:ext cx="3370872" cy="3200400"/>
              <a:chOff x="2514600" y="824948"/>
              <a:chExt cx="3370872" cy="3200400"/>
            </a:xfrm>
          </p:grpSpPr>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2435" y="824948"/>
                <a:ext cx="2473037" cy="3200400"/>
              </a:xfrm>
              <a:prstGeom prst="rect">
                <a:avLst/>
              </a:prstGeom>
              <a:ln>
                <a:solidFill>
                  <a:schemeClr val="tx1"/>
                </a:solidFill>
              </a:ln>
            </p:spPr>
          </p:pic>
          <p:sp>
            <p:nvSpPr>
              <p:cNvPr id="23" name="Right Arrow 22"/>
              <p:cNvSpPr/>
              <p:nvPr/>
            </p:nvSpPr>
            <p:spPr bwMode="auto">
              <a:xfrm>
                <a:off x="2514600" y="2286000"/>
                <a:ext cx="1079252" cy="59698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29" name="TextBox 21"/>
            <p:cNvSpPr txBox="1">
              <a:spLocks noChangeArrowheads="1"/>
            </p:cNvSpPr>
            <p:nvPr/>
          </p:nvSpPr>
          <p:spPr bwMode="auto">
            <a:xfrm>
              <a:off x="3130550" y="41084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grpSp>
        <p:nvGrpSpPr>
          <p:cNvPr id="16" name="Group 15"/>
          <p:cNvGrpSpPr/>
          <p:nvPr/>
        </p:nvGrpSpPr>
        <p:grpSpPr>
          <a:xfrm>
            <a:off x="3397193" y="1321607"/>
            <a:ext cx="3326476" cy="3520050"/>
            <a:chOff x="3397193" y="934277"/>
            <a:chExt cx="3326476" cy="3520050"/>
          </a:xfrm>
        </p:grpSpPr>
        <p:grpSp>
          <p:nvGrpSpPr>
            <p:cNvPr id="13" name="Group 12"/>
            <p:cNvGrpSpPr/>
            <p:nvPr/>
          </p:nvGrpSpPr>
          <p:grpSpPr>
            <a:xfrm>
              <a:off x="3397193" y="934277"/>
              <a:ext cx="3326476" cy="3200400"/>
              <a:chOff x="3397193" y="934277"/>
              <a:chExt cx="3326476" cy="3200400"/>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0633" y="934277"/>
                <a:ext cx="2473036" cy="3200400"/>
              </a:xfrm>
              <a:prstGeom prst="rect">
                <a:avLst/>
              </a:prstGeom>
              <a:ln>
                <a:solidFill>
                  <a:schemeClr val="tx1"/>
                </a:solidFill>
              </a:ln>
            </p:spPr>
          </p:pic>
          <p:sp>
            <p:nvSpPr>
              <p:cNvPr id="27" name="Right Arrow 26"/>
              <p:cNvSpPr/>
              <p:nvPr/>
            </p:nvSpPr>
            <p:spPr bwMode="auto">
              <a:xfrm>
                <a:off x="3397193" y="2359217"/>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0" name="TextBox 21"/>
            <p:cNvSpPr txBox="1">
              <a:spLocks noChangeArrowheads="1"/>
            </p:cNvSpPr>
            <p:nvPr/>
          </p:nvSpPr>
          <p:spPr bwMode="auto">
            <a:xfrm>
              <a:off x="5226052" y="41465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grpSp>
      <p:grpSp>
        <p:nvGrpSpPr>
          <p:cNvPr id="17" name="Group 16"/>
          <p:cNvGrpSpPr/>
          <p:nvPr/>
        </p:nvGrpSpPr>
        <p:grpSpPr>
          <a:xfrm>
            <a:off x="5297555" y="1333067"/>
            <a:ext cx="3319671" cy="3521982"/>
            <a:chOff x="5297555" y="964095"/>
            <a:chExt cx="3319671" cy="3521982"/>
          </a:xfrm>
        </p:grpSpPr>
        <p:grpSp>
          <p:nvGrpSpPr>
            <p:cNvPr id="14" name="Group 13"/>
            <p:cNvGrpSpPr/>
            <p:nvPr/>
          </p:nvGrpSpPr>
          <p:grpSpPr>
            <a:xfrm>
              <a:off x="5297555" y="964095"/>
              <a:ext cx="3319671" cy="3200401"/>
              <a:chOff x="5297555" y="964095"/>
              <a:chExt cx="3319671" cy="3200401"/>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3" name="TextBox 21"/>
            <p:cNvSpPr txBox="1">
              <a:spLocks noChangeArrowheads="1"/>
            </p:cNvSpPr>
            <p:nvPr/>
          </p:nvSpPr>
          <p:spPr bwMode="auto">
            <a:xfrm>
              <a:off x="7099300" y="417830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grpSp>
      <p:sp>
        <p:nvSpPr>
          <p:cNvPr id="9" name="Title 8"/>
          <p:cNvSpPr>
            <a:spLocks noGrp="1"/>
          </p:cNvSpPr>
          <p:nvPr>
            <p:ph type="title"/>
          </p:nvPr>
        </p:nvSpPr>
        <p:spPr/>
        <p:txBody>
          <a:bodyPr/>
          <a:lstStyle/>
          <a:p>
            <a:r>
              <a:rPr lang="en-US" dirty="0" smtClean="0"/>
              <a:t>Impact: architecture</a:t>
            </a:r>
            <a:endParaRPr lang="en-US" dirty="0"/>
          </a:p>
        </p:txBody>
      </p:sp>
      <p:sp>
        <p:nvSpPr>
          <p:cNvPr id="11" name="Slide Number Placeholder 10"/>
          <p:cNvSpPr>
            <a:spLocks noGrp="1"/>
          </p:cNvSpPr>
          <p:nvPr>
            <p:ph type="sldNum" sz="quarter" idx="12"/>
          </p:nvPr>
        </p:nvSpPr>
        <p:spPr/>
        <p:txBody>
          <a:bodyPr/>
          <a:lstStyle/>
          <a:p>
            <a:fld id="{0A1189FA-E85E-2246-973C-FA5BF0DBB426}" type="slidenum">
              <a:rPr lang="en-US" smtClean="0"/>
              <a:pPr/>
              <a:t>43</a:t>
            </a:fld>
            <a:endParaRPr lang="en-US"/>
          </a:p>
        </p:txBody>
      </p:sp>
    </p:spTree>
    <p:extLst>
      <p:ext uri="{BB962C8B-B14F-4D97-AF65-F5344CB8AC3E}">
        <p14:creationId xmlns:p14="http://schemas.microsoft.com/office/powerpoint/2010/main" val="13937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080" y="1390612"/>
            <a:ext cx="3319671" cy="3200401"/>
            <a:chOff x="5297555" y="964095"/>
            <a:chExt cx="3319671" cy="3200401"/>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9" name="Title 8"/>
          <p:cNvSpPr>
            <a:spLocks noGrp="1"/>
          </p:cNvSpPr>
          <p:nvPr>
            <p:ph type="title"/>
          </p:nvPr>
        </p:nvSpPr>
        <p:spPr/>
        <p:txBody>
          <a:bodyPr/>
          <a:lstStyle/>
          <a:p>
            <a:r>
              <a:rPr lang="en-US" dirty="0" smtClean="0"/>
              <a:t>Impact: architecture</a:t>
            </a:r>
            <a:endParaRPr lang="en-US" dirty="0"/>
          </a:p>
        </p:txBody>
      </p:sp>
      <p:pic>
        <p:nvPicPr>
          <p:cNvPr id="11" name="Picture 10" descr="Screen Shot 2017-03-23 at 9.56.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79" y="1390613"/>
            <a:ext cx="2471968" cy="3193208"/>
          </a:xfrm>
          <a:prstGeom prst="rect">
            <a:avLst/>
          </a:prstGeom>
        </p:spPr>
      </p:pic>
      <p:pic>
        <p:nvPicPr>
          <p:cNvPr id="12" name="Picture 11" descr="Screen Shot 2017-03-23 at 9.56.56 AM.png"/>
          <p:cNvPicPr>
            <a:picLocks noChangeAspect="1"/>
          </p:cNvPicPr>
          <p:nvPr/>
        </p:nvPicPr>
        <p:blipFill rotWithShape="1">
          <a:blip r:embed="rId5">
            <a:extLst>
              <a:ext uri="{28A0092B-C50C-407E-A947-70E740481C1C}">
                <a14:useLocalDpi xmlns:a14="http://schemas.microsoft.com/office/drawing/2010/main" val="0"/>
              </a:ext>
            </a:extLst>
          </a:blip>
          <a:srcRect r="34202"/>
          <a:stretch/>
        </p:blipFill>
        <p:spPr>
          <a:xfrm>
            <a:off x="3389218" y="1390613"/>
            <a:ext cx="2800283" cy="909464"/>
          </a:xfrm>
          <a:prstGeom prst="rect">
            <a:avLst/>
          </a:prstGeom>
        </p:spPr>
      </p:pic>
      <p:sp>
        <p:nvSpPr>
          <p:cNvPr id="27" name="Right Arrow 26"/>
          <p:cNvSpPr/>
          <p:nvPr/>
        </p:nvSpPr>
        <p:spPr bwMode="auto">
          <a:xfrm>
            <a:off x="2780008"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 name="Picture 17" descr="luis_cez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591" y="4961194"/>
            <a:ext cx="797898" cy="1195912"/>
          </a:xfrm>
          <a:prstGeom prst="rect">
            <a:avLst/>
          </a:prstGeom>
        </p:spPr>
      </p:pic>
      <p:pic>
        <p:nvPicPr>
          <p:cNvPr id="19" name="Picture 18" descr="tom wenisc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823" y="4961194"/>
            <a:ext cx="936798" cy="1195912"/>
          </a:xfrm>
          <a:prstGeom prst="rect">
            <a:avLst/>
          </a:prstGeom>
        </p:spPr>
      </p:pic>
      <p:sp>
        <p:nvSpPr>
          <p:cNvPr id="36" name="Right Arrow 35"/>
          <p:cNvSpPr/>
          <p:nvPr/>
        </p:nvSpPr>
        <p:spPr bwMode="auto">
          <a:xfrm>
            <a:off x="5861116"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7" name="TextBox 21"/>
          <p:cNvSpPr txBox="1">
            <a:spLocks noChangeArrowheads="1"/>
          </p:cNvSpPr>
          <p:nvPr/>
        </p:nvSpPr>
        <p:spPr bwMode="auto">
          <a:xfrm>
            <a:off x="4281953" y="4591013"/>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8" name="TextBox 21"/>
          <p:cNvSpPr txBox="1">
            <a:spLocks noChangeArrowheads="1"/>
          </p:cNvSpPr>
          <p:nvPr/>
        </p:nvSpPr>
        <p:spPr bwMode="auto">
          <a:xfrm>
            <a:off x="7319498" y="4604817"/>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9" name="TextBox 21"/>
          <p:cNvSpPr txBox="1">
            <a:spLocks noChangeArrowheads="1"/>
          </p:cNvSpPr>
          <p:nvPr/>
        </p:nvSpPr>
        <p:spPr bwMode="auto">
          <a:xfrm>
            <a:off x="4971341"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40" name="TextBox 21"/>
          <p:cNvSpPr txBox="1">
            <a:spLocks noChangeArrowheads="1"/>
          </p:cNvSpPr>
          <p:nvPr/>
        </p:nvSpPr>
        <p:spPr bwMode="auto">
          <a:xfrm>
            <a:off x="2852515" y="6220388"/>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Luis </a:t>
            </a:r>
            <a:r>
              <a:rPr lang="en-US" sz="1400" dirty="0" err="1" smtClean="0">
                <a:solidFill>
                  <a:prstClr val="black"/>
                </a:solidFill>
                <a:latin typeface="+mn-lt"/>
                <a:cs typeface="+mn-cs"/>
              </a:rPr>
              <a:t>Ceze</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Washington</a:t>
            </a:r>
          </a:p>
        </p:txBody>
      </p:sp>
      <p:sp>
        <p:nvSpPr>
          <p:cNvPr id="41" name="TextBox 21"/>
          <p:cNvSpPr txBox="1">
            <a:spLocks noChangeArrowheads="1"/>
          </p:cNvSpPr>
          <p:nvPr/>
        </p:nvSpPr>
        <p:spPr bwMode="auto">
          <a:xfrm>
            <a:off x="3859333"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Tom </a:t>
            </a:r>
            <a:r>
              <a:rPr lang="en-US" sz="1400" dirty="0" err="1" smtClean="0">
                <a:solidFill>
                  <a:prstClr val="black"/>
                </a:solidFill>
                <a:latin typeface="+mn-lt"/>
                <a:cs typeface="+mn-cs"/>
              </a:rPr>
              <a:t>Wenisch</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Michigan</a:t>
            </a:r>
          </a:p>
        </p:txBody>
      </p:sp>
      <p:sp>
        <p:nvSpPr>
          <p:cNvPr id="42" name="TextBox 21"/>
          <p:cNvSpPr txBox="1">
            <a:spLocks noChangeArrowheads="1"/>
          </p:cNvSpPr>
          <p:nvPr/>
        </p:nvSpPr>
        <p:spPr bwMode="auto">
          <a:xfrm>
            <a:off x="1624921" y="4604817"/>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pic>
        <p:nvPicPr>
          <p:cNvPr id="20" name="Picture 19"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767" y="4961195"/>
            <a:ext cx="1184012" cy="1195912"/>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44</a:t>
            </a:fld>
            <a:endParaRPr lang="en-US"/>
          </a:p>
        </p:txBody>
      </p:sp>
    </p:spTree>
    <p:extLst>
      <p:ext uri="{BB962C8B-B14F-4D97-AF65-F5344CB8AC3E}">
        <p14:creationId xmlns:p14="http://schemas.microsoft.com/office/powerpoint/2010/main" val="38718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883" y="1110231"/>
            <a:ext cx="3055200" cy="2270932"/>
          </a:xfrm>
          <a:prstGeom prst="rect">
            <a:avLst/>
          </a:prstGeom>
        </p:spPr>
      </p:pic>
      <p:sp>
        <p:nvSpPr>
          <p:cNvPr id="12" name="Title 11"/>
          <p:cNvSpPr>
            <a:spLocks noGrp="1"/>
          </p:cNvSpPr>
          <p:nvPr>
            <p:ph type="title"/>
          </p:nvPr>
        </p:nvSpPr>
        <p:spPr>
          <a:xfrm>
            <a:off x="457200" y="274638"/>
            <a:ext cx="8444762" cy="1143000"/>
          </a:xfrm>
        </p:spPr>
        <p:txBody>
          <a:bodyPr/>
          <a:lstStyle/>
          <a:p>
            <a:r>
              <a:rPr lang="en-US" dirty="0" smtClean="0"/>
              <a:t>impact: Health IT</a:t>
            </a:r>
            <a:endParaRPr lang="en-US" dirty="0"/>
          </a:p>
        </p:txBody>
      </p:sp>
      <p:grpSp>
        <p:nvGrpSpPr>
          <p:cNvPr id="18" name="Group 17"/>
          <p:cNvGrpSpPr/>
          <p:nvPr/>
        </p:nvGrpSpPr>
        <p:grpSpPr>
          <a:xfrm>
            <a:off x="3481827" y="1255136"/>
            <a:ext cx="4835870" cy="2168080"/>
            <a:chOff x="3481827" y="1255136"/>
            <a:chExt cx="4835870" cy="2168080"/>
          </a:xfrm>
        </p:grpSpPr>
        <p:pic>
          <p:nvPicPr>
            <p:cNvPr id="11" name="Picture 10"/>
            <p:cNvPicPr>
              <a:picLocks noChangeAspect="1"/>
            </p:cNvPicPr>
            <p:nvPr/>
          </p:nvPicPr>
          <p:blipFill>
            <a:blip r:embed="rId4"/>
            <a:stretch>
              <a:fillRect/>
            </a:stretch>
          </p:blipFill>
          <p:spPr>
            <a:xfrm>
              <a:off x="4163050" y="1255136"/>
              <a:ext cx="4154647" cy="2168080"/>
            </a:xfrm>
            <a:prstGeom prst="rect">
              <a:avLst/>
            </a:prstGeom>
          </p:spPr>
        </p:pic>
        <p:sp>
          <p:nvSpPr>
            <p:cNvPr id="13" name="Right Arrow 12"/>
            <p:cNvSpPr/>
            <p:nvPr/>
          </p:nvSpPr>
          <p:spPr>
            <a:xfrm>
              <a:off x="3481827" y="2119535"/>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919" y="3759651"/>
            <a:ext cx="1760984" cy="2094303"/>
          </a:xfrm>
          <a:prstGeom prst="rect">
            <a:avLst/>
          </a:prstGeom>
        </p:spPr>
      </p:pic>
      <p:sp>
        <p:nvSpPr>
          <p:cNvPr id="15" name="TextBox 14"/>
          <p:cNvSpPr txBox="1"/>
          <p:nvPr/>
        </p:nvSpPr>
        <p:spPr>
          <a:xfrm>
            <a:off x="319589" y="5896009"/>
            <a:ext cx="2835745" cy="369332"/>
          </a:xfrm>
          <a:prstGeom prst="rect">
            <a:avLst/>
          </a:prstGeom>
          <a:noFill/>
        </p:spPr>
        <p:txBody>
          <a:bodyPr wrap="none" rtlCol="0">
            <a:spAutoFit/>
          </a:bodyPr>
          <a:lstStyle/>
          <a:p>
            <a:r>
              <a:rPr lang="en-US" b="1" dirty="0" smtClean="0"/>
              <a:t>October 2012 Workshop</a:t>
            </a:r>
            <a:endParaRPr lang="en-US" b="1" dirty="0"/>
          </a:p>
        </p:txBody>
      </p:sp>
      <p:grpSp>
        <p:nvGrpSpPr>
          <p:cNvPr id="19" name="Group 18"/>
          <p:cNvGrpSpPr/>
          <p:nvPr/>
        </p:nvGrpSpPr>
        <p:grpSpPr>
          <a:xfrm>
            <a:off x="3482843" y="3478288"/>
            <a:ext cx="4836862" cy="2370323"/>
            <a:chOff x="3482843" y="3601383"/>
            <a:chExt cx="4836862" cy="2370323"/>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b="32087"/>
            <a:stretch/>
          </p:blipFill>
          <p:spPr>
            <a:xfrm>
              <a:off x="4163053" y="3601383"/>
              <a:ext cx="4156652" cy="2370323"/>
            </a:xfrm>
            <a:prstGeom prst="rect">
              <a:avLst/>
            </a:prstGeom>
          </p:spPr>
        </p:pic>
        <p:sp>
          <p:nvSpPr>
            <p:cNvPr id="17" name="Right Arrow 16"/>
            <p:cNvSpPr/>
            <p:nvPr/>
          </p:nvSpPr>
          <p:spPr>
            <a:xfrm>
              <a:off x="3482843" y="4660618"/>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45</a:t>
            </a:fld>
            <a:endParaRPr lang="en-US"/>
          </a:p>
        </p:txBody>
      </p:sp>
    </p:spTree>
    <p:extLst>
      <p:ext uri="{BB962C8B-B14F-4D97-AF65-F5344CB8AC3E}">
        <p14:creationId xmlns:p14="http://schemas.microsoft.com/office/powerpoint/2010/main" val="18030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46</a:t>
            </a:fld>
            <a:endParaRPr lang="en-US"/>
          </a:p>
        </p:txBody>
      </p:sp>
      <p:sp>
        <p:nvSpPr>
          <p:cNvPr id="13" name="Rectangle 23"/>
          <p:cNvSpPr>
            <a:spLocks noGrp="1"/>
          </p:cNvSpPr>
          <p:nvPr>
            <p:ph type="title"/>
          </p:nvPr>
        </p:nvSpPr>
        <p:spPr bwMode="auto">
          <a:xfrm>
            <a:off x="457200" y="18747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3200" dirty="0" smtClean="0">
                <a:effectLst/>
              </a:rPr>
              <a:t>Impact: Aging in Place</a:t>
            </a:r>
          </a:p>
        </p:txBody>
      </p:sp>
      <p:pic>
        <p:nvPicPr>
          <p:cNvPr id="14" name="Picture 13" descr="Screen Shot 2015-11-09 at 11.09.1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35" y="1177668"/>
            <a:ext cx="2770590" cy="3382659"/>
          </a:xfrm>
          <a:prstGeom prst="rect">
            <a:avLst/>
          </a:prstGeom>
          <a:ln>
            <a:solidFill>
              <a:schemeClr val="tx1"/>
            </a:solidFill>
          </a:ln>
        </p:spPr>
      </p:pic>
      <p:pic>
        <p:nvPicPr>
          <p:cNvPr id="15" name="Picture 14" descr="Screen Shot 2015-11-09 at 11.06.5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3406" y="1177668"/>
            <a:ext cx="2664121" cy="3438574"/>
          </a:xfrm>
          <a:prstGeom prst="rect">
            <a:avLst/>
          </a:prstGeom>
          <a:ln>
            <a:solidFill>
              <a:schemeClr val="tx1"/>
            </a:solidFill>
          </a:ln>
        </p:spPr>
      </p:pic>
      <p:pic>
        <p:nvPicPr>
          <p:cNvPr id="16" name="Picture 15" descr="Screen Shot 2015-11-09 at 11.11.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2984" y="1177668"/>
            <a:ext cx="2937656" cy="3425213"/>
          </a:xfrm>
          <a:prstGeom prst="rect">
            <a:avLst/>
          </a:prstGeom>
          <a:ln>
            <a:solidFill>
              <a:schemeClr val="tx1"/>
            </a:solidFill>
          </a:ln>
        </p:spPr>
      </p:pic>
      <p:pic>
        <p:nvPicPr>
          <p:cNvPr id="17" name="Picture 2" descr="ttps://www.whitehouse.gov/sites/default/files/microsites/ostp/PCAST/tech_aging_report_image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1812" y="1065374"/>
            <a:ext cx="2840562" cy="367602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bwMode="auto">
          <a:xfrm>
            <a:off x="1620918"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9" name="Right Arrow 18"/>
          <p:cNvSpPr/>
          <p:nvPr/>
        </p:nvSpPr>
        <p:spPr bwMode="auto">
          <a:xfrm>
            <a:off x="3657610"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8" name="Right Arrow 27"/>
          <p:cNvSpPr/>
          <p:nvPr/>
        </p:nvSpPr>
        <p:spPr bwMode="auto">
          <a:xfrm>
            <a:off x="5543111"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9" name="TextBox 9"/>
          <p:cNvSpPr txBox="1">
            <a:spLocks noChangeArrowheads="1"/>
          </p:cNvSpPr>
          <p:nvPr/>
        </p:nvSpPr>
        <p:spPr bwMode="auto">
          <a:xfrm>
            <a:off x="425476" y="4655707"/>
            <a:ext cx="1583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800" dirty="0" smtClean="0">
                <a:solidFill>
                  <a:prstClr val="black"/>
                </a:solidFill>
                <a:latin typeface="+mn-lt"/>
                <a:cs typeface="Arial"/>
              </a:rPr>
              <a:t>Joint NIH/CCC Meeting </a:t>
            </a:r>
          </a:p>
          <a:p>
            <a:pPr algn="ctr" defTabSz="457200" eaLnBrk="1" hangingPunct="1"/>
            <a:r>
              <a:rPr lang="en-US" sz="1800" dirty="0" smtClean="0">
                <a:solidFill>
                  <a:prstClr val="black"/>
                </a:solidFill>
                <a:latin typeface="+mn-lt"/>
                <a:cs typeface="Arial"/>
              </a:rPr>
              <a:t>September 2014</a:t>
            </a:r>
          </a:p>
          <a:p>
            <a:pPr algn="ctr" defTabSz="457200" eaLnBrk="1" hangingPunct="1"/>
            <a:endParaRPr lang="en-US" sz="900" dirty="0" smtClean="0">
              <a:solidFill>
                <a:prstClr val="black"/>
              </a:solidFill>
              <a:latin typeface="Trebuchet MS" pitchFamily="34" charset="0"/>
              <a:cs typeface="+mn-cs"/>
            </a:endParaRPr>
          </a:p>
          <a:p>
            <a:pPr algn="ctr" defTabSz="457200" eaLnBrk="1" hangingPunct="1"/>
            <a:endParaRPr lang="en-US" sz="900" dirty="0" smtClean="0">
              <a:solidFill>
                <a:prstClr val="black"/>
              </a:solidFill>
              <a:latin typeface="Trebuchet MS" pitchFamily="34" charset="0"/>
              <a:cs typeface="+mn-cs"/>
            </a:endParaRPr>
          </a:p>
        </p:txBody>
      </p:sp>
      <p:sp>
        <p:nvSpPr>
          <p:cNvPr id="30" name="TextBox 14"/>
          <p:cNvSpPr txBox="1">
            <a:spLocks noChangeArrowheads="1"/>
          </p:cNvSpPr>
          <p:nvPr/>
        </p:nvSpPr>
        <p:spPr bwMode="auto">
          <a:xfrm>
            <a:off x="2580417" y="4655707"/>
            <a:ext cx="1354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dirty="0" smtClean="0">
                <a:solidFill>
                  <a:prstClr val="black"/>
                </a:solidFill>
                <a:latin typeface="+mn-lt"/>
                <a:cs typeface="Arial"/>
              </a:rPr>
              <a:t>Produced Workshop Report</a:t>
            </a:r>
          </a:p>
          <a:p>
            <a:pPr algn="ctr" eaLnBrk="1" hangingPunct="1"/>
            <a:r>
              <a:rPr lang="en-US" sz="1800" dirty="0" smtClean="0">
                <a:solidFill>
                  <a:prstClr val="black"/>
                </a:solidFill>
                <a:latin typeface="+mn-lt"/>
                <a:cs typeface="Arial"/>
              </a:rPr>
              <a:t>February 2015 </a:t>
            </a:r>
            <a:endParaRPr lang="en-US" sz="1800" dirty="0">
              <a:solidFill>
                <a:prstClr val="black"/>
              </a:solidFill>
              <a:latin typeface="+mn-lt"/>
              <a:cs typeface="Arial"/>
            </a:endParaRPr>
          </a:p>
        </p:txBody>
      </p:sp>
      <p:sp>
        <p:nvSpPr>
          <p:cNvPr id="33" name="Rectangle 32"/>
          <p:cNvSpPr/>
          <p:nvPr/>
        </p:nvSpPr>
        <p:spPr>
          <a:xfrm>
            <a:off x="4293433" y="4655707"/>
            <a:ext cx="1524924" cy="1477328"/>
          </a:xfrm>
          <a:prstGeom prst="rect">
            <a:avLst/>
          </a:prstGeom>
        </p:spPr>
        <p:txBody>
          <a:bodyPr wrap="square">
            <a:spAutoFit/>
          </a:bodyPr>
          <a:lstStyle/>
          <a:p>
            <a:pPr algn="ctr"/>
            <a:r>
              <a:rPr lang="en-US" dirty="0" smtClean="0">
                <a:solidFill>
                  <a:prstClr val="black"/>
                </a:solidFill>
                <a:cs typeface="Arial"/>
              </a:rPr>
              <a:t>NIH released new RFP informed by AIP Workshop </a:t>
            </a:r>
          </a:p>
          <a:p>
            <a:pPr algn="ctr"/>
            <a:r>
              <a:rPr lang="en-US" dirty="0" smtClean="0">
                <a:solidFill>
                  <a:prstClr val="black"/>
                </a:solidFill>
                <a:cs typeface="Arial"/>
              </a:rPr>
              <a:t>October 2015</a:t>
            </a:r>
            <a:endParaRPr lang="en-US" dirty="0">
              <a:solidFill>
                <a:prstClr val="black"/>
              </a:solidFill>
              <a:cs typeface="Arial"/>
            </a:endParaRPr>
          </a:p>
        </p:txBody>
      </p:sp>
      <p:sp>
        <p:nvSpPr>
          <p:cNvPr id="34" name="Rectangle 33"/>
          <p:cNvSpPr/>
          <p:nvPr/>
        </p:nvSpPr>
        <p:spPr>
          <a:xfrm>
            <a:off x="6549631" y="4655707"/>
            <a:ext cx="1524924" cy="646331"/>
          </a:xfrm>
          <a:prstGeom prst="rect">
            <a:avLst/>
          </a:prstGeom>
        </p:spPr>
        <p:txBody>
          <a:bodyPr wrap="square">
            <a:spAutoFit/>
          </a:bodyPr>
          <a:lstStyle/>
          <a:p>
            <a:pPr algn="ctr"/>
            <a:r>
              <a:rPr lang="en-US" dirty="0" smtClean="0">
                <a:solidFill>
                  <a:prstClr val="black"/>
                </a:solidFill>
                <a:cs typeface="Arial"/>
              </a:rPr>
              <a:t>PCAST Report</a:t>
            </a:r>
          </a:p>
          <a:p>
            <a:pPr algn="ctr"/>
            <a:r>
              <a:rPr lang="en-US" dirty="0" smtClean="0">
                <a:solidFill>
                  <a:prstClr val="black"/>
                </a:solidFill>
                <a:cs typeface="Arial"/>
              </a:rPr>
              <a:t>March 2016</a:t>
            </a:r>
            <a:endParaRPr lang="en-US" dirty="0">
              <a:solidFill>
                <a:prstClr val="black"/>
              </a:solidFill>
              <a:cs typeface="Arial"/>
            </a:endParaRPr>
          </a:p>
        </p:txBody>
      </p:sp>
    </p:spTree>
    <p:extLst>
      <p:ext uri="{BB962C8B-B14F-4D97-AF65-F5344CB8AC3E}">
        <p14:creationId xmlns:p14="http://schemas.microsoft.com/office/powerpoint/2010/main" val="1206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47</a:t>
            </a:fld>
            <a:endParaRPr lang="en-US"/>
          </a:p>
        </p:txBody>
      </p:sp>
    </p:spTree>
    <p:extLst>
      <p:ext uri="{BB962C8B-B14F-4D97-AF65-F5344CB8AC3E}">
        <p14:creationId xmlns:p14="http://schemas.microsoft.com/office/powerpoint/2010/main" val="481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ideas</a:t>
            </a:r>
            <a:endParaRPr lang="en-US" dirty="0"/>
          </a:p>
        </p:txBody>
      </p:sp>
    </p:spTree>
    <p:extLst>
      <p:ext uri="{BB962C8B-B14F-4D97-AF65-F5344CB8AC3E}">
        <p14:creationId xmlns:p14="http://schemas.microsoft.com/office/powerpoint/2010/main" val="17604096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eaLnBrk="1" hangingPunct="1"/>
            <a:r>
              <a:rPr lang="en-US" dirty="0" smtClean="0">
                <a:ea typeface="ＭＳ Ｐゴシック" pitchFamily="34" charset="-128"/>
              </a:rPr>
              <a:t>Informal m</a:t>
            </a:r>
            <a:r>
              <a:rPr lang="en-US" dirty="0" smtClean="0">
                <a:effectLst/>
                <a:ea typeface="ＭＳ Ｐゴシック" pitchFamily="34" charset="-128"/>
              </a:rPr>
              <a:t>ission</a:t>
            </a:r>
          </a:p>
        </p:txBody>
      </p:sp>
      <p:sp>
        <p:nvSpPr>
          <p:cNvPr id="22537" name="Rectangle 9"/>
          <p:cNvSpPr>
            <a:spLocks noGrp="1"/>
          </p:cNvSpPr>
          <p:nvPr>
            <p:ph sz="half" idx="2"/>
          </p:nvPr>
        </p:nvSpPr>
        <p:spPr>
          <a:xfrm>
            <a:off x="457200" y="1325591"/>
            <a:ext cx="8140535" cy="5259279"/>
          </a:xfrm>
          <a:prstGeom prst="rect">
            <a:avLst/>
          </a:prstGeom>
        </p:spPr>
        <p:txBody>
          <a:bodyPr>
            <a:normAutofit/>
          </a:bodyPr>
          <a:lstStyle/>
          <a:p>
            <a:pPr marL="1588" indent="0" eaLnBrk="1" hangingPunct="1">
              <a:buNone/>
            </a:pPr>
            <a:r>
              <a:rPr lang="en-US" dirty="0" smtClean="0">
                <a:latin typeface="+mn-lt"/>
                <a:ea typeface="ＭＳ Ｐゴシック" pitchFamily="34" charset="-128"/>
              </a:rPr>
              <a:t>“A catalyst and enabler for the computing research community”</a:t>
            </a:r>
          </a:p>
          <a:p>
            <a:pPr marL="558483" lvl="1" indent="-282575"/>
            <a:r>
              <a:rPr lang="en-US" sz="1900" dirty="0" smtClean="0">
                <a:latin typeface="+mn-lt"/>
                <a:ea typeface="ＭＳ Ｐゴシック" pitchFamily="34" charset="-128"/>
              </a:rPr>
              <a:t>Bring the community together to contribute to shaping the future of the field</a:t>
            </a:r>
          </a:p>
          <a:p>
            <a:pPr marL="558483" lvl="1" indent="-282575"/>
            <a:r>
              <a:rPr lang="en-US" sz="1900" dirty="0">
                <a:latin typeface="+mn-lt"/>
                <a:ea typeface="ＭＳ Ｐゴシック" pitchFamily="34" charset="-128"/>
              </a:rPr>
              <a:t>Provide leadership for the community, </a:t>
            </a:r>
            <a:r>
              <a:rPr lang="en-US" sz="1900" dirty="0" smtClean="0">
                <a:latin typeface="+mn-lt"/>
                <a:ea typeface="ＭＳ Ｐゴシック" pitchFamily="34" charset="-128"/>
              </a:rPr>
              <a:t>encouraging revolutionary</a:t>
            </a:r>
            <a:r>
              <a:rPr lang="en-US" sz="1900" dirty="0">
                <a:latin typeface="+mn-lt"/>
                <a:ea typeface="ＭＳ Ｐゴシック" pitchFamily="34" charset="-128"/>
              </a:rPr>
              <a:t>, high-impact </a:t>
            </a:r>
            <a:r>
              <a:rPr lang="en-US" sz="1900" dirty="0" smtClean="0">
                <a:latin typeface="+mn-lt"/>
                <a:ea typeface="ＭＳ Ｐゴシック" pitchFamily="34" charset="-128"/>
              </a:rPr>
              <a:t>research</a:t>
            </a:r>
          </a:p>
          <a:p>
            <a:pPr marL="558483" lvl="1" indent="-282575"/>
            <a:r>
              <a:rPr lang="en-US" sz="1900" dirty="0">
                <a:latin typeface="+mn-lt"/>
                <a:ea typeface="ＭＳ Ｐゴシック" pitchFamily="34" charset="-128"/>
              </a:rPr>
              <a:t>Encourage the alignment of computing research with pressing national priorities and national </a:t>
            </a:r>
            <a:r>
              <a:rPr lang="en-US" sz="1900" dirty="0" smtClean="0">
                <a:latin typeface="+mn-lt"/>
                <a:ea typeface="ＭＳ Ｐゴシック" pitchFamily="34" charset="-128"/>
              </a:rPr>
              <a:t>challenges (many of which cross disciplines)</a:t>
            </a:r>
          </a:p>
          <a:p>
            <a:pPr marL="558483" lvl="1" indent="-282575"/>
            <a:r>
              <a:rPr lang="en-US" sz="1900" dirty="0" smtClean="0">
                <a:latin typeface="+mn-lt"/>
                <a:ea typeface="ＭＳ Ｐゴシック" pitchFamily="34" charset="-128"/>
              </a:rPr>
              <a:t>Work with policymakers to facilitate </a:t>
            </a:r>
            <a:r>
              <a:rPr lang="en-US" sz="1900" dirty="0">
                <a:latin typeface="+mn-lt"/>
                <a:ea typeface="ＭＳ Ｐゴシック" pitchFamily="34" charset="-128"/>
              </a:rPr>
              <a:t>the translation of these important research directions into funded programs</a:t>
            </a:r>
          </a:p>
          <a:p>
            <a:pPr marL="558483" lvl="1" indent="-282575"/>
            <a:r>
              <a:rPr lang="en-US" sz="1900" dirty="0" smtClean="0">
                <a:latin typeface="+mn-lt"/>
                <a:ea typeface="ＭＳ Ｐゴシック" pitchFamily="34" charset="-128"/>
              </a:rPr>
              <a:t>Give voice to the community, communicating </a:t>
            </a:r>
            <a:r>
              <a:rPr lang="en-US" sz="1900" dirty="0">
                <a:latin typeface="+mn-lt"/>
                <a:ea typeface="ＭＳ Ｐゴシック" pitchFamily="34" charset="-128"/>
              </a:rPr>
              <a:t>to a broad audience the </a:t>
            </a:r>
            <a:r>
              <a:rPr lang="en-US" sz="1900" dirty="0" smtClean="0">
                <a:latin typeface="+mn-lt"/>
                <a:ea typeface="ＭＳ Ｐゴシック" pitchFamily="34" charset="-128"/>
              </a:rPr>
              <a:t>many ways in which advances in computing will create a brighter future</a:t>
            </a:r>
          </a:p>
          <a:p>
            <a:pPr marL="558483" lvl="1" indent="-282575"/>
            <a:r>
              <a:rPr lang="en-US" sz="1900" dirty="0" smtClean="0">
                <a:latin typeface="+mn-lt"/>
                <a:ea typeface="ＭＳ Ｐゴシック" pitchFamily="34" charset="-128"/>
              </a:rPr>
              <a:t>Grow new leaders for the computing </a:t>
            </a:r>
            <a:br>
              <a:rPr lang="en-US" sz="1900" dirty="0" smtClean="0">
                <a:latin typeface="+mn-lt"/>
                <a:ea typeface="ＭＳ Ｐゴシック" pitchFamily="34" charset="-128"/>
              </a:rPr>
            </a:br>
            <a:r>
              <a:rPr lang="en-US" sz="1900" dirty="0" smtClean="0">
                <a:latin typeface="+mn-lt"/>
                <a:ea typeface="ＭＳ Ｐゴシック" pitchFamily="34" charset="-128"/>
              </a:rPr>
              <a:t>research community</a:t>
            </a:r>
          </a:p>
        </p:txBody>
      </p:sp>
      <p:sp>
        <p:nvSpPr>
          <p:cNvPr id="2" name="Slide Number Placeholder 1"/>
          <p:cNvSpPr>
            <a:spLocks noGrp="1"/>
          </p:cNvSpPr>
          <p:nvPr>
            <p:ph type="sldNum" sz="quarter" idx="12"/>
          </p:nvPr>
        </p:nvSpPr>
        <p:spPr/>
        <p:txBody>
          <a:bodyPr/>
          <a:lstStyle/>
          <a:p>
            <a:fld id="{0A1189FA-E85E-2246-973C-FA5BF0DBB426}" type="slidenum">
              <a:rPr lang="en-US" smtClean="0"/>
              <a:pPr/>
              <a:t>5</a:t>
            </a:fld>
            <a:endParaRPr lang="en-US"/>
          </a:p>
        </p:txBody>
      </p:sp>
    </p:spTree>
    <p:extLst>
      <p:ext uri="{BB962C8B-B14F-4D97-AF65-F5344CB8AC3E}">
        <p14:creationId xmlns:p14="http://schemas.microsoft.com/office/powerpoint/2010/main" val="52292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9506" name="Rectangle 2"/>
          <p:cNvSpPr>
            <a:spLocks noGrp="1" noChangeArrowheads="1"/>
          </p:cNvSpPr>
          <p:nvPr>
            <p:ph type="title"/>
          </p:nvPr>
        </p:nvSpPr>
        <p:spPr/>
        <p:txBody>
          <a:bodyPr/>
          <a:lstStyle/>
          <a:p>
            <a:r>
              <a:rPr lang="en-US" dirty="0"/>
              <a:t>Major organizational milestones</a:t>
            </a:r>
          </a:p>
        </p:txBody>
      </p:sp>
      <p:sp>
        <p:nvSpPr>
          <p:cNvPr id="2709507" name="Rectangle 3"/>
          <p:cNvSpPr>
            <a:spLocks noGrp="1" noChangeArrowheads="1"/>
          </p:cNvSpPr>
          <p:nvPr>
            <p:ph sz="half" idx="2"/>
          </p:nvPr>
        </p:nvSpPr>
        <p:spPr>
          <a:xfrm>
            <a:off x="457200" y="1598720"/>
            <a:ext cx="8753912" cy="4885970"/>
          </a:xfrm>
        </p:spPr>
        <p:txBody>
          <a:bodyPr>
            <a:normAutofit/>
          </a:bodyPr>
          <a:lstStyle/>
          <a:p>
            <a:r>
              <a:rPr lang="en-US" dirty="0">
                <a:latin typeface="+mn-lt"/>
              </a:rPr>
              <a:t>NSF </a:t>
            </a:r>
            <a:r>
              <a:rPr lang="en-US" dirty="0" smtClean="0">
                <a:latin typeface="+mn-lt"/>
              </a:rPr>
              <a:t>solicitation + CRA Proposal + Cooperative Agreement (2006)</a:t>
            </a:r>
            <a:endParaRPr lang="en-US" dirty="0">
              <a:latin typeface="+mn-lt"/>
            </a:endParaRPr>
          </a:p>
          <a:p>
            <a:r>
              <a:rPr lang="en-US" dirty="0" smtClean="0">
                <a:latin typeface="+mn-lt"/>
              </a:rPr>
              <a:t>Chair appointed (Winter 2007) + Council appointed (Spring 2007)</a:t>
            </a:r>
          </a:p>
          <a:p>
            <a:r>
              <a:rPr lang="en-US" dirty="0">
                <a:latin typeface="+mn-lt"/>
              </a:rPr>
              <a:t>Vice-Chair position formalized:  Fall </a:t>
            </a:r>
            <a:r>
              <a:rPr lang="en-US" dirty="0" smtClean="0">
                <a:latin typeface="+mn-lt"/>
              </a:rPr>
              <a:t>2007</a:t>
            </a:r>
          </a:p>
          <a:p>
            <a:r>
              <a:rPr lang="en-US" dirty="0">
                <a:latin typeface="+mn-lt"/>
              </a:rPr>
              <a:t>Full-time Director (Erwin </a:t>
            </a:r>
            <a:r>
              <a:rPr lang="en-US" dirty="0" err="1">
                <a:latin typeface="+mn-lt"/>
              </a:rPr>
              <a:t>Gianchandani</a:t>
            </a:r>
            <a:r>
              <a:rPr lang="en-US" dirty="0">
                <a:latin typeface="+mn-lt"/>
              </a:rPr>
              <a:t>) joins:  Spring </a:t>
            </a:r>
            <a:r>
              <a:rPr lang="en-US" dirty="0" smtClean="0">
                <a:latin typeface="+mn-lt"/>
              </a:rPr>
              <a:t>2010</a:t>
            </a:r>
          </a:p>
          <a:p>
            <a:r>
              <a:rPr lang="en-US" dirty="0">
                <a:latin typeface="+mn-lt"/>
              </a:rPr>
              <a:t>Renewal proposal submitted:  Spring </a:t>
            </a:r>
            <a:r>
              <a:rPr lang="en-US" dirty="0" smtClean="0">
                <a:latin typeface="+mn-lt"/>
              </a:rPr>
              <a:t>2011</a:t>
            </a:r>
          </a:p>
          <a:p>
            <a:r>
              <a:rPr lang="en-US" dirty="0">
                <a:latin typeface="+mn-lt"/>
              </a:rPr>
              <a:t>Steady-state organizational structure defined:  Fall 2012</a:t>
            </a:r>
          </a:p>
          <a:p>
            <a:r>
              <a:rPr lang="en-US" dirty="0">
                <a:latin typeface="+mn-lt"/>
              </a:rPr>
              <a:t>Executive Committee launched:  Winter 2013</a:t>
            </a:r>
          </a:p>
          <a:p>
            <a:r>
              <a:rPr lang="en-US" dirty="0">
                <a:latin typeface="+mn-lt"/>
              </a:rPr>
              <a:t>Ann </a:t>
            </a:r>
            <a:r>
              <a:rPr lang="en-US" dirty="0" err="1">
                <a:latin typeface="+mn-lt"/>
              </a:rPr>
              <a:t>Drobnis</a:t>
            </a:r>
            <a:r>
              <a:rPr lang="en-US" dirty="0">
                <a:latin typeface="+mn-lt"/>
              </a:rPr>
              <a:t> joins as Director:  Spring 2013</a:t>
            </a:r>
          </a:p>
          <a:p>
            <a:r>
              <a:rPr lang="en-US" dirty="0">
                <a:latin typeface="+mn-lt"/>
              </a:rPr>
              <a:t>Regular Chair / Vice-Chair succession kicks in:  Summer </a:t>
            </a:r>
            <a:r>
              <a:rPr lang="en-US" dirty="0" smtClean="0">
                <a:latin typeface="+mn-lt"/>
              </a:rPr>
              <a:t>2013</a:t>
            </a:r>
          </a:p>
          <a:p>
            <a:r>
              <a:rPr lang="en-US" dirty="0" smtClean="0">
                <a:latin typeface="+mn-lt"/>
              </a:rPr>
              <a:t>Proposal and Renewal (in process, 2017)</a:t>
            </a:r>
            <a:endParaRPr lang="en-US" dirty="0">
              <a:latin typeface="+mn-lt"/>
            </a:endParaRPr>
          </a:p>
          <a:p>
            <a:endParaRPr lang="en-US" dirty="0">
              <a:latin typeface="+mn-lt"/>
            </a:endParaRPr>
          </a:p>
          <a:p>
            <a:endParaRPr lang="en-US" dirty="0" smtClean="0">
              <a:latin typeface="+mn-lt"/>
            </a:endParaRPr>
          </a:p>
        </p:txBody>
      </p:sp>
      <p:sp>
        <p:nvSpPr>
          <p:cNvPr id="2" name="Slide Number Placeholder 1"/>
          <p:cNvSpPr>
            <a:spLocks noGrp="1"/>
          </p:cNvSpPr>
          <p:nvPr>
            <p:ph type="sldNum" sz="quarter" idx="12"/>
          </p:nvPr>
        </p:nvSpPr>
        <p:spPr/>
        <p:txBody>
          <a:bodyPr/>
          <a:lstStyle/>
          <a:p>
            <a:fld id="{0A1189FA-E85E-2246-973C-FA5BF0DBB426}" type="slidenum">
              <a:rPr lang="en-US" smtClean="0"/>
              <a:pPr/>
              <a:t>6</a:t>
            </a:fld>
            <a:endParaRPr lang="en-US"/>
          </a:p>
        </p:txBody>
      </p:sp>
    </p:spTree>
    <p:extLst>
      <p:ext uri="{BB962C8B-B14F-4D97-AF65-F5344CB8AC3E}">
        <p14:creationId xmlns:p14="http://schemas.microsoft.com/office/powerpoint/2010/main" val="2843008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388169" y="5507819"/>
            <a:ext cx="2627038" cy="1217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54050" y="1827033"/>
            <a:ext cx="3634119" cy="3634119"/>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5125290" y="2319749"/>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5445186" y="341644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824133" y="4320886"/>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3007630" y="244396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838419" y="359893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629693" y="4461033"/>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723458" y="2822610"/>
            <a:ext cx="1686035" cy="168603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913809" y="3026968"/>
            <a:ext cx="1288333" cy="1288333"/>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073819" y="1885184"/>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noGrp="1" noChangeArrowheads="1"/>
          </p:cNvSpPr>
          <p:nvPr>
            <p:ph type="title"/>
          </p:nvPr>
        </p:nvSpPr>
        <p:spPr>
          <a:xfrm>
            <a:off x="211650" y="277609"/>
            <a:ext cx="8730619" cy="1001925"/>
          </a:xfrm>
        </p:spPr>
        <p:txBody>
          <a:bodyPr>
            <a:normAutofit/>
          </a:bodyPr>
          <a:lstStyle/>
          <a:p>
            <a:pPr defTabSz="1306513" eaLnBrk="1" hangingPunct="1"/>
            <a:r>
              <a:rPr lang="en-US" altLang="ja-JP" sz="2800" dirty="0" smtClean="0">
                <a:ea typeface="MS PGothic" pitchFamily="34" charset="-128"/>
              </a:rPr>
              <a:t>The Rapidly Expanding world of computing</a:t>
            </a:r>
            <a:endParaRPr lang="en-US" sz="2800" b="1" dirty="0" smtClean="0">
              <a:latin typeface="Times New Roman" pitchFamily="18" charset="0"/>
            </a:endParaRPr>
          </a:p>
        </p:txBody>
      </p:sp>
      <p:sp>
        <p:nvSpPr>
          <p:cNvPr id="3" name="Rectangle 2"/>
          <p:cNvSpPr/>
          <p:nvPr/>
        </p:nvSpPr>
        <p:spPr>
          <a:xfrm>
            <a:off x="839136" y="5025829"/>
            <a:ext cx="5366246" cy="1077218"/>
          </a:xfrm>
          <a:prstGeom prst="rect">
            <a:avLst/>
          </a:prstGeom>
        </p:spPr>
        <p:txBody>
          <a:bodyPr wrap="square">
            <a:spAutoFit/>
          </a:bodyPr>
          <a:lstStyle/>
          <a:p>
            <a:pPr defTabSz="457200"/>
            <a:endParaRPr lang="en-US" sz="3200" dirty="0">
              <a:solidFill>
                <a:schemeClr val="tx2">
                  <a:lumMod val="75000"/>
                </a:schemeClr>
              </a:solidFill>
            </a:endParaRPr>
          </a:p>
          <a:p>
            <a:pPr defTabSz="457200"/>
            <a:endParaRPr lang="en-US" sz="3200" dirty="0">
              <a:solidFill>
                <a:schemeClr val="tx2">
                  <a:lumMod val="75000"/>
                </a:schemeClr>
              </a:solidFill>
            </a:endParaRPr>
          </a:p>
        </p:txBody>
      </p:sp>
      <p:sp>
        <p:nvSpPr>
          <p:cNvPr id="2" name="TextBox 1"/>
          <p:cNvSpPr txBox="1"/>
          <p:nvPr/>
        </p:nvSpPr>
        <p:spPr>
          <a:xfrm>
            <a:off x="6869954" y="5507819"/>
            <a:ext cx="1919741" cy="369332"/>
          </a:xfrm>
          <a:prstGeom prst="rect">
            <a:avLst/>
          </a:prstGeom>
          <a:noFill/>
        </p:spPr>
        <p:txBody>
          <a:bodyPr wrap="none" rtlCol="0">
            <a:spAutoFit/>
          </a:bodyPr>
          <a:lstStyle/>
          <a:p>
            <a:pPr defTabSz="457200"/>
            <a:r>
              <a:rPr lang="en-US" dirty="0">
                <a:solidFill>
                  <a:prstClr val="black"/>
                </a:solidFill>
              </a:rPr>
              <a:t>Graphic: </a:t>
            </a:r>
            <a:r>
              <a:rPr lang="en-US" dirty="0" err="1">
                <a:solidFill>
                  <a:prstClr val="black"/>
                </a:solidFill>
              </a:rPr>
              <a:t>Lazowska</a:t>
            </a:r>
            <a:endParaRPr lang="en-US" dirty="0">
              <a:solidFill>
                <a:prstClr val="black"/>
              </a:solidFill>
            </a:endParaRPr>
          </a:p>
        </p:txBody>
      </p:sp>
      <p:sp>
        <p:nvSpPr>
          <p:cNvPr id="5" name="TextBox 4"/>
          <p:cNvSpPr txBox="1"/>
          <p:nvPr/>
        </p:nvSpPr>
        <p:spPr>
          <a:xfrm>
            <a:off x="4050645" y="3260109"/>
            <a:ext cx="1042349" cy="830997"/>
          </a:xfrm>
          <a:prstGeom prst="rect">
            <a:avLst/>
          </a:prstGeom>
          <a:noFill/>
        </p:spPr>
        <p:txBody>
          <a:bodyPr wrap="square" rtlCol="0">
            <a:spAutoFit/>
          </a:bodyPr>
          <a:lstStyle/>
          <a:p>
            <a:pPr algn="ctr"/>
            <a:r>
              <a:rPr lang="en-US" sz="2400" b="1" dirty="0" smtClean="0">
                <a:solidFill>
                  <a:srgbClr val="A6093D"/>
                </a:solidFill>
              </a:rPr>
              <a:t>CORE</a:t>
            </a:r>
          </a:p>
          <a:p>
            <a:pPr algn="ctr"/>
            <a:r>
              <a:rPr lang="en-US" sz="2400" b="1" dirty="0" smtClean="0">
                <a:solidFill>
                  <a:srgbClr val="A6093D"/>
                </a:solidFill>
              </a:rPr>
              <a:t>CSE</a:t>
            </a:r>
            <a:endParaRPr lang="en-US" sz="2400" b="1" dirty="0">
              <a:solidFill>
                <a:srgbClr val="A6093D"/>
              </a:solidFill>
            </a:endParaRPr>
          </a:p>
        </p:txBody>
      </p:sp>
      <p:sp>
        <p:nvSpPr>
          <p:cNvPr id="6" name="TextBox 5"/>
          <p:cNvSpPr txBox="1"/>
          <p:nvPr/>
        </p:nvSpPr>
        <p:spPr>
          <a:xfrm>
            <a:off x="4189228" y="2165636"/>
            <a:ext cx="744280" cy="307777"/>
          </a:xfrm>
          <a:prstGeom prst="rect">
            <a:avLst/>
          </a:prstGeom>
          <a:noFill/>
        </p:spPr>
        <p:txBody>
          <a:bodyPr wrap="square" rtlCol="0">
            <a:spAutoFit/>
          </a:bodyPr>
          <a:lstStyle/>
          <a:p>
            <a:r>
              <a:rPr lang="en-US" sz="1400" dirty="0" smtClean="0"/>
              <a:t>Mobile</a:t>
            </a:r>
            <a:endParaRPr lang="en-US" sz="1400" dirty="0"/>
          </a:p>
        </p:txBody>
      </p:sp>
      <p:sp>
        <p:nvSpPr>
          <p:cNvPr id="48" name="TextBox 47"/>
          <p:cNvSpPr txBox="1"/>
          <p:nvPr/>
        </p:nvSpPr>
        <p:spPr>
          <a:xfrm>
            <a:off x="5376076" y="2627390"/>
            <a:ext cx="744280" cy="307777"/>
          </a:xfrm>
          <a:prstGeom prst="rect">
            <a:avLst/>
          </a:prstGeom>
          <a:noFill/>
        </p:spPr>
        <p:txBody>
          <a:bodyPr wrap="square" rtlCol="0">
            <a:spAutoFit/>
          </a:bodyPr>
          <a:lstStyle/>
          <a:p>
            <a:r>
              <a:rPr lang="en-US" sz="1400" dirty="0" smtClean="0"/>
              <a:t>HCI</a:t>
            </a:r>
            <a:endParaRPr lang="en-US" sz="1400" dirty="0"/>
          </a:p>
        </p:txBody>
      </p:sp>
      <p:sp>
        <p:nvSpPr>
          <p:cNvPr id="49" name="TextBox 48"/>
          <p:cNvSpPr txBox="1"/>
          <p:nvPr/>
        </p:nvSpPr>
        <p:spPr>
          <a:xfrm>
            <a:off x="5431238" y="3606703"/>
            <a:ext cx="945338" cy="523220"/>
          </a:xfrm>
          <a:prstGeom prst="rect">
            <a:avLst/>
          </a:prstGeom>
          <a:noFill/>
        </p:spPr>
        <p:txBody>
          <a:bodyPr wrap="square" rtlCol="0">
            <a:spAutoFit/>
          </a:bodyPr>
          <a:lstStyle/>
          <a:p>
            <a:pPr algn="ctr"/>
            <a:r>
              <a:rPr lang="en-US" sz="1400" dirty="0" smtClean="0"/>
              <a:t>Machine  Learning</a:t>
            </a:r>
            <a:endParaRPr lang="en-US" sz="1400" dirty="0"/>
          </a:p>
        </p:txBody>
      </p:sp>
      <p:sp>
        <p:nvSpPr>
          <p:cNvPr id="50" name="TextBox 49"/>
          <p:cNvSpPr txBox="1"/>
          <p:nvPr/>
        </p:nvSpPr>
        <p:spPr>
          <a:xfrm>
            <a:off x="4764911" y="4483162"/>
            <a:ext cx="1066799" cy="523220"/>
          </a:xfrm>
          <a:prstGeom prst="rect">
            <a:avLst/>
          </a:prstGeom>
          <a:noFill/>
        </p:spPr>
        <p:txBody>
          <a:bodyPr wrap="square" rtlCol="0">
            <a:spAutoFit/>
          </a:bodyPr>
          <a:lstStyle/>
          <a:p>
            <a:pPr algn="ctr"/>
            <a:r>
              <a:rPr lang="en-US" sz="1400" dirty="0" smtClean="0"/>
              <a:t>Cloud </a:t>
            </a:r>
          </a:p>
          <a:p>
            <a:pPr algn="ctr"/>
            <a:r>
              <a:rPr lang="en-US" sz="1400" dirty="0" smtClean="0"/>
              <a:t>Computing</a:t>
            </a:r>
            <a:endParaRPr lang="en-US" sz="1400" dirty="0"/>
          </a:p>
        </p:txBody>
      </p:sp>
      <p:sp>
        <p:nvSpPr>
          <p:cNvPr id="51" name="TextBox 50"/>
          <p:cNvSpPr txBox="1"/>
          <p:nvPr/>
        </p:nvSpPr>
        <p:spPr>
          <a:xfrm>
            <a:off x="3710758" y="4655774"/>
            <a:ext cx="744280" cy="523220"/>
          </a:xfrm>
          <a:prstGeom prst="rect">
            <a:avLst/>
          </a:prstGeom>
          <a:noFill/>
        </p:spPr>
        <p:txBody>
          <a:bodyPr wrap="square" rtlCol="0">
            <a:spAutoFit/>
          </a:bodyPr>
          <a:lstStyle/>
          <a:p>
            <a:pPr algn="ctr"/>
            <a:r>
              <a:rPr lang="en-US" sz="1400" dirty="0" smtClean="0"/>
              <a:t>Big Data</a:t>
            </a:r>
            <a:endParaRPr lang="en-US" sz="1400" dirty="0"/>
          </a:p>
        </p:txBody>
      </p:sp>
      <p:sp>
        <p:nvSpPr>
          <p:cNvPr id="52" name="TextBox 51"/>
          <p:cNvSpPr txBox="1"/>
          <p:nvPr/>
        </p:nvSpPr>
        <p:spPr>
          <a:xfrm>
            <a:off x="3001440" y="2527066"/>
            <a:ext cx="935308" cy="738664"/>
          </a:xfrm>
          <a:prstGeom prst="rect">
            <a:avLst/>
          </a:prstGeom>
          <a:noFill/>
        </p:spPr>
        <p:txBody>
          <a:bodyPr wrap="square" rtlCol="0">
            <a:spAutoFit/>
          </a:bodyPr>
          <a:lstStyle/>
          <a:p>
            <a:pPr algn="ctr"/>
            <a:r>
              <a:rPr lang="en-US" sz="1400" dirty="0" smtClean="0"/>
              <a:t>Natural Language Process</a:t>
            </a:r>
            <a:endParaRPr lang="en-US" sz="1400" dirty="0"/>
          </a:p>
        </p:txBody>
      </p:sp>
      <p:sp>
        <p:nvSpPr>
          <p:cNvPr id="53" name="TextBox 52"/>
          <p:cNvSpPr txBox="1"/>
          <p:nvPr/>
        </p:nvSpPr>
        <p:spPr>
          <a:xfrm>
            <a:off x="2923946" y="3884992"/>
            <a:ext cx="744280" cy="307777"/>
          </a:xfrm>
          <a:prstGeom prst="rect">
            <a:avLst/>
          </a:prstGeom>
          <a:noFill/>
        </p:spPr>
        <p:txBody>
          <a:bodyPr wrap="square" rtlCol="0">
            <a:spAutoFit/>
          </a:bodyPr>
          <a:lstStyle/>
          <a:p>
            <a:r>
              <a:rPr lang="en-US" sz="1400" dirty="0" smtClean="0"/>
              <a:t>Sensors</a:t>
            </a:r>
            <a:endParaRPr lang="en-US" sz="1400" dirty="0"/>
          </a:p>
        </p:txBody>
      </p:sp>
      <p:sp>
        <p:nvSpPr>
          <p:cNvPr id="7" name="TextBox 6"/>
          <p:cNvSpPr txBox="1"/>
          <p:nvPr/>
        </p:nvSpPr>
        <p:spPr>
          <a:xfrm>
            <a:off x="3128996" y="1285948"/>
            <a:ext cx="3118916" cy="369332"/>
          </a:xfrm>
          <a:prstGeom prst="rect">
            <a:avLst/>
          </a:prstGeom>
          <a:noFill/>
        </p:spPr>
        <p:txBody>
          <a:bodyPr wrap="square" rtlCol="0">
            <a:spAutoFit/>
          </a:bodyPr>
          <a:lstStyle/>
          <a:p>
            <a:r>
              <a:rPr lang="en-US" b="1" kern="0" dirty="0">
                <a:solidFill>
                  <a:schemeClr val="tx2">
                    <a:lumMod val="75000"/>
                  </a:schemeClr>
                </a:solidFill>
                <a:cs typeface="Arial"/>
              </a:rPr>
              <a:t>Medicine and Global </a:t>
            </a:r>
            <a:r>
              <a:rPr lang="en-US" b="1" kern="0" dirty="0" smtClean="0">
                <a:solidFill>
                  <a:schemeClr val="tx2">
                    <a:lumMod val="75000"/>
                  </a:schemeClr>
                </a:solidFill>
                <a:cs typeface="Arial"/>
              </a:rPr>
              <a:t>Health</a:t>
            </a:r>
            <a:endParaRPr lang="en-US" b="1" kern="0" dirty="0">
              <a:solidFill>
                <a:schemeClr val="tx2">
                  <a:lumMod val="75000"/>
                </a:schemeClr>
              </a:solidFill>
              <a:cs typeface="Arial"/>
            </a:endParaRPr>
          </a:p>
        </p:txBody>
      </p:sp>
      <p:sp>
        <p:nvSpPr>
          <p:cNvPr id="9" name="TextBox 8"/>
          <p:cNvSpPr txBox="1"/>
          <p:nvPr/>
        </p:nvSpPr>
        <p:spPr>
          <a:xfrm>
            <a:off x="6329469" y="1624901"/>
            <a:ext cx="1513855" cy="646331"/>
          </a:xfrm>
          <a:prstGeom prst="rect">
            <a:avLst/>
          </a:prstGeom>
          <a:noFill/>
        </p:spPr>
        <p:txBody>
          <a:bodyPr wrap="square" rtlCol="0">
            <a:spAutoFit/>
          </a:bodyPr>
          <a:lstStyle/>
          <a:p>
            <a:pPr defTabSz="457200"/>
            <a:r>
              <a:rPr lang="en-US" b="1" kern="0" dirty="0">
                <a:solidFill>
                  <a:schemeClr val="tx2">
                    <a:lumMod val="75000"/>
                  </a:schemeClr>
                </a:solidFill>
                <a:effectLst>
                  <a:innerShdw blurRad="63500" dist="50800" dir="10800000">
                    <a:prstClr val="black">
                      <a:alpha val="50000"/>
                    </a:prstClr>
                  </a:innerShdw>
                </a:effectLst>
                <a:cs typeface="Arial"/>
              </a:rPr>
              <a:t>Energy and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Sustainability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6" name="TextBox 55"/>
          <p:cNvSpPr txBox="1"/>
          <p:nvPr/>
        </p:nvSpPr>
        <p:spPr>
          <a:xfrm>
            <a:off x="6800926" y="2480684"/>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Security and</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Privacy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7" name="TextBox 56"/>
          <p:cNvSpPr txBox="1"/>
          <p:nvPr/>
        </p:nvSpPr>
        <p:spPr>
          <a:xfrm>
            <a:off x="6869954" y="3482397"/>
            <a:ext cx="179811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Technology for</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Development</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8" name="TextBox 57"/>
          <p:cNvSpPr txBox="1"/>
          <p:nvPr/>
        </p:nvSpPr>
        <p:spPr>
          <a:xfrm>
            <a:off x="6578539" y="4676822"/>
            <a:ext cx="2262490"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Interacting with the Physical World</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0" name="TextBox 59"/>
          <p:cNvSpPr txBox="1"/>
          <p:nvPr/>
        </p:nvSpPr>
        <p:spPr>
          <a:xfrm>
            <a:off x="4176580" y="59632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Accessibility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1" name="TextBox 60"/>
          <p:cNvSpPr txBox="1"/>
          <p:nvPr/>
        </p:nvSpPr>
        <p:spPr>
          <a:xfrm>
            <a:off x="2244512" y="56377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Elder Care</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2" name="TextBox 61"/>
          <p:cNvSpPr txBox="1"/>
          <p:nvPr/>
        </p:nvSpPr>
        <p:spPr>
          <a:xfrm>
            <a:off x="1156490" y="4655902"/>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Neural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Engineering</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3" name="TextBox 62"/>
          <p:cNvSpPr txBox="1"/>
          <p:nvPr/>
        </p:nvSpPr>
        <p:spPr>
          <a:xfrm>
            <a:off x="491896" y="3926941"/>
            <a:ext cx="1614336"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Transportation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4" name="TextBox 63"/>
          <p:cNvSpPr txBox="1"/>
          <p:nvPr/>
        </p:nvSpPr>
        <p:spPr>
          <a:xfrm>
            <a:off x="982550" y="2729538"/>
            <a:ext cx="121109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Scientific Discovery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10" name="Rectangle 9"/>
          <p:cNvSpPr/>
          <p:nvPr/>
        </p:nvSpPr>
        <p:spPr>
          <a:xfrm>
            <a:off x="1568610" y="1872349"/>
            <a:ext cx="1557316" cy="369332"/>
          </a:xfrm>
          <a:prstGeom prst="rect">
            <a:avLst/>
          </a:prstGeom>
        </p:spPr>
        <p:txBody>
          <a:bodyPr wrap="square">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Education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cxnSp>
        <p:nvCxnSpPr>
          <p:cNvPr id="12" name="Straight Connector 11"/>
          <p:cNvCxnSpPr/>
          <p:nvPr/>
        </p:nvCxnSpPr>
        <p:spPr>
          <a:xfrm>
            <a:off x="2670345" y="2156836"/>
            <a:ext cx="472740" cy="370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116865" y="3063336"/>
            <a:ext cx="700763" cy="63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172377" y="4129924"/>
            <a:ext cx="63385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20224" y="4838660"/>
            <a:ext cx="744127" cy="140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205024" y="5250956"/>
            <a:ext cx="462014" cy="408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750867" y="5486553"/>
            <a:ext cx="32265" cy="470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91701" y="5025830"/>
            <a:ext cx="764617" cy="19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76576" y="3904160"/>
            <a:ext cx="5228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290444" y="2770646"/>
            <a:ext cx="553014" cy="308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903907" y="2104443"/>
            <a:ext cx="408403" cy="29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561368" y="1617030"/>
            <a:ext cx="0" cy="2161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8</a:t>
            </a:fld>
            <a:endParaRPr lang="en-US"/>
          </a:p>
        </p:txBody>
      </p:sp>
    </p:spTree>
    <p:extLst>
      <p:ext uri="{BB962C8B-B14F-4D97-AF65-F5344CB8AC3E}">
        <p14:creationId xmlns:p14="http://schemas.microsoft.com/office/powerpoint/2010/main" val="10821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solidFill>
                  <a:schemeClr val="tx1">
                    <a:lumMod val="75000"/>
                    <a:lumOff val="25000"/>
                  </a:schemeClr>
                </a:solidFill>
              </a:rPr>
              <a:t>June </a:t>
            </a:r>
            <a:r>
              <a:rPr lang="en-US" sz="2000" dirty="0" smtClean="0"/>
              <a:t>20</a:t>
            </a:r>
            <a:r>
              <a:rPr lang="en-US" sz="2000" dirty="0" smtClean="0">
                <a:solidFill>
                  <a:schemeClr val="tx1">
                    <a:lumMod val="75000"/>
                    <a:lumOff val="25000"/>
                  </a:schemeClr>
                </a:solidFill>
              </a:rPr>
              <a:t>, 2017</a:t>
            </a:r>
            <a:endParaRPr lang="en-US" sz="20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dirty="0" smtClean="0"/>
              <a:t>Organizational structures</a:t>
            </a:r>
            <a:endParaRPr lang="en-US" dirty="0"/>
          </a:p>
        </p:txBody>
      </p:sp>
    </p:spTree>
    <p:extLst>
      <p:ext uri="{BB962C8B-B14F-4D97-AF65-F5344CB8AC3E}">
        <p14:creationId xmlns:p14="http://schemas.microsoft.com/office/powerpoint/2010/main" val="4624869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17188</TotalTime>
  <Words>3405</Words>
  <Application>Microsoft Macintosh PowerPoint</Application>
  <PresentationFormat>On-screen Show (4:3)</PresentationFormat>
  <Paragraphs>694</Paragraphs>
  <Slides>48</Slides>
  <Notes>20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Introduction to the CCC and  the CCC Council</vt:lpstr>
      <vt:lpstr>An Overview of the Computing Community Consortium</vt:lpstr>
      <vt:lpstr>What We’ll try to cover</vt:lpstr>
      <vt:lpstr>Pre-history</vt:lpstr>
      <vt:lpstr>Informal mission</vt:lpstr>
      <vt:lpstr>Major organizational milestones</vt:lpstr>
      <vt:lpstr>The Rapidly Expanding world of computing</vt:lpstr>
      <vt:lpstr>Computing Community Consortium</vt:lpstr>
      <vt:lpstr>Organizational structures</vt:lpstr>
      <vt:lpstr>CCC Organizational Structure</vt:lpstr>
      <vt:lpstr>What Does Executive Committee Do?</vt:lpstr>
      <vt:lpstr>What Do Council Members Do?</vt:lpstr>
      <vt:lpstr>The CCC Council </vt:lpstr>
      <vt:lpstr>CRA Staff</vt:lpstr>
      <vt:lpstr>NSF Interactions</vt:lpstr>
      <vt:lpstr>Relationship to Computing Research Association (CRA)</vt:lpstr>
      <vt:lpstr>CCC and its stakeholders</vt:lpstr>
      <vt:lpstr>Major Stakeholders</vt:lpstr>
      <vt:lpstr>Government Stakeholders </vt:lpstr>
      <vt:lpstr>Government Stakeholders </vt:lpstr>
      <vt:lpstr>PCAST NITRD Report</vt:lpstr>
      <vt:lpstr>CCC goals and activities</vt:lpstr>
      <vt:lpstr>Goals For CCC </vt:lpstr>
      <vt:lpstr>Desired Outcomes</vt:lpstr>
      <vt:lpstr>PowerPoint Presentation</vt:lpstr>
      <vt:lpstr>Planned Activities </vt:lpstr>
      <vt:lpstr>Envisioning Future Computing Research </vt:lpstr>
      <vt:lpstr>Visioning Processes</vt:lpstr>
      <vt:lpstr>VISIONING Activities</vt:lpstr>
      <vt:lpstr>Successful Visioning Activities</vt:lpstr>
      <vt:lpstr>Blue Sky</vt:lpstr>
      <vt:lpstr>Recent Blue Sky Ideas  Conference Tracks</vt:lpstr>
      <vt:lpstr>Engaging and Aligning with National and Computing Research Priorities</vt:lpstr>
      <vt:lpstr>CCC Task Forces</vt:lpstr>
      <vt:lpstr>PowerPoint Presentation</vt:lpstr>
      <vt:lpstr>COMMUNICATING</vt:lpstr>
      <vt:lpstr>Nurturing next generation of leaders</vt:lpstr>
      <vt:lpstr>impact</vt:lpstr>
      <vt:lpstr>PowerPoint Presentation</vt:lpstr>
      <vt:lpstr>Impact: Big Data</vt:lpstr>
      <vt:lpstr>Impact: Robotics</vt:lpstr>
      <vt:lpstr>Impact: Robotics</vt:lpstr>
      <vt:lpstr>Impact: architecture</vt:lpstr>
      <vt:lpstr>Impact: architecture</vt:lpstr>
      <vt:lpstr>impact: Health IT</vt:lpstr>
      <vt:lpstr>Impact: Aging in Place</vt:lpstr>
      <vt:lpstr>Computing Community Consortium</vt:lpstr>
      <vt:lpstr>Discussion, questions, ideas</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Khari Douglas</cp:lastModifiedBy>
  <cp:revision>245</cp:revision>
  <dcterms:created xsi:type="dcterms:W3CDTF">2014-06-10T18:23:13Z</dcterms:created>
  <dcterms:modified xsi:type="dcterms:W3CDTF">2017-06-19T17:43:18Z</dcterms:modified>
</cp:coreProperties>
</file>